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0" r:id="rId2"/>
    <p:sldId id="277" r:id="rId3"/>
    <p:sldId id="297" r:id="rId4"/>
    <p:sldId id="278" r:id="rId5"/>
    <p:sldId id="293" r:id="rId6"/>
    <p:sldId id="294" r:id="rId7"/>
    <p:sldId id="295" r:id="rId8"/>
    <p:sldId id="296" r:id="rId9"/>
    <p:sldId id="279" r:id="rId10"/>
    <p:sldId id="280" r:id="rId11"/>
    <p:sldId id="259" r:id="rId12"/>
    <p:sldId id="260" r:id="rId13"/>
    <p:sldId id="283" r:id="rId14"/>
    <p:sldId id="287" r:id="rId15"/>
    <p:sldId id="286" r:id="rId16"/>
    <p:sldId id="292" r:id="rId17"/>
    <p:sldId id="285" r:id="rId18"/>
    <p:sldId id="269" r:id="rId19"/>
  </p:sldIdLst>
  <p:sldSz cx="12344400" cy="7315200"/>
  <p:notesSz cx="6858000" cy="9144000"/>
  <p:defaultTextStyle>
    <a:defPPr>
      <a:defRPr lang="en-US"/>
    </a:defPPr>
    <a:lvl1pPr marL="0" algn="l" defTabSz="136024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0123" algn="l" defTabSz="136024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60246" algn="l" defTabSz="136024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40371" algn="l" defTabSz="136024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20493" algn="l" defTabSz="136024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00616" algn="l" defTabSz="136024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80739" algn="l" defTabSz="136024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60863" algn="l" defTabSz="136024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40987" algn="l" defTabSz="136024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7566" autoAdjust="0"/>
  </p:normalViewPr>
  <p:slideViewPr>
    <p:cSldViewPr>
      <p:cViewPr>
        <p:scale>
          <a:sx n="70" d="100"/>
          <a:sy n="70" d="100"/>
        </p:scale>
        <p:origin x="-684" y="-66"/>
      </p:cViewPr>
      <p:guideLst>
        <p:guide orient="horz" pos="2304"/>
        <p:guide pos="38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3F476-142A-4861-A4A2-49AE5AEA141A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6575" y="685800"/>
            <a:ext cx="57848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9CF5C-7CF5-4F26-AC13-61DCAC7A5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360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0123" algn="l" defTabSz="1360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60246" algn="l" defTabSz="1360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40371" algn="l" defTabSz="1360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20493" algn="l" defTabSz="1360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00616" algn="l" defTabSz="1360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080739" algn="l" defTabSz="1360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60863" algn="l" defTabSz="1360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40987" algn="l" defTabSz="1360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1" y="2272455"/>
            <a:ext cx="10492740" cy="1568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2" y="4145280"/>
            <a:ext cx="8641081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60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40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20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00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8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60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40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292949"/>
            <a:ext cx="2777490" cy="62416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92949"/>
            <a:ext cx="8126730" cy="62416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700695"/>
            <a:ext cx="10492740" cy="1452880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3100498"/>
            <a:ext cx="10492740" cy="160019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68012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6024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403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204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0061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08073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608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40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706882"/>
            <a:ext cx="5452110" cy="4827694"/>
          </a:xfrm>
        </p:spPr>
        <p:txBody>
          <a:bodyPr/>
          <a:lstStyle>
            <a:lvl1pPr>
              <a:defRPr sz="4200"/>
            </a:lvl1pPr>
            <a:lvl2pPr>
              <a:defRPr sz="35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706882"/>
            <a:ext cx="5452110" cy="4827694"/>
          </a:xfrm>
        </p:spPr>
        <p:txBody>
          <a:bodyPr/>
          <a:lstStyle>
            <a:lvl1pPr>
              <a:defRPr sz="4200"/>
            </a:lvl1pPr>
            <a:lvl2pPr>
              <a:defRPr sz="35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2" y="1637456"/>
            <a:ext cx="5454253" cy="68241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80123" indent="0">
              <a:buNone/>
              <a:defRPr sz="3100" b="1"/>
            </a:lvl2pPr>
            <a:lvl3pPr marL="1360246" indent="0">
              <a:buNone/>
              <a:defRPr sz="2700" b="1"/>
            </a:lvl3pPr>
            <a:lvl4pPr marL="2040371" indent="0">
              <a:buNone/>
              <a:defRPr sz="2400" b="1"/>
            </a:lvl4pPr>
            <a:lvl5pPr marL="2720493" indent="0">
              <a:buNone/>
              <a:defRPr sz="2400" b="1"/>
            </a:lvl5pPr>
            <a:lvl6pPr marL="3400616" indent="0">
              <a:buNone/>
              <a:defRPr sz="2400" b="1"/>
            </a:lvl6pPr>
            <a:lvl7pPr marL="4080739" indent="0">
              <a:buNone/>
              <a:defRPr sz="2400" b="1"/>
            </a:lvl7pPr>
            <a:lvl8pPr marL="4760863" indent="0">
              <a:buNone/>
              <a:defRPr sz="2400" b="1"/>
            </a:lvl8pPr>
            <a:lvl9pPr marL="5440987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2" y="2319871"/>
            <a:ext cx="5454253" cy="4214707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6" y="1637456"/>
            <a:ext cx="5456397" cy="68241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80123" indent="0">
              <a:buNone/>
              <a:defRPr sz="3100" b="1"/>
            </a:lvl2pPr>
            <a:lvl3pPr marL="1360246" indent="0">
              <a:buNone/>
              <a:defRPr sz="2700" b="1"/>
            </a:lvl3pPr>
            <a:lvl4pPr marL="2040371" indent="0">
              <a:buNone/>
              <a:defRPr sz="2400" b="1"/>
            </a:lvl4pPr>
            <a:lvl5pPr marL="2720493" indent="0">
              <a:buNone/>
              <a:defRPr sz="2400" b="1"/>
            </a:lvl5pPr>
            <a:lvl6pPr marL="3400616" indent="0">
              <a:buNone/>
              <a:defRPr sz="2400" b="1"/>
            </a:lvl6pPr>
            <a:lvl7pPr marL="4080739" indent="0">
              <a:buNone/>
              <a:defRPr sz="2400" b="1"/>
            </a:lvl7pPr>
            <a:lvl8pPr marL="4760863" indent="0">
              <a:buNone/>
              <a:defRPr sz="2400" b="1"/>
            </a:lvl8pPr>
            <a:lvl9pPr marL="5440987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6" y="2319871"/>
            <a:ext cx="5456397" cy="4214707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1" y="291254"/>
            <a:ext cx="4061223" cy="123952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21" y="291258"/>
            <a:ext cx="6900861" cy="6243321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5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1" y="1530776"/>
            <a:ext cx="4061223" cy="5003801"/>
          </a:xfrm>
        </p:spPr>
        <p:txBody>
          <a:bodyPr/>
          <a:lstStyle>
            <a:lvl1pPr marL="0" indent="0">
              <a:buNone/>
              <a:defRPr sz="2100"/>
            </a:lvl1pPr>
            <a:lvl2pPr marL="680123" indent="0">
              <a:buNone/>
              <a:defRPr sz="1800"/>
            </a:lvl2pPr>
            <a:lvl3pPr marL="1360246" indent="0">
              <a:buNone/>
              <a:defRPr sz="1400"/>
            </a:lvl3pPr>
            <a:lvl4pPr marL="2040371" indent="0">
              <a:buNone/>
              <a:defRPr sz="1300"/>
            </a:lvl4pPr>
            <a:lvl5pPr marL="2720493" indent="0">
              <a:buNone/>
              <a:defRPr sz="1300"/>
            </a:lvl5pPr>
            <a:lvl6pPr marL="3400616" indent="0">
              <a:buNone/>
              <a:defRPr sz="1300"/>
            </a:lvl6pPr>
            <a:lvl7pPr marL="4080739" indent="0">
              <a:buNone/>
              <a:defRPr sz="1300"/>
            </a:lvl7pPr>
            <a:lvl8pPr marL="4760863" indent="0">
              <a:buNone/>
              <a:defRPr sz="1300"/>
            </a:lvl8pPr>
            <a:lvl9pPr marL="544098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90" y="5120644"/>
            <a:ext cx="7406640" cy="60452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90" y="653626"/>
            <a:ext cx="7406640" cy="4389120"/>
          </a:xfrm>
        </p:spPr>
        <p:txBody>
          <a:bodyPr/>
          <a:lstStyle>
            <a:lvl1pPr marL="0" indent="0">
              <a:buNone/>
              <a:defRPr sz="4800"/>
            </a:lvl1pPr>
            <a:lvl2pPr marL="680123" indent="0">
              <a:buNone/>
              <a:defRPr sz="4200"/>
            </a:lvl2pPr>
            <a:lvl3pPr marL="1360246" indent="0">
              <a:buNone/>
              <a:defRPr sz="3500"/>
            </a:lvl3pPr>
            <a:lvl4pPr marL="2040371" indent="0">
              <a:buNone/>
              <a:defRPr sz="3100"/>
            </a:lvl4pPr>
            <a:lvl5pPr marL="2720493" indent="0">
              <a:buNone/>
              <a:defRPr sz="3100"/>
            </a:lvl5pPr>
            <a:lvl6pPr marL="3400616" indent="0">
              <a:buNone/>
              <a:defRPr sz="3100"/>
            </a:lvl6pPr>
            <a:lvl7pPr marL="4080739" indent="0">
              <a:buNone/>
              <a:defRPr sz="3100"/>
            </a:lvl7pPr>
            <a:lvl8pPr marL="4760863" indent="0">
              <a:buNone/>
              <a:defRPr sz="3100"/>
            </a:lvl8pPr>
            <a:lvl9pPr marL="5440987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90" y="5725165"/>
            <a:ext cx="7406640" cy="858519"/>
          </a:xfrm>
        </p:spPr>
        <p:txBody>
          <a:bodyPr/>
          <a:lstStyle>
            <a:lvl1pPr marL="0" indent="0">
              <a:buNone/>
              <a:defRPr sz="2100"/>
            </a:lvl1pPr>
            <a:lvl2pPr marL="680123" indent="0">
              <a:buNone/>
              <a:defRPr sz="1800"/>
            </a:lvl2pPr>
            <a:lvl3pPr marL="1360246" indent="0">
              <a:buNone/>
              <a:defRPr sz="1400"/>
            </a:lvl3pPr>
            <a:lvl4pPr marL="2040371" indent="0">
              <a:buNone/>
              <a:defRPr sz="1300"/>
            </a:lvl4pPr>
            <a:lvl5pPr marL="2720493" indent="0">
              <a:buNone/>
              <a:defRPr sz="1300"/>
            </a:lvl5pPr>
            <a:lvl6pPr marL="3400616" indent="0">
              <a:buNone/>
              <a:defRPr sz="1300"/>
            </a:lvl6pPr>
            <a:lvl7pPr marL="4080739" indent="0">
              <a:buNone/>
              <a:defRPr sz="1300"/>
            </a:lvl7pPr>
            <a:lvl8pPr marL="4760863" indent="0">
              <a:buNone/>
              <a:defRPr sz="1300"/>
            </a:lvl8pPr>
            <a:lvl9pPr marL="544098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1" y="292947"/>
            <a:ext cx="11109961" cy="1219200"/>
          </a:xfrm>
          <a:prstGeom prst="rect">
            <a:avLst/>
          </a:prstGeom>
        </p:spPr>
        <p:txBody>
          <a:bodyPr vert="horz" lIns="136025" tIns="68012" rIns="136025" bIns="680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1" y="1706882"/>
            <a:ext cx="11109961" cy="4827694"/>
          </a:xfrm>
          <a:prstGeom prst="rect">
            <a:avLst/>
          </a:prstGeom>
        </p:spPr>
        <p:txBody>
          <a:bodyPr vert="horz" lIns="136025" tIns="68012" rIns="136025" bIns="680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" y="6780108"/>
            <a:ext cx="2880360" cy="389466"/>
          </a:xfrm>
          <a:prstGeom prst="rect">
            <a:avLst/>
          </a:prstGeom>
        </p:spPr>
        <p:txBody>
          <a:bodyPr vert="horz" lIns="136025" tIns="68012" rIns="136025" bIns="68012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C5AA9-C760-43CD-9433-4F66E25032D8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2" y="6780108"/>
            <a:ext cx="3909060" cy="389466"/>
          </a:xfrm>
          <a:prstGeom prst="rect">
            <a:avLst/>
          </a:prstGeom>
        </p:spPr>
        <p:txBody>
          <a:bodyPr vert="horz" lIns="136025" tIns="68012" rIns="136025" bIns="68012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0" y="6780108"/>
            <a:ext cx="2880360" cy="389466"/>
          </a:xfrm>
          <a:prstGeom prst="rect">
            <a:avLst/>
          </a:prstGeom>
        </p:spPr>
        <p:txBody>
          <a:bodyPr vert="horz" lIns="136025" tIns="68012" rIns="136025" bIns="68012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60246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0092" indent="-510092" algn="l" defTabSz="1360246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5201" indent="-425078" algn="l" defTabSz="1360246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00309" indent="-340062" algn="l" defTabSz="1360246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380432" indent="-340062" algn="l" defTabSz="136024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060555" indent="-340062" algn="l" defTabSz="136024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740678" indent="-340062" algn="l" defTabSz="136024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420801" indent="-340062" algn="l" defTabSz="136024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100925" indent="-340062" algn="l" defTabSz="136024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5781049" indent="-340062" algn="l" defTabSz="136024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024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0123" algn="l" defTabSz="136024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246" algn="l" defTabSz="136024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40371" algn="l" defTabSz="136024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0493" algn="l" defTabSz="136024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00616" algn="l" defTabSz="136024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80739" algn="l" defTabSz="136024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60863" algn="l" defTabSz="136024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987" algn="l" defTabSz="136024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ownloads\yt1s.com%20-%20Good%20Morning%20Song%20for%20Kids%20with%20lyrics%20%20The%20Singing%20Walrus_v720P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Project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0" y="54993"/>
            <a:ext cx="12293040" cy="7184009"/>
          </a:xfrm>
          <a:prstGeom prst="rect">
            <a:avLst/>
          </a:prstGeom>
          <a:ln cmpd="tri">
            <a:solidFill>
              <a:schemeClr val="tx1"/>
            </a:solidFill>
          </a:ln>
        </p:spPr>
      </p:pic>
      <p:pic>
        <p:nvPicPr>
          <p:cNvPr id="6" name="Picture 5" descr="photo-1551170544-e5212d20b2c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42019">
            <a:off x="10232428" y="3716780"/>
            <a:ext cx="1771056" cy="36576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2895600" y="457200"/>
            <a:ext cx="7696200" cy="6005462"/>
          </a:xfrm>
          <a:prstGeom prst="rect">
            <a:avLst/>
          </a:prstGeom>
          <a:noFill/>
        </p:spPr>
        <p:txBody>
          <a:bodyPr wrap="square" lIns="95222" tIns="47611" rIns="95222" bIns="47611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Welcome </a:t>
            </a:r>
          </a:p>
          <a:p>
            <a:pPr algn="ctr"/>
            <a:r>
              <a:rPr lang="en-US" sz="9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To  </a:t>
            </a:r>
          </a:p>
          <a:p>
            <a:pPr algn="ctr"/>
            <a:r>
              <a:rPr lang="en-US" sz="9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English Class</a:t>
            </a:r>
            <a:endParaRPr lang="en-US" sz="9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344400" cy="7315200"/>
          </a:xfrm>
          <a:prstGeom prst="rect">
            <a:avLst/>
          </a:prstGeom>
          <a:noFill/>
          <a:ln w="127000" cap="rnd" cmpd="tri">
            <a:solidFill>
              <a:schemeClr val="accent6">
                <a:lumMod val="7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344400" cy="73152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934200" y="0"/>
            <a:ext cx="5029200" cy="381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76200" y="-762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76200" y="66294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658600" y="66294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658600" y="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12344400" cy="7315200"/>
          </a:xfrm>
          <a:prstGeom prst="rect">
            <a:avLst/>
          </a:prstGeom>
          <a:noFill/>
          <a:ln w="127000" cap="rnd" cmpd="tri">
            <a:solidFill>
              <a:schemeClr val="accent6">
                <a:lumMod val="7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344400" cy="73152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934200" y="0"/>
            <a:ext cx="5029200" cy="381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-76200" y="-762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-76200" y="66294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658600" y="66294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658600" y="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09800" y="457200"/>
            <a:ext cx="6705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Now, Open your book. Page no 2, Section A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11734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143000" y="6324600"/>
            <a:ext cx="868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Tell me about the picture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0"/>
            <a:ext cx="12344400" cy="7315200"/>
          </a:xfrm>
          <a:prstGeom prst="rect">
            <a:avLst/>
          </a:prstGeom>
          <a:noFill/>
          <a:ln w="127000" cap="rnd" cmpd="tri">
            <a:solidFill>
              <a:schemeClr val="accent6">
                <a:lumMod val="7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344400" cy="73152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934200" y="0"/>
            <a:ext cx="5029200" cy="381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-76200" y="-762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-76200" y="66294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658600" y="66294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658600" y="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0600" y="990600"/>
            <a:ext cx="11353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Now read the passage with me from your textbook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752600"/>
            <a:ext cx="6096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54864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0"/>
            <a:ext cx="12344400" cy="7315200"/>
          </a:xfrm>
          <a:prstGeom prst="rect">
            <a:avLst/>
          </a:prstGeom>
          <a:noFill/>
          <a:ln w="127000" cap="rnd" cmpd="tri">
            <a:solidFill>
              <a:schemeClr val="accent6">
                <a:lumMod val="7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344400" cy="73152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934200" y="0"/>
            <a:ext cx="5029200" cy="381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-76200" y="-762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-76200" y="66294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658600" y="66294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658600" y="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81200" y="838200"/>
            <a:ext cx="8534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Now answer the following question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3276600"/>
            <a:ext cx="662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400" dirty="0" smtClean="0"/>
              <a:t>Where is </a:t>
            </a:r>
            <a:r>
              <a:rPr lang="en-US" sz="4400" dirty="0" err="1" smtClean="0"/>
              <a:t>Jesica</a:t>
            </a:r>
            <a:r>
              <a:rPr lang="en-US" sz="4400" dirty="0" smtClean="0"/>
              <a:t> </a:t>
            </a:r>
            <a:r>
              <a:rPr lang="en-US" sz="4400" dirty="0" smtClean="0"/>
              <a:t>going?</a:t>
            </a:r>
            <a:endParaRPr lang="en-US" sz="4400" dirty="0" smtClean="0"/>
          </a:p>
          <a:p>
            <a:pPr>
              <a:buFont typeface="Wingdings" pitchFamily="2" charset="2"/>
              <a:buChar char="q"/>
            </a:pPr>
            <a:r>
              <a:rPr lang="en-US" sz="4400" dirty="0" smtClean="0"/>
              <a:t>Where </a:t>
            </a:r>
            <a:r>
              <a:rPr lang="en-US" sz="4400" dirty="0" smtClean="0"/>
              <a:t>is </a:t>
            </a:r>
            <a:r>
              <a:rPr lang="en-US" sz="4400" dirty="0" err="1" smtClean="0"/>
              <a:t>Sima</a:t>
            </a:r>
            <a:r>
              <a:rPr lang="en-US" sz="4400" dirty="0" smtClean="0"/>
              <a:t> from?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12344400" cy="7315200"/>
          </a:xfrm>
          <a:prstGeom prst="rect">
            <a:avLst/>
          </a:prstGeom>
          <a:noFill/>
          <a:ln w="127000" cap="rnd" cmpd="tri">
            <a:solidFill>
              <a:schemeClr val="accent6">
                <a:lumMod val="7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344400" cy="73152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934200" y="0"/>
            <a:ext cx="5029200" cy="381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-76200" y="-762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-76200" y="66294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658600" y="66294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658600" y="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71600" y="762000"/>
            <a:ext cx="9067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Now read the passage loudly in pairs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895600"/>
            <a:ext cx="153744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91800" y="2971800"/>
            <a:ext cx="12192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228600" y="2133600"/>
            <a:ext cx="1600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Sima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9400" y="2133600"/>
            <a:ext cx="1600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Jesica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133600"/>
            <a:ext cx="713213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0"/>
            <a:ext cx="12344400" cy="7315200"/>
          </a:xfrm>
          <a:prstGeom prst="rect">
            <a:avLst/>
          </a:prstGeom>
          <a:noFill/>
          <a:ln w="127000" cap="rnd" cmpd="tri">
            <a:solidFill>
              <a:schemeClr val="accent6">
                <a:lumMod val="7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344400" cy="73152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934200" y="0"/>
            <a:ext cx="5029200" cy="381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-76200" y="-762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-76200" y="66294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658600" y="66294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658600" y="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838200"/>
            <a:ext cx="7696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Now introduce someone like </a:t>
            </a:r>
            <a:r>
              <a:rPr lang="en-US" dirty="0" err="1" smtClean="0"/>
              <a:t>Sima</a:t>
            </a:r>
            <a:r>
              <a:rPr lang="en-US" dirty="0" smtClean="0"/>
              <a:t> or </a:t>
            </a:r>
            <a:r>
              <a:rPr lang="en-US" dirty="0" err="1" smtClean="0"/>
              <a:t>Jesica</a:t>
            </a:r>
            <a:endParaRPr lang="en-US" dirty="0"/>
          </a:p>
        </p:txBody>
      </p:sp>
      <p:pic>
        <p:nvPicPr>
          <p:cNvPr id="11" name="Picture 10" descr="Contractions-Featured-540x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905000"/>
            <a:ext cx="1743075" cy="3800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62600" y="2362200"/>
            <a:ext cx="4572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Hi..</a:t>
            </a:r>
          </a:p>
          <a:p>
            <a:r>
              <a:rPr lang="en-US" dirty="0" smtClean="0"/>
              <a:t>I am </a:t>
            </a:r>
            <a:r>
              <a:rPr lang="en-US" dirty="0" err="1" smtClean="0"/>
              <a:t>Sujana</a:t>
            </a:r>
            <a:endParaRPr lang="en-US" dirty="0" smtClean="0"/>
          </a:p>
          <a:p>
            <a:r>
              <a:rPr lang="en-US" dirty="0" smtClean="0"/>
              <a:t>I am in class 5</a:t>
            </a:r>
          </a:p>
          <a:p>
            <a:r>
              <a:rPr lang="en-US" dirty="0" smtClean="0"/>
              <a:t>I am from </a:t>
            </a:r>
            <a:r>
              <a:rPr lang="en-US" dirty="0" err="1" smtClean="0"/>
              <a:t>Faridgonj</a:t>
            </a:r>
            <a:r>
              <a:rPr lang="en-US" dirty="0" smtClean="0"/>
              <a:t>, </a:t>
            </a:r>
            <a:r>
              <a:rPr lang="en-US" dirty="0" err="1" smtClean="0"/>
              <a:t>Chandpur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12344400" cy="7315200"/>
          </a:xfrm>
          <a:prstGeom prst="rect">
            <a:avLst/>
          </a:prstGeom>
          <a:noFill/>
          <a:ln w="127000" cap="rnd" cmpd="tri">
            <a:solidFill>
              <a:schemeClr val="accent6">
                <a:lumMod val="7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344400" cy="73152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934200" y="0"/>
            <a:ext cx="5029200" cy="381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-76200" y="-762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-76200" y="66294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658600" y="66294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658600" y="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4400" y="6248400"/>
            <a:ext cx="10591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কথাগুলো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Meeting-someone-new-handshak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057400"/>
            <a:ext cx="7620000" cy="3859102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 flipH="1">
            <a:off x="381000" y="457200"/>
            <a:ext cx="3928751" cy="1371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dirty="0" smtClean="0"/>
              <a:t>Bye! nice to meeting you</a:t>
            </a:r>
            <a:endParaRPr lang="en-US" dirty="0"/>
          </a:p>
        </p:txBody>
      </p:sp>
      <p:sp>
        <p:nvSpPr>
          <p:cNvPr id="15" name="Cloud Callout 14"/>
          <p:cNvSpPr/>
          <p:nvPr/>
        </p:nvSpPr>
        <p:spPr>
          <a:xfrm>
            <a:off x="7848600" y="762000"/>
            <a:ext cx="3962400" cy="1371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Bye! nice to meeting you, too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76200" y="-76200"/>
            <a:ext cx="12420600" cy="7391400"/>
            <a:chOff x="-76200" y="-76200"/>
            <a:chExt cx="12420600" cy="73914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344400" cy="7315200"/>
            </a:xfrm>
            <a:prstGeom prst="rect">
              <a:avLst/>
            </a:prstGeom>
            <a:noFill/>
            <a:ln w="2540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934200" y="0"/>
              <a:ext cx="5029200" cy="38100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-76200" y="-76200"/>
              <a:ext cx="685800" cy="6858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-76200" y="6629400"/>
              <a:ext cx="685800" cy="6858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1658600" y="6629400"/>
              <a:ext cx="685800" cy="6858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1658600" y="0"/>
              <a:ext cx="685800" cy="6858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990600" y="1066800"/>
            <a:ext cx="10515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So, students, what we have learnt from today’s class? </a:t>
            </a:r>
            <a:endParaRPr lang="en-US" sz="3600" dirty="0"/>
          </a:p>
        </p:txBody>
      </p:sp>
      <p:sp>
        <p:nvSpPr>
          <p:cNvPr id="23" name="Rectangle 22"/>
          <p:cNvSpPr/>
          <p:nvPr/>
        </p:nvSpPr>
        <p:spPr>
          <a:xfrm>
            <a:off x="838200" y="4191000"/>
            <a:ext cx="10820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Yes, we have leant how to introduce myself, greet people and take leave of someone. </a:t>
            </a:r>
            <a:endParaRPr lang="en-US" sz="4400" dirty="0"/>
          </a:p>
        </p:txBody>
      </p:sp>
      <p:sp>
        <p:nvSpPr>
          <p:cNvPr id="11" name="Down Arrow 10"/>
          <p:cNvSpPr/>
          <p:nvPr/>
        </p:nvSpPr>
        <p:spPr>
          <a:xfrm>
            <a:off x="5334000" y="2667000"/>
            <a:ext cx="16002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12344400" cy="7315200"/>
          </a:xfrm>
          <a:prstGeom prst="rect">
            <a:avLst/>
          </a:prstGeom>
          <a:noFill/>
          <a:ln w="127000" cap="rnd" cmpd="tri">
            <a:solidFill>
              <a:schemeClr val="accent6">
                <a:lumMod val="7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344400" cy="73152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934200" y="0"/>
            <a:ext cx="5029200" cy="381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-76200" y="-762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-76200" y="66294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658600" y="66294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658600" y="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8200" y="533400"/>
            <a:ext cx="9982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Now answer the following question</a:t>
            </a:r>
            <a:endParaRPr lang="en-US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838200" y="2209800"/>
            <a:ext cx="108966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rabicPeriod"/>
            </a:pPr>
            <a:r>
              <a:rPr lang="en-US" sz="4400" dirty="0" smtClean="0"/>
              <a:t>How we greet people?</a:t>
            </a:r>
          </a:p>
          <a:p>
            <a:pPr marL="514350" indent="-514350" algn="ctr">
              <a:buAutoNum type="arabicPeriod"/>
            </a:pPr>
            <a:r>
              <a:rPr lang="en-US" sz="4400" dirty="0" smtClean="0"/>
              <a:t>How we introduce myself into someone?</a:t>
            </a:r>
          </a:p>
          <a:p>
            <a:pPr marL="514350" indent="-514350" algn="ctr">
              <a:buAutoNum type="arabicPeriod"/>
            </a:pPr>
            <a:r>
              <a:rPr lang="en-US" sz="4400" dirty="0" smtClean="0"/>
              <a:t>How we take leave of someone? 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344400" cy="7315200"/>
          </a:xfrm>
          <a:prstGeom prst="rect">
            <a:avLst/>
          </a:prstGeom>
          <a:noFill/>
          <a:ln w="127000" cap="rnd" cmpd="tri">
            <a:solidFill>
              <a:schemeClr val="accent6">
                <a:lumMod val="7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344400" cy="73152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934200" y="0"/>
            <a:ext cx="5029200" cy="381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-76200" y="-762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-76200" y="66294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658600" y="66294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658600" y="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1905000"/>
            <a:ext cx="92964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205742" y="118620"/>
            <a:ext cx="11864341" cy="5716491"/>
            <a:chOff x="137679" y="111204"/>
            <a:chExt cx="7939521" cy="3609885"/>
          </a:xfrm>
        </p:grpSpPr>
        <p:sp>
          <p:nvSpPr>
            <p:cNvPr id="16" name="TextBox 15"/>
            <p:cNvSpPr txBox="1"/>
            <p:nvPr/>
          </p:nvSpPr>
          <p:spPr>
            <a:xfrm>
              <a:off x="137679" y="1912950"/>
              <a:ext cx="3380796" cy="1808139"/>
            </a:xfrm>
            <a:prstGeom prst="rect">
              <a:avLst/>
            </a:prstGeom>
            <a:noFill/>
          </p:spPr>
          <p:txBody>
            <a:bodyPr wrap="square" lIns="122895" tIns="61448" rIns="122895" bIns="61448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Md.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Nasir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Uddin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Khan</a:t>
              </a:r>
            </a:p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Assistant Teacher</a:t>
              </a:r>
            </a:p>
            <a:p>
              <a:pPr algn="ctr"/>
              <a:r>
                <a:rPr lang="en-US" sz="32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Gridakalindia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GPS</a:t>
              </a:r>
            </a:p>
            <a:p>
              <a:pPr algn="ctr"/>
              <a:r>
                <a:rPr lang="en-US" sz="32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Faridgonj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Chandpur</a:t>
              </a:r>
              <a:endPara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500" b="1" dirty="0" smtClean="0">
                  <a:solidFill>
                    <a:srgbClr val="002060"/>
                  </a:solidFill>
                  <a:latin typeface="AdorshoLipi" pitchFamily="1" charset="0"/>
                  <a:cs typeface="Ekushey Puja" pitchFamily="66"/>
                </a:rPr>
                <a:t>01687422109</a:t>
              </a:r>
            </a:p>
            <a:p>
              <a:pPr algn="ctr"/>
              <a:r>
                <a:rPr lang="en-US" sz="2500" b="1" dirty="0" smtClean="0">
                  <a:solidFill>
                    <a:srgbClr val="002060"/>
                  </a:solidFill>
                  <a:latin typeface="AdorshoLipi" pitchFamily="1" charset="0"/>
                  <a:cs typeface="Ekushey Puja" pitchFamily="66"/>
                </a:rPr>
                <a:t>nu01687</a:t>
              </a: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@gmail.com</a:t>
              </a:r>
              <a:r>
                <a:rPr lang="en-US" sz="2500" b="1" dirty="0" smtClean="0">
                  <a:solidFill>
                    <a:srgbClr val="002060"/>
                  </a:solidFill>
                  <a:latin typeface="AdorshoLipi" pitchFamily="1" charset="0"/>
                  <a:cs typeface="Ekushey Puja" pitchFamily="66"/>
                </a:rPr>
                <a:t> </a:t>
              </a:r>
              <a:endParaRPr lang="en-US" sz="2500" b="1" dirty="0">
                <a:solidFill>
                  <a:srgbClr val="002060"/>
                </a:solidFill>
                <a:latin typeface="AdorshoLipi" pitchFamily="1" charset="0"/>
                <a:cs typeface="Ekushey Puja" pitchFamily="66"/>
              </a:endParaRPr>
            </a:p>
          </p:txBody>
        </p:sp>
        <p:pic>
          <p:nvPicPr>
            <p:cNvPr id="17" name="Picture 16" descr="82458794_2709044689178792_4247830777250709504_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1037242">
              <a:off x="546491" y="416043"/>
              <a:ext cx="1728437" cy="127534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9" name="TextBox 18"/>
            <p:cNvSpPr txBox="1"/>
            <p:nvPr/>
          </p:nvSpPr>
          <p:spPr>
            <a:xfrm>
              <a:off x="3124200" y="111204"/>
              <a:ext cx="4953000" cy="787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500" b="1" dirty="0">
                <a:cs typeface="Ekushey Puja" pitchFamily="66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638799" y="2590800"/>
            <a:ext cx="6705601" cy="31830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en-US" sz="5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Class: Five</a:t>
            </a:r>
            <a:endParaRPr lang="en-US" sz="5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Sub: English For Today</a:t>
            </a:r>
            <a:endParaRPr lang="en-US" sz="4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Unit: </a:t>
            </a:r>
            <a:r>
              <a:rPr lang="en-US" sz="3300" b="1" dirty="0" smtClean="0">
                <a:solidFill>
                  <a:srgbClr val="002060"/>
                </a:solidFill>
                <a:latin typeface="Modern No. 20" pitchFamily="18" charset="0"/>
                <a:cs typeface="NikoshBAN" pitchFamily="2" charset="0"/>
              </a:rPr>
              <a:t>01</a:t>
            </a:r>
            <a:endParaRPr lang="en-US" sz="33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Lesson: </a:t>
            </a:r>
            <a:r>
              <a:rPr lang="en-US" sz="3300" b="1" dirty="0" smtClean="0">
                <a:solidFill>
                  <a:srgbClr val="002060"/>
                </a:solidFill>
                <a:latin typeface="Modern No. 20" pitchFamily="18" charset="0"/>
                <a:cs typeface="NikoshBAN" pitchFamily="2" charset="0"/>
              </a:rPr>
              <a:t>01</a:t>
            </a:r>
            <a:endParaRPr lang="en-US" sz="33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1143000"/>
            <a:ext cx="4335595" cy="914400"/>
          </a:xfrm>
          <a:prstGeom prst="rect">
            <a:avLst/>
          </a:prstGeom>
          <a:noFill/>
          <a:ln w="57150" cap="rnd" cmpd="tri">
            <a:solidFill>
              <a:schemeClr val="accent3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" y="0"/>
            <a:ext cx="12344400" cy="7315200"/>
          </a:xfrm>
          <a:prstGeom prst="rect">
            <a:avLst/>
          </a:prstGeom>
          <a:noFill/>
          <a:ln w="127000" cap="rnd" cmpd="tri">
            <a:solidFill>
              <a:schemeClr val="accent6">
                <a:lumMod val="7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344400" cy="73152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934200" y="0"/>
            <a:ext cx="5029200" cy="381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-76200" y="-762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-76200" y="66294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658600" y="66294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1658600" y="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344400" cy="73152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934200" y="0"/>
            <a:ext cx="5029200" cy="381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-76200" y="-762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-76200" y="66294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658600" y="66294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658600" y="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0" y="914400"/>
            <a:ext cx="1120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LightBAN" pitchFamily="2" charset="0"/>
                <a:cs typeface="NikoshLightBAN" pitchFamily="2" charset="0"/>
              </a:rPr>
              <a:t>Dear Students, Good morning. I am your new English Teacher. Lets </a:t>
            </a:r>
            <a:r>
              <a:rPr lang="en-US" sz="3200" b="1" dirty="0" err="1" smtClean="0">
                <a:latin typeface="NikoshLightBAN" pitchFamily="2" charset="0"/>
                <a:cs typeface="NikoshLightBAN" pitchFamily="2" charset="0"/>
              </a:rPr>
              <a:t>signg</a:t>
            </a:r>
            <a:r>
              <a:rPr lang="en-US" sz="3200" b="1" dirty="0" smtClean="0">
                <a:latin typeface="NikoshLightBAN" pitchFamily="2" charset="0"/>
                <a:cs typeface="NikoshLightBAN" pitchFamily="2" charset="0"/>
              </a:rPr>
              <a:t> a good morning song together. </a:t>
            </a:r>
            <a:endParaRPr lang="en-US" sz="3200" b="1" dirty="0"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11" name="yt1s.com - Good Morning Song for Kids with lyrics  The Singing Walrus_v720P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7800" y="2514600"/>
            <a:ext cx="96012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" y="0"/>
            <a:ext cx="12344400" cy="7315200"/>
          </a:xfrm>
          <a:prstGeom prst="rect">
            <a:avLst/>
          </a:prstGeom>
          <a:noFill/>
          <a:ln w="127000" cap="rnd" cmpd="tri">
            <a:solidFill>
              <a:schemeClr val="accent6">
                <a:lumMod val="7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ook cover phot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219200"/>
            <a:ext cx="4112752" cy="51198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57200"/>
            <a:ext cx="1173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Dear Students, look at the  picture, now </a:t>
            </a:r>
            <a:r>
              <a:rPr lang="en-US" sz="3600" b="1" dirty="0" err="1" smtClean="0">
                <a:latin typeface="Andalus" pitchFamily="18" charset="-78"/>
                <a:cs typeface="Andalus" pitchFamily="18" charset="-78"/>
              </a:rPr>
              <a:t>tel</a:t>
            </a: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 l </a:t>
            </a:r>
            <a:r>
              <a:rPr lang="en-US" sz="3600" b="1" dirty="0" err="1" smtClean="0">
                <a:latin typeface="Andalus" pitchFamily="18" charset="-78"/>
                <a:cs typeface="Andalus" pitchFamily="18" charset="-78"/>
              </a:rPr>
              <a:t>me,What</a:t>
            </a: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 is this? </a:t>
            </a:r>
            <a:endParaRPr lang="en-US" sz="36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324600"/>
            <a:ext cx="1112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ndalus" pitchFamily="18" charset="-78"/>
                <a:cs typeface="Andalus" pitchFamily="18" charset="-78"/>
              </a:rPr>
              <a:t>Yes, this is our ‘English For Today’ textbook. </a:t>
            </a:r>
            <a:endParaRPr lang="en-US" sz="40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344400" cy="73152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934200" y="0"/>
            <a:ext cx="5029200" cy="381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-76200" y="-762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76200" y="66294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658600" y="66294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658600" y="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11506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457200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 you see in the picture below?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Think and say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248400"/>
            <a:ext cx="8926287" cy="6821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6423" tIns="48212" rIns="96423" bIns="48212" rtlCol="0">
            <a:spAutoFit/>
          </a:bodyPr>
          <a:lstStyle/>
          <a:p>
            <a:r>
              <a:rPr lang="en-US" sz="3800" dirty="0">
                <a:latin typeface="NikoshBAN" pitchFamily="2" charset="0"/>
                <a:cs typeface="NikoshBAN" pitchFamily="2" charset="0"/>
              </a:rPr>
              <a:t>Someone is introducing with others.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344400" cy="73152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934200" y="0"/>
            <a:ext cx="5029200" cy="381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-76200" y="-762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76200" y="66294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658600" y="66294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658600" y="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6200" y="762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811000" y="67818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up-business-people-introducing-one-another-modern-office-132746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6800"/>
            <a:ext cx="1127760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457200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 you see in the picture below?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Think and say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6019800"/>
            <a:ext cx="8926287" cy="6821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6423" tIns="48212" rIns="96423" bIns="48212" rtlCol="0">
            <a:spAutoFit/>
          </a:bodyPr>
          <a:lstStyle/>
          <a:p>
            <a:r>
              <a:rPr lang="en-US" sz="3800" dirty="0">
                <a:latin typeface="NikoshBAN" pitchFamily="2" charset="0"/>
                <a:cs typeface="NikoshBAN" pitchFamily="2" charset="0"/>
              </a:rPr>
              <a:t>Someone is introducing with others.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344400" cy="73152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934200" y="0"/>
            <a:ext cx="5029200" cy="381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-76200" y="-762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76200" y="66294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658600" y="66294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658600" y="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could be our lesson today?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2057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Our Today’s lesson,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34290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Hello!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0" y="46482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Unit: 01</a:t>
            </a:r>
          </a:p>
          <a:p>
            <a:r>
              <a:rPr lang="en-US" sz="3600" b="1" dirty="0" smtClean="0"/>
              <a:t>Lesson: 01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344400" cy="73152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934200" y="0"/>
            <a:ext cx="5029200" cy="381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-76200" y="-762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-76200" y="66294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658600" y="66294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658600" y="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11644223" cy="60374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6423" tIns="48212" rIns="96423" bIns="48212" rtlCol="0">
            <a:spAutoFit/>
          </a:bodyPr>
          <a:lstStyle/>
          <a:p>
            <a:pPr algn="ctr"/>
            <a:r>
              <a:rPr lang="en-US" sz="4200" dirty="0">
                <a:latin typeface="NikoshBAN" pitchFamily="2" charset="0"/>
                <a:cs typeface="NikoshBAN" pitchFamily="2" charset="0"/>
              </a:rPr>
              <a:t>Learning outcomes:-</a:t>
            </a:r>
          </a:p>
          <a:p>
            <a:r>
              <a:rPr lang="en-US" sz="3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Listening-</a:t>
            </a:r>
          </a:p>
          <a:p>
            <a:r>
              <a:rPr lang="en-US" sz="3200" dirty="0" smtClean="0">
                <a:cs typeface="NikoshBAN" pitchFamily="2" charset="0"/>
              </a:rPr>
              <a:t>1.4.2</a:t>
            </a:r>
            <a:r>
              <a:rPr lang="en-US" dirty="0" smtClean="0">
                <a:cs typeface="NikoshBAN" pitchFamily="2" charset="0"/>
              </a:rPr>
              <a:t>: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recognize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and use intonation patterns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for greetings and statements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3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Speaking-</a:t>
            </a:r>
          </a:p>
          <a:p>
            <a:r>
              <a:rPr lang="en-US" sz="3400" dirty="0">
                <a:cs typeface="NikoshBAN" pitchFamily="2" charset="0"/>
              </a:rPr>
              <a:t>2</a:t>
            </a:r>
            <a:r>
              <a:rPr lang="en-US" sz="3400" dirty="0" smtClean="0">
                <a:cs typeface="NikoshBAN" pitchFamily="2" charset="0"/>
              </a:rPr>
              <a:t>.1.1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. :  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exchange greetings and farewells.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  <a:p>
            <a:r>
              <a:rPr lang="en-US" sz="3400" dirty="0" smtClean="0">
                <a:cs typeface="NikoshBAN" pitchFamily="2" charset="0"/>
              </a:rPr>
              <a:t>2.1.2 : 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make introductions.</a:t>
            </a:r>
            <a:endParaRPr lang="en-US" sz="3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Reading-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  <a:p>
            <a:r>
              <a:rPr lang="en-US" sz="3400" dirty="0">
                <a:cs typeface="NikoshBAN" pitchFamily="2" charset="0"/>
              </a:rPr>
              <a:t>1.5.1: 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	Read words, phrases and sentences in the text with </a:t>
            </a:r>
          </a:p>
          <a:p>
            <a:r>
              <a:rPr lang="en-US" sz="3400" dirty="0">
                <a:latin typeface="NikoshBAN" pitchFamily="2" charset="0"/>
                <a:cs typeface="NikoshBAN" pitchFamily="2" charset="0"/>
              </a:rPr>
              <a:t>         proper 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pronunciation stress and intonation.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344400" cy="73152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934200" y="0"/>
            <a:ext cx="5029200" cy="381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-76200" y="-762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-76200" y="66294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658600" y="66294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658600" y="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0"/>
            <a:ext cx="12344400" cy="7315200"/>
          </a:xfrm>
          <a:prstGeom prst="rect">
            <a:avLst/>
          </a:prstGeom>
          <a:noFill/>
          <a:ln w="127000" cap="rnd" cmpd="tri">
            <a:solidFill>
              <a:schemeClr val="accent6">
                <a:lumMod val="7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5400" y="1600200"/>
            <a:ext cx="3429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381000"/>
            <a:ext cx="11430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So, Let's learn the meaning of the following words before the class starts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2667000"/>
            <a:ext cx="3429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3657600"/>
            <a:ext cx="3429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Holiday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4419600"/>
            <a:ext cx="3429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Meeting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344400" cy="73152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934200" y="0"/>
            <a:ext cx="5029200" cy="381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76200" y="-762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76200" y="66294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658600" y="66294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658600" y="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317</Words>
  <Application>Microsoft Office PowerPoint</Application>
  <PresentationFormat>Custom</PresentationFormat>
  <Paragraphs>66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USER</cp:lastModifiedBy>
  <cp:revision>80</cp:revision>
  <dcterms:created xsi:type="dcterms:W3CDTF">2020-12-04T04:58:42Z</dcterms:created>
  <dcterms:modified xsi:type="dcterms:W3CDTF">2021-02-28T18:38:50Z</dcterms:modified>
</cp:coreProperties>
</file>