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27339925" cy="13623925"/>
  <p:notesSz cx="6858000" cy="9144000"/>
  <p:defaultTextStyle>
    <a:defPPr>
      <a:defRPr lang="en-US"/>
    </a:defPPr>
    <a:lvl1pPr marL="0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83045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66088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49132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932176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915221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98264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81309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864352" algn="l" defTabSz="196608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99A"/>
    <a:srgbClr val="C9E8E9"/>
    <a:srgbClr val="8CBC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-438" y="-84"/>
      </p:cViewPr>
      <p:guideLst>
        <p:guide orient="horz" pos="4291"/>
        <p:guide pos="86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7491" y="2229658"/>
            <a:ext cx="20504944" cy="4743144"/>
          </a:xfrm>
        </p:spPr>
        <p:txBody>
          <a:bodyPr anchor="b"/>
          <a:lstStyle>
            <a:lvl1pPr algn="ctr"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7491" y="7155716"/>
            <a:ext cx="20504944" cy="3289294"/>
          </a:xfrm>
        </p:spPr>
        <p:txBody>
          <a:bodyPr/>
          <a:lstStyle>
            <a:lvl1pPr marL="0" indent="0" algn="ctr">
              <a:buNone/>
              <a:defRPr sz="5200"/>
            </a:lvl1pPr>
            <a:lvl2pPr marL="983045" indent="0" algn="ctr">
              <a:buNone/>
              <a:defRPr sz="4300"/>
            </a:lvl2pPr>
            <a:lvl3pPr marL="1966088" indent="0" algn="ctr">
              <a:buNone/>
              <a:defRPr sz="3800"/>
            </a:lvl3pPr>
            <a:lvl4pPr marL="2949132" indent="0" algn="ctr">
              <a:buNone/>
              <a:defRPr sz="3500"/>
            </a:lvl4pPr>
            <a:lvl5pPr marL="3932176" indent="0" algn="ctr">
              <a:buNone/>
              <a:defRPr sz="3500"/>
            </a:lvl5pPr>
            <a:lvl6pPr marL="4915221" indent="0" algn="ctr">
              <a:buNone/>
              <a:defRPr sz="3500"/>
            </a:lvl6pPr>
            <a:lvl7pPr marL="5898264" indent="0" algn="ctr">
              <a:buNone/>
              <a:defRPr sz="3500"/>
            </a:lvl7pPr>
            <a:lvl8pPr marL="6881309" indent="0" algn="ctr">
              <a:buNone/>
              <a:defRPr sz="3500"/>
            </a:lvl8pPr>
            <a:lvl9pPr marL="7864352" indent="0" algn="ctr">
              <a:buNone/>
              <a:defRPr sz="3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2404888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1576009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65135" y="725348"/>
            <a:ext cx="5895170" cy="115456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9620" y="725348"/>
            <a:ext cx="17343766" cy="115456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092194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480144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381" y="3396524"/>
            <a:ext cx="23580685" cy="5667174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5381" y="9117309"/>
            <a:ext cx="23580685" cy="2980233"/>
          </a:xfrm>
        </p:spPr>
        <p:txBody>
          <a:bodyPr/>
          <a:lstStyle>
            <a:lvl1pPr marL="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1pPr>
            <a:lvl2pPr marL="98304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196608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2949132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4pPr>
            <a:lvl5pPr marL="3932176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5pPr>
            <a:lvl6pPr marL="4915221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6pPr>
            <a:lvl7pPr marL="589826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7pPr>
            <a:lvl8pPr marL="688130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8pPr>
            <a:lvl9pPr marL="7864352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803449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9620" y="3626739"/>
            <a:ext cx="11619468" cy="8644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0837" y="3626739"/>
            <a:ext cx="11619468" cy="8644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259352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182" y="725350"/>
            <a:ext cx="23580685" cy="26333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3184" y="3339757"/>
            <a:ext cx="11566069" cy="1636762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3045" indent="0">
              <a:buNone/>
              <a:defRPr sz="4300" b="1"/>
            </a:lvl2pPr>
            <a:lvl3pPr marL="1966088" indent="0">
              <a:buNone/>
              <a:defRPr sz="3800" b="1"/>
            </a:lvl3pPr>
            <a:lvl4pPr marL="2949132" indent="0">
              <a:buNone/>
              <a:defRPr sz="3500" b="1"/>
            </a:lvl4pPr>
            <a:lvl5pPr marL="3932176" indent="0">
              <a:buNone/>
              <a:defRPr sz="3500" b="1"/>
            </a:lvl5pPr>
            <a:lvl6pPr marL="4915221" indent="0">
              <a:buNone/>
              <a:defRPr sz="3500" b="1"/>
            </a:lvl6pPr>
            <a:lvl7pPr marL="5898264" indent="0">
              <a:buNone/>
              <a:defRPr sz="3500" b="1"/>
            </a:lvl7pPr>
            <a:lvl8pPr marL="6881309" indent="0">
              <a:buNone/>
              <a:defRPr sz="3500" b="1"/>
            </a:lvl8pPr>
            <a:lvl9pPr marL="7864352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3184" y="4976518"/>
            <a:ext cx="11566069" cy="7319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40838" y="3339757"/>
            <a:ext cx="11623028" cy="1636762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83045" indent="0">
              <a:buNone/>
              <a:defRPr sz="4300" b="1"/>
            </a:lvl2pPr>
            <a:lvl3pPr marL="1966088" indent="0">
              <a:buNone/>
              <a:defRPr sz="3800" b="1"/>
            </a:lvl3pPr>
            <a:lvl4pPr marL="2949132" indent="0">
              <a:buNone/>
              <a:defRPr sz="3500" b="1"/>
            </a:lvl4pPr>
            <a:lvl5pPr marL="3932176" indent="0">
              <a:buNone/>
              <a:defRPr sz="3500" b="1"/>
            </a:lvl5pPr>
            <a:lvl6pPr marL="4915221" indent="0">
              <a:buNone/>
              <a:defRPr sz="3500" b="1"/>
            </a:lvl6pPr>
            <a:lvl7pPr marL="5898264" indent="0">
              <a:buNone/>
              <a:defRPr sz="3500" b="1"/>
            </a:lvl7pPr>
            <a:lvl8pPr marL="6881309" indent="0">
              <a:buNone/>
              <a:defRPr sz="3500" b="1"/>
            </a:lvl8pPr>
            <a:lvl9pPr marL="7864352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40838" y="4976518"/>
            <a:ext cx="11623028" cy="73197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9948817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559043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446969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183" y="908262"/>
            <a:ext cx="8817836" cy="3178916"/>
          </a:xfrm>
        </p:spPr>
        <p:txBody>
          <a:bodyPr anchor="b"/>
          <a:lstStyle>
            <a:lvl1pPr>
              <a:defRPr sz="6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3030" y="1961595"/>
            <a:ext cx="13840837" cy="9681817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2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3183" y="4087177"/>
            <a:ext cx="8817836" cy="7572003"/>
          </a:xfrm>
        </p:spPr>
        <p:txBody>
          <a:bodyPr/>
          <a:lstStyle>
            <a:lvl1pPr marL="0" indent="0">
              <a:buNone/>
              <a:defRPr sz="3500"/>
            </a:lvl1pPr>
            <a:lvl2pPr marL="983045" indent="0">
              <a:buNone/>
              <a:defRPr sz="3000"/>
            </a:lvl2pPr>
            <a:lvl3pPr marL="1966088" indent="0">
              <a:buNone/>
              <a:defRPr sz="2500"/>
            </a:lvl3pPr>
            <a:lvl4pPr marL="2949132" indent="0">
              <a:buNone/>
              <a:defRPr sz="2100"/>
            </a:lvl4pPr>
            <a:lvl5pPr marL="3932176" indent="0">
              <a:buNone/>
              <a:defRPr sz="2100"/>
            </a:lvl5pPr>
            <a:lvl6pPr marL="4915221" indent="0">
              <a:buNone/>
              <a:defRPr sz="2100"/>
            </a:lvl6pPr>
            <a:lvl7pPr marL="5898264" indent="0">
              <a:buNone/>
              <a:defRPr sz="2100"/>
            </a:lvl7pPr>
            <a:lvl8pPr marL="6881309" indent="0">
              <a:buNone/>
              <a:defRPr sz="2100"/>
            </a:lvl8pPr>
            <a:lvl9pPr marL="786435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881980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183" y="908262"/>
            <a:ext cx="8817836" cy="3178916"/>
          </a:xfrm>
        </p:spPr>
        <p:txBody>
          <a:bodyPr anchor="b"/>
          <a:lstStyle>
            <a:lvl1pPr>
              <a:defRPr sz="6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23030" y="1961595"/>
            <a:ext cx="13840837" cy="9681817"/>
          </a:xfrm>
        </p:spPr>
        <p:txBody>
          <a:bodyPr/>
          <a:lstStyle>
            <a:lvl1pPr marL="0" indent="0">
              <a:buNone/>
              <a:defRPr sz="6900"/>
            </a:lvl1pPr>
            <a:lvl2pPr marL="983045" indent="0">
              <a:buNone/>
              <a:defRPr sz="6000"/>
            </a:lvl2pPr>
            <a:lvl3pPr marL="1966088" indent="0">
              <a:buNone/>
              <a:defRPr sz="5200"/>
            </a:lvl3pPr>
            <a:lvl4pPr marL="2949132" indent="0">
              <a:buNone/>
              <a:defRPr sz="4300"/>
            </a:lvl4pPr>
            <a:lvl5pPr marL="3932176" indent="0">
              <a:buNone/>
              <a:defRPr sz="4300"/>
            </a:lvl5pPr>
            <a:lvl6pPr marL="4915221" indent="0">
              <a:buNone/>
              <a:defRPr sz="4300"/>
            </a:lvl6pPr>
            <a:lvl7pPr marL="5898264" indent="0">
              <a:buNone/>
              <a:defRPr sz="4300"/>
            </a:lvl7pPr>
            <a:lvl8pPr marL="6881309" indent="0">
              <a:buNone/>
              <a:defRPr sz="4300"/>
            </a:lvl8pPr>
            <a:lvl9pPr marL="7864352" indent="0">
              <a:buNone/>
              <a:defRPr sz="4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3183" y="4087177"/>
            <a:ext cx="8817836" cy="7572003"/>
          </a:xfrm>
        </p:spPr>
        <p:txBody>
          <a:bodyPr/>
          <a:lstStyle>
            <a:lvl1pPr marL="0" indent="0">
              <a:buNone/>
              <a:defRPr sz="3500"/>
            </a:lvl1pPr>
            <a:lvl2pPr marL="983045" indent="0">
              <a:buNone/>
              <a:defRPr sz="3000"/>
            </a:lvl2pPr>
            <a:lvl3pPr marL="1966088" indent="0">
              <a:buNone/>
              <a:defRPr sz="2500"/>
            </a:lvl3pPr>
            <a:lvl4pPr marL="2949132" indent="0">
              <a:buNone/>
              <a:defRPr sz="2100"/>
            </a:lvl4pPr>
            <a:lvl5pPr marL="3932176" indent="0">
              <a:buNone/>
              <a:defRPr sz="2100"/>
            </a:lvl5pPr>
            <a:lvl6pPr marL="4915221" indent="0">
              <a:buNone/>
              <a:defRPr sz="2100"/>
            </a:lvl6pPr>
            <a:lvl7pPr marL="5898264" indent="0">
              <a:buNone/>
              <a:defRPr sz="2100"/>
            </a:lvl7pPr>
            <a:lvl8pPr marL="6881309" indent="0">
              <a:buNone/>
              <a:defRPr sz="2100"/>
            </a:lvl8pPr>
            <a:lvl9pPr marL="786435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226851"/>
      </p:ext>
    </p:extLst>
  </p:cSld>
  <p:clrMapOvr>
    <a:masterClrMapping/>
  </p:clrMapOvr>
  <p:transition spd="slow" advClick="0" advTm="0">
    <p:newsflash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9622" y="725350"/>
            <a:ext cx="23580685" cy="2633329"/>
          </a:xfrm>
          <a:prstGeom prst="rect">
            <a:avLst/>
          </a:prstGeom>
        </p:spPr>
        <p:txBody>
          <a:bodyPr vert="horz" lIns="196609" tIns="98305" rIns="196609" bIns="983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622" y="3626739"/>
            <a:ext cx="23580685" cy="8644255"/>
          </a:xfrm>
          <a:prstGeom prst="rect">
            <a:avLst/>
          </a:prstGeom>
        </p:spPr>
        <p:txBody>
          <a:bodyPr vert="horz" lIns="196609" tIns="98305" rIns="196609" bIns="983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9622" y="12627362"/>
            <a:ext cx="6151483" cy="725348"/>
          </a:xfrm>
          <a:prstGeom prst="rect">
            <a:avLst/>
          </a:prstGeom>
        </p:spPr>
        <p:txBody>
          <a:bodyPr vert="horz" lIns="196609" tIns="98305" rIns="196609" bIns="98305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8D54-F00A-452C-B47F-42B1A52103BD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56352" y="12627362"/>
            <a:ext cx="9227225" cy="725348"/>
          </a:xfrm>
          <a:prstGeom prst="rect">
            <a:avLst/>
          </a:prstGeom>
        </p:spPr>
        <p:txBody>
          <a:bodyPr vert="horz" lIns="196609" tIns="98305" rIns="196609" bIns="98305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08824" y="12627362"/>
            <a:ext cx="6151483" cy="725348"/>
          </a:xfrm>
          <a:prstGeom prst="rect">
            <a:avLst/>
          </a:prstGeom>
        </p:spPr>
        <p:txBody>
          <a:bodyPr vert="horz" lIns="196609" tIns="98305" rIns="196609" bIns="98305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E17C-7063-4211-A009-FEA2A7820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81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spd="slow" advClick="0" advTm="0">
    <p:newsflash/>
    <p:sndAc>
      <p:stSnd>
        <p:snd r:embed="rId13" name="applause.wav" builtIn="1"/>
      </p:stSnd>
    </p:sndAc>
  </p:transition>
  <p:txStyles>
    <p:titleStyle>
      <a:lvl1pPr algn="l" defTabSz="1966088" rtl="0" eaLnBrk="1" latinLnBrk="0" hangingPunct="1">
        <a:lnSpc>
          <a:spcPct val="90000"/>
        </a:lnSpc>
        <a:spcBef>
          <a:spcPct val="0"/>
        </a:spcBef>
        <a:buNone/>
        <a:defRPr sz="9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522" indent="-491522" algn="l" defTabSz="1966088" rtl="0" eaLnBrk="1" latinLnBrk="0" hangingPunct="1">
        <a:lnSpc>
          <a:spcPct val="90000"/>
        </a:lnSpc>
        <a:spcBef>
          <a:spcPts val="21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566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457610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440654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423699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6744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6389786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7372831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8355875" indent="-491522" algn="l" defTabSz="1966088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83045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66088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49132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32176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15221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98264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81309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864352" algn="l" defTabSz="1966088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6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02364" y="55418"/>
            <a:ext cx="20637561" cy="249432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BD" sz="15400" b="1" dirty="0" smtClean="0">
                <a:ln w="76200"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bn-BD" sz="15400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400" b="1" dirty="0" smtClean="0">
                <a:ln w="76200"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আলাইকুম </a:t>
            </a:r>
            <a:endParaRPr lang="en-US" sz="15400" b="1" dirty="0">
              <a:ln w="76200"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- 2021-02-20T145758.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87782"/>
            <a:ext cx="27339925" cy="11998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2327564"/>
            <a:ext cx="273399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তোমরা</a:t>
            </a:r>
            <a:r>
              <a:rPr lang="en-US" sz="1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6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সবাই</a:t>
            </a:r>
            <a:r>
              <a:rPr lang="en-US" sz="1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6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কেমন</a:t>
            </a:r>
            <a:r>
              <a:rPr lang="en-US" sz="1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6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আছো</a:t>
            </a:r>
            <a:r>
              <a:rPr lang="en-US" sz="1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  <a:endParaRPr lang="en-US" sz="1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77047"/>
            <a:ext cx="273399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ln w="76200">
                  <a:solidFill>
                    <a:schemeClr val="tx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আলহামদুলিল্লাহ্‌</a:t>
            </a:r>
            <a:endParaRPr lang="en-US" sz="16600" b="1" dirty="0">
              <a:ln w="76200">
                <a:solidFill>
                  <a:schemeClr val="tx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57861"/>
      </p:ext>
    </p:extLst>
  </p:cSld>
  <p:clrMapOvr>
    <a:masterClrMapping/>
  </p:clrMapOvr>
  <p:transition spd="slow" advClick="0" advTm="0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5430982"/>
            <a:ext cx="27339925" cy="8192943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সুস্থ,প্রাপ্ত বয়স্ক,বুদ্ধিমান ও সামর্থ্যবান মুসলিম নর-নারীর ওপর জীবনে একবার হজ করা ফরজ ।</a:t>
            </a:r>
          </a:p>
          <a:p>
            <a:r>
              <a:rPr lang="en-US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কাবাঘর আল্লাহর ঘর। পৃথিবীর প্রাচীনতম ইবাদতখানা। এটিই আমাদের কেবলা,বিশ্ব মুসলিমের মিলনকেন্দ্র। সুতরাং হজ হচ্ছে বিশ্বমুসলিমের মহাসম্মেলন। </a:t>
            </a:r>
          </a:p>
          <a:p>
            <a:r>
              <a:rPr lang="en-US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সবার কন্ঠে একই আওয়াজ ‘’লাব্বায়েক আল্লাহুম্মা লাব্বায়েক’’</a:t>
            </a:r>
          </a:p>
          <a:p>
            <a:r>
              <a:rPr lang="en-US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bn-BD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হজ মানুষের অতীত জীবনের গুনাহগুলো ধুয়ে-মুছে সাফ করে দেয়। রাসুল(সা.) বলেছেন –[পানি যেমন ময়লা ধুয়ে পরিষ্কার করে দেয়,হজও তেমনি গুনাহগুলোকে ধুয়ে পরিষ্কার করে দেয়]</a:t>
            </a:r>
            <a:r>
              <a:rPr lang="bn-BD" sz="5200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রাসুল(সা.) </a:t>
            </a:r>
            <a:r>
              <a:rPr lang="bn-BD" sz="52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বলেন – [যে ব্যক্তি আল্লাহর উদ্দেশ্যে হজ করল,তারপর কোনো অশ্লীল ও পাপ কাজ করল না,সে নবজাত শিশুর মতো নিষ্পাপ হয়ে ফিরল</a:t>
            </a:r>
            <a:r>
              <a:rPr lang="bn-BD" sz="60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5200" b="1" dirty="0" smtClean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783" y="490373"/>
            <a:ext cx="7926539" cy="44458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05" y="490372"/>
            <a:ext cx="8630600" cy="44458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2" y="490372"/>
            <a:ext cx="7991369" cy="44458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62517241"/>
      </p:ext>
    </p:extLst>
  </p:cSld>
  <p:clrMapOvr>
    <a:masterClrMapping/>
  </p:clrMapOvr>
  <p:transition spd="slow" advClick="0" advTm="0">
    <p:zoom dir="in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708" y="9832667"/>
            <a:ext cx="27339924" cy="3799516"/>
          </a:xfrm>
          <a:prstGeom prst="rect">
            <a:avLst/>
          </a:prstGeom>
          <a:noFill/>
          <a:ln w="12700">
            <a:noFill/>
          </a:ln>
          <a:scene3d>
            <a:camera prst="perspectiveFront"/>
            <a:lightRig rig="threePt" dir="t"/>
          </a:scene3d>
        </p:spPr>
        <p:txBody>
          <a:bodyPr wrap="square" lIns="196609" tIns="98305" rIns="196609" bIns="98305" rtlCol="0">
            <a:spAutoFit/>
          </a:bodyPr>
          <a:lstStyle/>
          <a:p>
            <a:pPr algn="ctr"/>
            <a:r>
              <a:rPr lang="bn-BD" sz="13800" b="1" dirty="0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পুস্তকের পৃষ্ঠা </a:t>
            </a:r>
            <a:r>
              <a:rPr lang="bn-BD" sz="13800" b="1" dirty="0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৪৫-৪৮</a:t>
            </a:r>
            <a:endParaRPr lang="en-US" sz="13800" b="1" dirty="0" smtClean="0">
              <a:ln w="7620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9600" b="1" dirty="0" err="1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bn-BD" sz="96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------</a:t>
            </a:r>
            <a:r>
              <a:rPr lang="en-US" sz="9600" b="1" dirty="0" err="1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bn-BD" sz="9600" b="1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রবানি করতে হয়। )</a:t>
            </a:r>
            <a:endParaRPr lang="en-US" sz="9600" b="1" dirty="0">
              <a:ln w="76200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55" y="0"/>
            <a:ext cx="11628870" cy="61410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Picture 5" descr="1_5269-19060715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829309" cy="623454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Picture 10" descr="images - 2021-02-26T224427.9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55" y="0"/>
            <a:ext cx="12598688" cy="9698182"/>
          </a:xfrm>
          <a:prstGeom prst="rect">
            <a:avLst/>
          </a:prstGeom>
        </p:spPr>
      </p:pic>
      <p:pic>
        <p:nvPicPr>
          <p:cNvPr id="12" name="Picture 11" descr="Screenshot_20200112_1146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854545" cy="975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6057114"/>
      </p:ext>
    </p:extLst>
  </p:cSld>
  <p:clrMapOvr>
    <a:masterClrMapping/>
  </p:clrMapOvr>
  <p:transition spd="slow" advClick="0" advTm="0"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82E-6 -2.48253E-6 L 0.51852 -2.4825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0"/>
            <a:ext cx="27339925" cy="4100946"/>
          </a:xfrm>
          <a:prstGeom prst="ribbon2">
            <a:avLst>
              <a:gd name="adj1" fmla="val 2874"/>
              <a:gd name="adj2" fmla="val 66621"/>
            </a:avLst>
          </a:prstGeom>
          <a:solidFill>
            <a:schemeClr val="tx1"/>
          </a:solidFill>
          <a:ln w="76200">
            <a:solidFill>
              <a:srgbClr val="FF0000"/>
            </a:solidFill>
            <a:prstDash val="dashDot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prstTxWarp prst="textChevron">
              <a:avLst/>
            </a:prstTxWarp>
          </a:bodyPr>
          <a:lstStyle/>
          <a:p>
            <a:pPr algn="ctr"/>
            <a:r>
              <a:rPr lang="bn-BD" sz="24500" b="1" dirty="0" smtClean="0">
                <a:ln w="76200" cmpd="sng">
                  <a:solidFill>
                    <a:srgbClr val="00B0F0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11500" b="1" dirty="0">
              <a:ln w="76200" cmpd="sng">
                <a:solidFill>
                  <a:srgbClr val="00B0F0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004857" y="4486327"/>
            <a:ext cx="14829906" cy="2068043"/>
          </a:xfrm>
          <a:prstGeom prst="flowChartTerminator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dashDot"/>
          </a:ln>
          <a:effectLst>
            <a:innerShdw blurRad="63500" dist="50800" dir="162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7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1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মাক্কী</a:t>
            </a:r>
            <a:r>
              <a:rPr lang="bn-BD" sz="1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640587"/>
            <a:ext cx="27339925" cy="2151881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2800" b="1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12800" b="1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জ্জে</a:t>
            </a:r>
            <a:r>
              <a:rPr lang="bn-BD" sz="12800" b="1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12800" b="1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 কাজগুলো লিখ।</a:t>
            </a:r>
            <a:endParaRPr lang="en-US" sz="9500" b="1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6810894" y="9128068"/>
            <a:ext cx="15938270" cy="1984202"/>
          </a:xfrm>
          <a:prstGeom prst="flowChartTerminator">
            <a:avLst/>
          </a:prstGeom>
          <a:solidFill>
            <a:schemeClr val="tx1"/>
          </a:solidFill>
          <a:ln w="38100">
            <a:solidFill>
              <a:srgbClr val="FF0000"/>
            </a:solidFill>
            <a:prstDash val="dashDot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9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9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মাদানী </a:t>
            </a:r>
            <a:endParaRPr lang="en-US" sz="9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1276414"/>
            <a:ext cx="27339925" cy="2347511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dashDot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BD" sz="1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হজ্জে</a:t>
            </a:r>
            <a:r>
              <a:rPr lang="bn-BD" sz="1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128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ওয়াজিব কাজগুলো লিখ।</a:t>
            </a:r>
            <a:endParaRPr lang="en-US" sz="12800" b="1" dirty="0"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532122"/>
      </p:ext>
    </p:extLst>
  </p:cSld>
  <p:clrMapOvr>
    <a:masterClrMapping/>
  </p:clrMapOvr>
  <p:transition spd="slow" advClick="0" advTm="0">
    <p:circl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0" y="29372"/>
            <a:ext cx="27339925" cy="4764301"/>
          </a:xfrm>
          <a:prstGeom prst="star6">
            <a:avLst>
              <a:gd name="adj" fmla="val 35045"/>
              <a:gd name="hf" fmla="val 115470"/>
            </a:avLst>
          </a:prstGeom>
          <a:solidFill>
            <a:schemeClr val="tx1"/>
          </a:solidFill>
          <a:ln w="762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prstTxWarp prst="textChevron">
              <a:avLst/>
            </a:prstTxWarp>
          </a:bodyPr>
          <a:lstStyle/>
          <a:p>
            <a:pPr algn="ctr"/>
            <a:r>
              <a:rPr lang="bn-BD" sz="22300" b="1" i="1" dirty="0" smtClean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2300" b="1" dirty="0" smtClean="0">
                <a:ln>
                  <a:solidFill>
                    <a:srgbClr val="FFFF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300" b="1" dirty="0">
              <a:ln>
                <a:solidFill>
                  <a:srgbClr val="FFFF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546024"/>
            <a:ext cx="11333018" cy="1675858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dash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196609" tIns="98305" rIns="196609" bIns="98305" rtlCol="0">
            <a:spAutoFit/>
          </a:bodyPr>
          <a:lstStyle/>
          <a:p>
            <a:r>
              <a:rPr lang="bn-BD" sz="96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48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15756"/>
            <a:ext cx="27339925" cy="7308169"/>
          </a:xfrm>
          <a:prstGeom prst="rect">
            <a:avLst/>
          </a:prstGeom>
          <a:solidFill>
            <a:schemeClr val="tx1"/>
          </a:solidFill>
        </p:spPr>
        <p:txBody>
          <a:bodyPr wrap="square" lIns="196609" tIns="98305" rIns="196609" bIns="9830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হজ একটি গুরুত্বপূর্ণ --------------------- ইবাদত।</a:t>
            </a:r>
          </a:p>
          <a:p>
            <a:pPr>
              <a:lnSpc>
                <a:spcPct val="150000"/>
              </a:lnSpc>
            </a:pP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হজের প্রথম ফরজ হলো ------------------ বাঁধা।</a:t>
            </a:r>
          </a:p>
          <a:p>
            <a:pPr>
              <a:lnSpc>
                <a:spcPct val="150000"/>
              </a:lnSpc>
            </a:pP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পৃথিবীর প্রাচীনতম ইবাদতখানা------------------।</a:t>
            </a:r>
          </a:p>
          <a:p>
            <a:pPr>
              <a:lnSpc>
                <a:spcPct val="150000"/>
              </a:lnSpc>
            </a:pP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হজ শব্দের অর্থ -----------------।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24604" y="6221626"/>
            <a:ext cx="4271759" cy="1383470"/>
          </a:xfrm>
          <a:prstGeom prst="rect">
            <a:avLst/>
          </a:prstGeom>
          <a:noFill/>
        </p:spPr>
        <p:txBody>
          <a:bodyPr wrap="square" lIns="196609" tIns="98305" rIns="196609" bIns="98305" rtlCol="0">
            <a:spAutoFit/>
          </a:bodyPr>
          <a:lstStyle/>
          <a:p>
            <a:pPr algn="ctr"/>
            <a:r>
              <a:rPr lang="bn-BD" sz="77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3212" y="8008063"/>
            <a:ext cx="5869223" cy="1383470"/>
          </a:xfrm>
          <a:prstGeom prst="rect">
            <a:avLst/>
          </a:prstGeom>
          <a:noFill/>
        </p:spPr>
        <p:txBody>
          <a:bodyPr wrap="square" lIns="196609" tIns="98305" rIns="196609" bIns="98305" rtlCol="0">
            <a:spAutoFit/>
          </a:bodyPr>
          <a:lstStyle/>
          <a:p>
            <a:pPr algn="ctr"/>
            <a:r>
              <a:rPr lang="bn-BD" sz="77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0142" y="11569176"/>
            <a:ext cx="5574257" cy="1383470"/>
          </a:xfrm>
          <a:prstGeom prst="rect">
            <a:avLst/>
          </a:prstGeom>
          <a:noFill/>
        </p:spPr>
        <p:txBody>
          <a:bodyPr wrap="square" lIns="196609" tIns="98305" rIns="196609" bIns="98305" rtlCol="0">
            <a:spAutoFit/>
          </a:bodyPr>
          <a:lstStyle/>
          <a:p>
            <a:pPr algn="ctr"/>
            <a:r>
              <a:rPr lang="bn-BD" sz="77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 করা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21079" y="9740206"/>
            <a:ext cx="5522048" cy="1383470"/>
          </a:xfrm>
          <a:prstGeom prst="rect">
            <a:avLst/>
          </a:prstGeom>
          <a:noFill/>
        </p:spPr>
        <p:txBody>
          <a:bodyPr wrap="square" lIns="196609" tIns="98305" rIns="196609" bIns="98305" rtlCol="0">
            <a:spAutoFit/>
          </a:bodyPr>
          <a:lstStyle/>
          <a:p>
            <a:pPr algn="ctr"/>
            <a:r>
              <a:rPr lang="bn-BD" sz="77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কাবাঘর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220963"/>
      </p:ext>
    </p:extLst>
  </p:cSld>
  <p:clrMapOvr>
    <a:masterClrMapping/>
  </p:clrMapOvr>
  <p:transition spd="slow" advClick="0" advTm="0">
    <p:comb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-26279"/>
            <a:ext cx="27339925" cy="3268243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BD" sz="15000" b="1" dirty="0" smtClean="0">
                <a:ln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 </a:t>
            </a:r>
            <a:endParaRPr lang="en-US" sz="15000" b="1" dirty="0">
              <a:ln>
                <a:solidFill>
                  <a:srgbClr val="FF00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47706" y="3702910"/>
            <a:ext cx="11510326" cy="9921015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r>
              <a:rPr lang="bn-BD" sz="5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১।কাবাঘর কোথায় অবস্থিত?</a:t>
            </a:r>
          </a:p>
          <a:p>
            <a:r>
              <a:rPr lang="bn-BD" sz="5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(ক)</a:t>
            </a:r>
            <a:r>
              <a:rPr lang="en-US" sz="95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bn-BD" sz="5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মক্কায় (খ) মদিনায়</a:t>
            </a:r>
          </a:p>
          <a:p>
            <a:r>
              <a:rPr lang="bn-BD" sz="5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(গ) ফিলিস্তিনে (ঘ) ইরানে</a:t>
            </a:r>
          </a:p>
          <a:p>
            <a:endParaRPr lang="bn-BD" sz="5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bn-BD" sz="5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২। হজের ফরজ কয়টি? </a:t>
            </a:r>
            <a:r>
              <a:rPr lang="bn-BD" sz="5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				                                (ক) ৪টি  (খ) ৩টি (গ) ৫টি (ঘ) ৬টি  </a:t>
            </a:r>
          </a:p>
          <a:p>
            <a:endParaRPr lang="bn-BD" sz="5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endParaRPr lang="bn-BD" sz="5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7921" y="4655129"/>
            <a:ext cx="1766515" cy="2753075"/>
          </a:xfrm>
          <a:prstGeom prst="rect">
            <a:avLst/>
          </a:prstGeom>
          <a:noFill/>
        </p:spPr>
        <p:txBody>
          <a:bodyPr wrap="square" lIns="196609" tIns="98305" rIns="196609" bIns="98305" rtlCol="0">
            <a:spAutoFit/>
          </a:bodyPr>
          <a:lstStyle/>
          <a:p>
            <a:r>
              <a:rPr lang="en-US" sz="166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√</a:t>
            </a:r>
            <a:endParaRPr lang="en-US" sz="166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7164" y="8783783"/>
            <a:ext cx="1939636" cy="2753075"/>
          </a:xfrm>
          <a:prstGeom prst="rect">
            <a:avLst/>
          </a:prstGeom>
          <a:noFill/>
        </p:spPr>
        <p:txBody>
          <a:bodyPr wrap="square" lIns="196609" tIns="98305" rIns="196609" bIns="98305" rtlCol="0">
            <a:spAutoFit/>
          </a:bodyPr>
          <a:lstStyle/>
          <a:p>
            <a:r>
              <a:rPr lang="en-US" sz="166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√</a:t>
            </a:r>
            <a:endParaRPr lang="en-US" sz="166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" name="Picture 6" descr="Screenshot_20200112_1146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9892"/>
            <a:ext cx="11416145" cy="9994034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40572714"/>
      </p:ext>
    </p:extLst>
  </p:cSld>
  <p:clrMapOvr>
    <a:masterClrMapping/>
  </p:clrMapOvr>
  <p:transition spd="slow" advClick="0" advTm="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942E-6 -1.5184E-6 L 0.55903 -1.518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1887199"/>
            <a:ext cx="27339925" cy="1736725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dashDot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BD" sz="8800" b="1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8800" b="1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জ্জে</a:t>
            </a:r>
            <a:r>
              <a:rPr lang="bn-BD" sz="8800" b="1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করণীয় কাজগুলোর তালিকা তৈরি করবে</a:t>
            </a:r>
            <a:r>
              <a:rPr lang="bn-IN" sz="8800" b="1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8800" b="1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574" y="257175"/>
            <a:ext cx="27339924" cy="264687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>
                  <a:solidFill>
                    <a:srgbClr val="FF000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16600" b="1" dirty="0" smtClean="0">
                <a:ln>
                  <a:solidFill>
                    <a:srgbClr val="FF0000"/>
                  </a:solidFill>
                </a:ln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b="1" dirty="0" smtClean="0">
                <a:ln>
                  <a:solidFill>
                    <a:srgbClr val="FF000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>
                <a:solidFill>
                  <a:srgbClr val="FF0000"/>
                </a:solidFill>
              </a:ln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_492964_16020069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600" y="3543300"/>
            <a:ext cx="10836275" cy="76009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image_67540_157753016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" y="3543300"/>
            <a:ext cx="12601575" cy="7629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5401884"/>
      </p:ext>
    </p:extLst>
  </p:cSld>
  <p:clrMapOvr>
    <a:masterClrMapping/>
  </p:clrMapOvr>
  <p:transition spd="slow" advClick="0" advTm="0"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246E-6 1.40661E-6 L 0.50575 0.001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2226916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dirty="0" smtClean="0">
                <a:ln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6000" b="1" dirty="0">
              <a:ln>
                <a:solidFill>
                  <a:srgbClr val="FF00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ধন্যবাদ-পি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27339925" cy="13623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5201001"/>
      </p:ext>
    </p:extLst>
  </p:cSld>
  <p:clrMapOvr>
    <a:masterClrMapping/>
  </p:clrMapOvr>
  <p:transition spd="slow" advClick="0" advTm="0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024" y="-1"/>
            <a:ext cx="15709899" cy="13623925"/>
          </a:xfrm>
          <a:solidFill>
            <a:schemeClr val="tx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prstTxWarp prst="textArchUpPour">
              <a:avLst/>
            </a:prstTxWarp>
            <a:noAutofit/>
          </a:bodyPr>
          <a:lstStyle/>
          <a:p>
            <a:pPr algn="ctr"/>
            <a:r>
              <a:rPr lang="bn-BD" sz="14400" b="1" dirty="0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b="1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1450" y="7002217"/>
            <a:ext cx="15738475" cy="6621708"/>
          </a:xfrm>
          <a:solidFill>
            <a:schemeClr val="tx1"/>
          </a:solidFill>
          <a:ln w="57150">
            <a:noFill/>
          </a:ln>
          <a:effectLst>
            <a:glow rad="101600">
              <a:srgbClr val="00B050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11800" b="1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11800" b="1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খায়রুল</a:t>
            </a:r>
            <a:r>
              <a:rPr lang="bn-BD" sz="11800" b="1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ইসলাম </a:t>
            </a:r>
          </a:p>
          <a:p>
            <a:pPr marL="0" indent="0" algn="ctr">
              <a:buNone/>
            </a:pPr>
            <a:r>
              <a:rPr lang="bn-BD" sz="77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marL="0" indent="0" algn="ctr">
              <a:buNone/>
            </a:pPr>
            <a:r>
              <a:rPr lang="bn-IN" sz="6900" b="1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ধর্মজইন</a:t>
            </a:r>
            <a:r>
              <a:rPr lang="bn-BD" sz="6900" b="1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বিদ্যালয়,</a:t>
            </a:r>
          </a:p>
          <a:p>
            <a:pPr marL="0" indent="0" algn="ctr">
              <a:buNone/>
            </a:pPr>
            <a:r>
              <a:rPr lang="bn-IN" sz="6900" b="1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বিরল,দিনাজপুর</a:t>
            </a:r>
            <a:r>
              <a:rPr lang="bn-BD" sz="6900" b="1" dirty="0" smtClean="0"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900" b="1" dirty="0" smtClean="0">
              <a:blipFill>
                <a:blip r:embed="rId7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8800" b="1" dirty="0" smtClean="0">
                <a:blipFill>
                  <a:blip r:embed="rId8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E-Mail: mkik77@gmail.com</a:t>
            </a:r>
            <a:endParaRPr lang="en-US" sz="8800" b="1" dirty="0">
              <a:blipFill>
                <a:blip r:embed="rId8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0190201_101412 (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-1"/>
            <a:ext cx="11630025" cy="13623925"/>
          </a:xfrm>
          <a:prstGeom prst="rect">
            <a:avLst/>
          </a:prstGeom>
        </p:spPr>
      </p:pic>
      <p:pic>
        <p:nvPicPr>
          <p:cNvPr id="9" name="Picture 8" descr="image_398297_159563553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1"/>
            <a:ext cx="11630025" cy="13623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050266"/>
      </p:ext>
    </p:extLst>
  </p:cSld>
  <p:clrMapOvr>
    <a:masterClrMapping/>
  </p:clrMapOvr>
  <p:transition spd="slow" advClick="0" advTm="0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0" y="-1"/>
            <a:ext cx="13623926" cy="13623925"/>
          </a:xfrm>
          <a:prstGeom prst="rect">
            <a:avLst/>
          </a:prstGeom>
          <a:noFill/>
        </p:spPr>
        <p:txBody>
          <a:bodyPr wrap="square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shot_20200112_1146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474036" cy="13623925"/>
          </a:xfrm>
          <a:prstGeom prst="rect">
            <a:avLst/>
          </a:prstGeom>
        </p:spPr>
      </p:pic>
      <p:pic>
        <p:nvPicPr>
          <p:cNvPr id="6" name="Picture 5" descr="image_67540_157753016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0474036" cy="136239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632873" y="7190508"/>
            <a:ext cx="13707052" cy="6419561"/>
          </a:xfrm>
          <a:prstGeom prst="roundRect">
            <a:avLst/>
          </a:prstGeom>
          <a:solidFill>
            <a:schemeClr val="tx1"/>
          </a:solidFill>
          <a:ln w="28575">
            <a:noFill/>
          </a:ln>
          <a:scene3d>
            <a:camera prst="orthographicFront"/>
            <a:lightRig rig="threePt" dir="t"/>
          </a:scene3d>
          <a:sp3d z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BD" sz="7200" dirty="0" smtClean="0">
                <a:ln>
                  <a:solidFill>
                    <a:schemeClr val="tx1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</a:rPr>
              <a:t>শ্রেণিঃ পঞ্চম</a:t>
            </a:r>
          </a:p>
          <a:p>
            <a:pPr algn="ctr"/>
            <a:r>
              <a:rPr lang="bn-BD" sz="7200" dirty="0" smtClean="0">
                <a:ln>
                  <a:solidFill>
                    <a:schemeClr val="tx1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</a:rPr>
              <a:t>বিষয়ঃ ইসলাম ও নৈতিক শিক্ষা</a:t>
            </a:r>
          </a:p>
          <a:p>
            <a:pPr algn="ctr"/>
            <a:r>
              <a:rPr lang="bn-BD" sz="7200" dirty="0" smtClean="0">
                <a:ln>
                  <a:solidFill>
                    <a:schemeClr val="tx1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</a:rPr>
              <a:t>অধ্যায়ঃ দ্বিতীয়</a:t>
            </a:r>
          </a:p>
          <a:p>
            <a:pPr algn="ctr"/>
            <a:r>
              <a:rPr lang="bn-BD" sz="7200" dirty="0" smtClean="0">
                <a:ln>
                  <a:solidFill>
                    <a:schemeClr val="tx1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</a:rPr>
              <a:t>পাঠঃ ইবাদত</a:t>
            </a:r>
          </a:p>
          <a:p>
            <a:pPr algn="ctr"/>
            <a:r>
              <a:rPr lang="bn-BD" sz="7200" dirty="0" smtClean="0">
                <a:ln>
                  <a:solidFill>
                    <a:schemeClr val="tx1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</a:rPr>
              <a:t>পাঠ্যাংশঃ হজ্জ (পৃষ্ঠা ৪৫-৪৮)</a:t>
            </a:r>
          </a:p>
          <a:p>
            <a:pPr algn="ctr"/>
            <a:r>
              <a:rPr lang="bn-BD" sz="7200" dirty="0" smtClean="0">
                <a:ln>
                  <a:solidFill>
                    <a:schemeClr val="tx1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</a:rPr>
              <a:t>সময়ঃ ৪০ মিনিট</a:t>
            </a:r>
            <a:endParaRPr lang="bn-BD" sz="8800" dirty="0" smtClean="0">
              <a:ln>
                <a:solidFill>
                  <a:schemeClr val="tx1"/>
                </a:solidFill>
                <a:prstDash val="sysDash"/>
              </a:ln>
              <a:blipFill>
                <a:blip r:embed="rId6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284658"/>
      </p:ext>
    </p:extLst>
  </p:cSld>
  <p:clrMapOvr>
    <a:masterClrMapping/>
  </p:clrMapOvr>
  <p:transition spd="slow" advClick="0" advTm="0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8562109"/>
            <a:ext cx="27339925" cy="5061816"/>
          </a:xfrm>
          <a:prstGeom prst="round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r>
              <a:rPr lang="en-US" sz="14000" b="1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২.১০.১: </a:t>
            </a:r>
            <a:r>
              <a:rPr lang="bn-BD" sz="14000" b="1" dirty="0" smtClean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14000" b="1" dirty="0" smtClean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</a:t>
            </a:r>
            <a:r>
              <a:rPr lang="bn-BD" sz="14000" b="1" dirty="0" smtClean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অর্থ, তাৎপর্য </a:t>
            </a:r>
            <a:r>
              <a:rPr lang="bn-BD" sz="14000" b="1" dirty="0" smtClean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14000" b="1" dirty="0" smtClean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বলতে পারবে।</a:t>
            </a:r>
            <a:endParaRPr lang="en-US" sz="8800" b="1" dirty="0">
              <a:ln w="76200">
                <a:solidFill>
                  <a:srgbClr val="00B0F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577455" cy="864523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1_5269-19060715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037" y="0"/>
            <a:ext cx="13817888" cy="8589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2493"/>
            <a:ext cx="13438909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bn-BD" sz="9600" b="1" i="1" u="sng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endParaRPr lang="bn-BD" sz="49600" b="1" i="1" u="sng" dirty="0" smtClean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757482"/>
      </p:ext>
    </p:extLst>
  </p:cSld>
  <p:clrMapOvr>
    <a:masterClrMapping/>
  </p:clrMapOvr>
  <p:transition spd="slow" advClick="0" advTm="0">
    <p:comb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27339925" cy="67056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BD" sz="11500" b="1" dirty="0" smtClean="0">
                <a:ln>
                  <a:solidFill>
                    <a:srgbClr val="FFFF0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 মনোযোগ দিয়ে পড়ি </a:t>
            </a:r>
            <a:endParaRPr lang="en-US" sz="11500" b="1" dirty="0">
              <a:ln>
                <a:solidFill>
                  <a:srgbClr val="FFFF00"/>
                </a:solidFill>
              </a:ln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9855" y="5818908"/>
            <a:ext cx="22721454" cy="77773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  <a:prstDash val="solid"/>
          </a:ln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96609" tIns="98305" rIns="196609" bIns="98305" rtlCol="0" anchor="ctr"/>
          <a:lstStyle/>
          <a:p>
            <a:r>
              <a:rPr lang="bn-BD" sz="13800" b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13800" b="1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 রুকুন কয়টি?</a:t>
            </a:r>
          </a:p>
          <a:p>
            <a:r>
              <a:rPr lang="bn-BD" sz="11500" b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11500" b="1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কাবাঘর কোন দিকে অবস্থিত?</a:t>
            </a:r>
          </a:p>
          <a:p>
            <a:r>
              <a:rPr lang="bn-BD" sz="9600" b="1" dirty="0" smtClean="0">
                <a:ln w="571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9600" b="1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মুসলমানরা কাবাঘরে কেন যায়? </a:t>
            </a:r>
            <a:endParaRPr lang="bn-BD" sz="8800" b="1" dirty="0" smtClean="0">
              <a:ln w="57150"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973447"/>
      </p:ext>
    </p:extLst>
  </p:cSld>
  <p:clrMapOvr>
    <a:masterClrMapping/>
  </p:clrMapOvr>
  <p:transition spd="slow" advClick="0" advTm="0">
    <p:comb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7927" y="6304223"/>
            <a:ext cx="11028218" cy="538609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4400" b="1" cap="all" dirty="0" err="1" smtClean="0">
                <a:ln w="762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66254"/>
            <a:ext cx="2733992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dirty="0" smtClean="0">
                <a:ln>
                  <a:solidFill>
                    <a:srgbClr val="FF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>
                <a:solidFill>
                  <a:srgbClr val="FF00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542355"/>
      </p:ext>
    </p:extLst>
  </p:cSld>
  <p:clrMapOvr>
    <a:masterClrMapping/>
  </p:clrMapOvr>
  <p:transition spd="slow" advClick="0" advTm="0">
    <p:wheel spokes="1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1096189" y="4427714"/>
            <a:ext cx="18587269" cy="6782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7709" y="83127"/>
            <a:ext cx="165146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571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হজ্জের কার্যক্রম </a:t>
            </a:r>
            <a:endParaRPr lang="en-US" sz="16600" b="1" dirty="0">
              <a:ln w="571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283971"/>
      </p:ext>
    </p:extLst>
  </p:cSld>
  <p:clrMapOvr>
    <a:masterClrMapping/>
  </p:clrMapOvr>
  <p:transition spd="slow" advClick="0" advTm="0"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80" y="0"/>
            <a:ext cx="11111345" cy="539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1062156" y="1"/>
            <a:ext cx="5433983" cy="6018148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BD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 ফরজ সমুহ 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126691" y="5776971"/>
            <a:ext cx="11213233" cy="14551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আরাফাতে অবস্থান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69528" y="12375997"/>
            <a:ext cx="14602690" cy="12479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তাওয়াফে যিয়ারত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" y="5780805"/>
            <a:ext cx="10945091" cy="1423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 বাঁধা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-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111345" cy="545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kaba-m-9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145" y="7204364"/>
            <a:ext cx="18454255" cy="495992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5708073" y="3117273"/>
            <a:ext cx="6636327" cy="281247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5375405" y="3391726"/>
            <a:ext cx="6542487" cy="295365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10784363" y="9260366"/>
            <a:ext cx="6060336" cy="2460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45071769"/>
      </p:ext>
    </p:extLst>
  </p:cSld>
  <p:clrMapOvr>
    <a:masterClrMapping/>
  </p:clrMapOvr>
  <p:transition spd="slow" advClick="0" advTm="0">
    <p:split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-201759"/>
            <a:ext cx="18094037" cy="12266180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74620" y="8285019"/>
            <a:ext cx="8146473" cy="3602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609" tIns="98305" rIns="196609" bIns="98305" rtlCol="0" anchor="ctr"/>
          <a:lstStyle/>
          <a:p>
            <a:pPr algn="ctr"/>
            <a:r>
              <a:rPr lang="bn-IN" sz="13800" b="1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হজ্জে</a:t>
            </a:r>
            <a:r>
              <a:rPr lang="bn-BD" sz="13800" b="1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13800" b="1" dirty="0" smtClean="0"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u="sng" dirty="0" smtClean="0"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বিশেষ অবস্থা</a:t>
            </a:r>
            <a:endParaRPr lang="en-US" sz="9600" b="1" u="sng" dirty="0"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55418"/>
            <a:ext cx="27339925" cy="2646878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6600" b="1" dirty="0" smtClean="0">
                <a:blipFill>
                  <a:blip r:embed="rId6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ছবিটি মনোযোগ দিয়ে দেখি</a:t>
            </a:r>
            <a:endParaRPr lang="en-US" sz="13800" b="1" dirty="0">
              <a:blipFill>
                <a:blip r:embed="rId6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138382"/>
            <a:ext cx="27339925" cy="144655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সাদা কাপড় পরিহিত বিশেষ অবস্থার নাম ইহরাম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51421"/>
      </p:ext>
    </p:extLst>
  </p:cSld>
  <p:clrMapOvr>
    <a:masterClrMapping/>
  </p:clrMapOvr>
  <p:transition spd="slow" advClick="0" advTm="0">
    <p:plus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343</Words>
  <Application>Microsoft Office PowerPoint</Application>
  <PresentationFormat>Custom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Rangpur</dc:creator>
  <cp:lastModifiedBy>Windows User</cp:lastModifiedBy>
  <cp:revision>89</cp:revision>
  <dcterms:created xsi:type="dcterms:W3CDTF">2020-02-02T04:26:36Z</dcterms:created>
  <dcterms:modified xsi:type="dcterms:W3CDTF">2021-03-01T17:06:51Z</dcterms:modified>
</cp:coreProperties>
</file>