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93" r:id="rId3"/>
    <p:sldId id="315" r:id="rId4"/>
    <p:sldId id="265" r:id="rId5"/>
    <p:sldId id="289" r:id="rId6"/>
    <p:sldId id="268" r:id="rId7"/>
    <p:sldId id="303" r:id="rId8"/>
    <p:sldId id="270" r:id="rId9"/>
    <p:sldId id="317" r:id="rId10"/>
    <p:sldId id="316" r:id="rId11"/>
    <p:sldId id="319" r:id="rId12"/>
    <p:sldId id="288" r:id="rId13"/>
    <p:sldId id="310" r:id="rId14"/>
    <p:sldId id="281" r:id="rId15"/>
    <p:sldId id="308" r:id="rId16"/>
    <p:sldId id="286" r:id="rId17"/>
    <p:sldId id="313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7C7"/>
    <a:srgbClr val="EBFF71"/>
    <a:srgbClr val="FAA8E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2959" autoAdjust="0"/>
  </p:normalViewPr>
  <p:slideViewPr>
    <p:cSldViewPr>
      <p:cViewPr varScale="1">
        <p:scale>
          <a:sx n="80" d="100"/>
          <a:sy n="80" d="100"/>
        </p:scale>
        <p:origin x="571" y="62"/>
      </p:cViewPr>
      <p:guideLst>
        <p:guide orient="horz" pos="2160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082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7133F-B5A5-4CD2-B270-EAED03F4099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6DB04-BCB8-4A19-9824-A8F6E4A8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2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আবহ সৃষ্টিতে উদ্দীপনা মূলক এই ছবি সংযোজন করা হলো, শিক্ষক চাইলে তা পরিবর্তন করে নিতে পারেন।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4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</a:t>
            </a:r>
            <a:r>
              <a:rPr lang="en-US" dirty="0" err="1" smtClean="0"/>
              <a:t>গত</a:t>
            </a:r>
            <a:r>
              <a:rPr lang="bn-BD" baseline="0" dirty="0" smtClean="0"/>
              <a:t>কাজে ছাত্রছাত্রী  মনোযোগ সহকারে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আপনিও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সহযোগীতা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, এ </a:t>
            </a:r>
            <a:r>
              <a:rPr lang="en-US" baseline="0" dirty="0" err="1" smtClean="0"/>
              <a:t>ক্ষেত্রে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পাচটি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নিন</a:t>
            </a:r>
            <a:r>
              <a:rPr lang="bn-BD" baseline="0" dirty="0" smtClean="0"/>
              <a:t> । ধন্যবাদ।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58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এই সময় সবাই মনোযোগ দিচ্ছে কিনা তা পর্যক্ষন করুন। </a:t>
            </a:r>
            <a:r>
              <a:rPr lang="bn-BD" dirty="0" smtClean="0"/>
              <a:t>ভিডিও</a:t>
            </a:r>
            <a:r>
              <a:rPr lang="bn-BD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bn-BD" baseline="0" dirty="0" smtClean="0"/>
              <a:t> </a:t>
            </a:r>
            <a:r>
              <a:rPr lang="en-US" baseline="0" dirty="0" err="1" smtClean="0"/>
              <a:t>প্রস্বেদন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প্রক্রিয়াটি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বুঝতে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জানুন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60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মূল্যায়নকাজে, উত্তর গুলো</a:t>
            </a:r>
            <a:r>
              <a:rPr lang="bn-BD" baseline="0" dirty="0" smtClean="0"/>
              <a:t> পাওয়ার জন্য ডানদিকের অপসনের ঘরে ক্লিক করুন । ধন্যবাদ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13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মূল্যায়নকাজে, উত্তর গুলো</a:t>
            </a:r>
            <a:r>
              <a:rPr lang="bn-BD" baseline="0" dirty="0" smtClean="0"/>
              <a:t> পাওয়ার জন্য ডানদিকের অপসনের ঘরে ক্লিক করুন । ধন্যবাদ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14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32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 শব্দগুলো যাতে শিক্ষার্থীরা</a:t>
            </a:r>
            <a:r>
              <a:rPr lang="bn-BD" baseline="0" dirty="0" smtClean="0"/>
              <a:t> খাতায় লিখে নেয় সে দিকে খেয়াল রাখবেন।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92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স্লাইডটি</a:t>
            </a:r>
            <a:r>
              <a:rPr lang="en-US" dirty="0" smtClean="0"/>
              <a:t> </a:t>
            </a:r>
            <a:r>
              <a:rPr lang="en-US" dirty="0" err="1" smtClean="0"/>
              <a:t>হাইড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8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আপনি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পদ্ধতিও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অবলম্বন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89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7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22AAE-6660-4C1C-B7AC-AC94B2D292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15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সুবিধা</a:t>
            </a:r>
            <a:r>
              <a:rPr lang="bn-BD" baseline="0" dirty="0" smtClean="0"/>
              <a:t>জনক প্রশ্ন করে </a:t>
            </a:r>
            <a:r>
              <a:rPr lang="en-US" baseline="0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শিখনফল</a:t>
            </a:r>
            <a:r>
              <a:rPr lang="en-US" baseline="0" dirty="0" smtClean="0"/>
              <a:t> </a:t>
            </a:r>
            <a:r>
              <a:rPr lang="bn-BD" baseline="0" dirty="0" smtClean="0"/>
              <a:t>বের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58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ও  </a:t>
            </a:r>
            <a:r>
              <a:rPr lang="bn-BD" dirty="0" smtClean="0"/>
              <a:t>শিক্ষক</a:t>
            </a:r>
            <a:r>
              <a:rPr lang="bn-BD" baseline="0" dirty="0" smtClean="0"/>
              <a:t> এই বিষয়ে আরও কিছু প্রশ্ন করে প্রশ্ন উত্তর পদ্ধতিতে অগ্রসর হতে পারেন।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57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দ্বিতীয়</a:t>
            </a:r>
            <a:r>
              <a:rPr lang="en-US" dirty="0" smtClean="0"/>
              <a:t> </a:t>
            </a:r>
            <a:r>
              <a:rPr lang="en-US" dirty="0" err="1" smtClean="0"/>
              <a:t>শিখন</a:t>
            </a:r>
            <a:r>
              <a:rPr lang="en-US" baseline="0" dirty="0" err="1" smtClean="0"/>
              <a:t>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প্রশ্নোত্তর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অবলম্বন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এগিয়ে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29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তৃতীয়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ছাত্রছাত্রীদেরকে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প্রস্বেদনের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প্রভাবকগুলোর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পারেন।এবং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আপনি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অবলম্বন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8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2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3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0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2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4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6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9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5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2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2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9E526-92AB-4793-B148-433C3C1D377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10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5.gi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gi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1"/>
            </a:gs>
            <a:gs pos="27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4839880" cy="606525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448923" y="677560"/>
            <a:ext cx="6414247" cy="86103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সবাইকে....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5657" y="2670587"/>
            <a:ext cx="2777030" cy="16405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16600" u="sng" cap="none" spc="0" dirty="0" smtClean="0">
                <a:ln w="0">
                  <a:solidFill>
                    <a:srgbClr val="C00000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স্বাগত</a:t>
            </a:r>
            <a:endParaRPr lang="en-US" sz="16600" u="sng" cap="none" spc="0" dirty="0">
              <a:ln w="0">
                <a:solidFill>
                  <a:srgbClr val="C00000"/>
                </a:solidFill>
              </a:ln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691386" y="-976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8257756" y="4516348"/>
            <a:ext cx="215584" cy="4459475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117C7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32-Point Star 21"/>
          <p:cNvSpPr/>
          <p:nvPr/>
        </p:nvSpPr>
        <p:spPr>
          <a:xfrm>
            <a:off x="6368228" y="2507491"/>
            <a:ext cx="3923029" cy="3960841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 rot="3182331">
            <a:off x="2795656" y="1433680"/>
            <a:ext cx="258446" cy="7456723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117C7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32-Point Star 23"/>
          <p:cNvSpPr/>
          <p:nvPr/>
        </p:nvSpPr>
        <p:spPr>
          <a:xfrm>
            <a:off x="4092172" y="879239"/>
            <a:ext cx="3926053" cy="3917859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12228" y="6137123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-545366" y="0"/>
            <a:ext cx="13030200" cy="6881393"/>
            <a:chOff x="-533400" y="-23393"/>
            <a:chExt cx="13030200" cy="6881393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59" name="Frame 58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7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6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1" grpId="0" animBg="1"/>
      <p:bldP spid="21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4" grpId="0" animBg="1"/>
      <p:bldP spid="24" grpId="1" animBg="1"/>
      <p:bldP spid="24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7909">
            <a:off x="4062476" y="2044220"/>
            <a:ext cx="3465324" cy="233054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156569" y="651777"/>
            <a:ext cx="7566471" cy="672861"/>
          </a:xfrm>
          <a:prstGeom prst="roundRect">
            <a:avLst>
              <a:gd name="adj" fmla="val 2894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 উপরে ও নিচে কিসের আবরন থাকে?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76966" y="413695"/>
            <a:ext cx="7566471" cy="1149027"/>
          </a:xfrm>
          <a:prstGeom prst="roundRect">
            <a:avLst>
              <a:gd name="adj" fmla="val 2894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কিউটিকল ভেদ করে কিছু পানি বাষ্পাকারে বাইরে বের হয় এ প্রক্রিয়াকে কী প্রস্বেদন বলে?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06344" y="5093609"/>
            <a:ext cx="4499456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কিউটিনের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878" y="651777"/>
            <a:ext cx="7566471" cy="672861"/>
          </a:xfrm>
          <a:prstGeom prst="roundRect">
            <a:avLst>
              <a:gd name="adj" fmla="val 2894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কিউটিনের আবরনকে কী বলে?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06344" y="5093609"/>
            <a:ext cx="4499456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কিউটিকল 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06344" y="5097728"/>
            <a:ext cx="4499456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কিউটিকুলার প্রস্বেদন  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545366" y="0"/>
            <a:ext cx="13030200" cy="6881393"/>
            <a:chOff x="-533400" y="-23393"/>
            <a:chExt cx="13030200" cy="688139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517444"/>
              <a:ext cx="13030200" cy="257048"/>
            </a:xfrm>
            <a:prstGeom prst="rect">
              <a:avLst/>
            </a:prstGeom>
          </p:spPr>
        </p:pic>
        <p:sp>
          <p:nvSpPr>
            <p:cNvPr id="22" name="Frame 21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281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010786"/>
            <a:ext cx="348615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88" y="2010786"/>
            <a:ext cx="3238348" cy="238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8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1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1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1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8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4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5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4" grpId="1" animBg="1"/>
          <p:bldP spid="15" grpId="0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1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1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1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4" grpId="1" animBg="1"/>
          <p:bldP spid="15" grpId="0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5366" y="0"/>
            <a:ext cx="13030200" cy="6881393"/>
            <a:chOff x="-533400" y="-23393"/>
            <a:chExt cx="13030200" cy="68813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517444"/>
              <a:ext cx="13030200" cy="257048"/>
            </a:xfrm>
            <a:prstGeom prst="rect">
              <a:avLst/>
            </a:prstGeom>
          </p:spPr>
        </p:pic>
        <p:sp>
          <p:nvSpPr>
            <p:cNvPr id="4" name="Frame 3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281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7" y="1396957"/>
            <a:ext cx="4334370" cy="444308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04524" y="1443213"/>
            <a:ext cx="3810000" cy="4343943"/>
            <a:chOff x="7391400" y="597701"/>
            <a:chExt cx="4022124" cy="57396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0" y="597701"/>
              <a:ext cx="4022124" cy="467958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4"/>
            <a:stretch/>
          </p:blipFill>
          <p:spPr>
            <a:xfrm>
              <a:off x="8548160" y="5129390"/>
              <a:ext cx="1676400" cy="1207956"/>
            </a:xfrm>
            <a:prstGeom prst="ellipse">
              <a:avLst/>
            </a:prstGeom>
          </p:spPr>
        </p:pic>
      </p:grpSp>
      <p:sp>
        <p:nvSpPr>
          <p:cNvPr id="10" name="Oval 9"/>
          <p:cNvSpPr/>
          <p:nvPr/>
        </p:nvSpPr>
        <p:spPr>
          <a:xfrm>
            <a:off x="318844" y="228600"/>
            <a:ext cx="1066800" cy="1023786"/>
          </a:xfrm>
          <a:prstGeom prst="ellipse">
            <a:avLst/>
          </a:prstGeom>
          <a:gradFill flip="none" rotWithShape="1">
            <a:gsLst>
              <a:gs pos="61000">
                <a:srgbClr val="FAFCE3"/>
              </a:gs>
              <a:gs pos="2000">
                <a:schemeClr val="bg1"/>
              </a:gs>
              <a:gs pos="35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536700">
                  <a:srgbClr val="FFFF00">
                    <a:alpha val="40000"/>
                  </a:srgbClr>
                </a:glo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21595" y="818129"/>
            <a:ext cx="1038289" cy="266987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95009" y="983501"/>
            <a:ext cx="867405" cy="402507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38560" y="1107517"/>
            <a:ext cx="776738" cy="671392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03983" y="1184754"/>
            <a:ext cx="481661" cy="1092927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41974" y="1092887"/>
            <a:ext cx="653831" cy="877612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63040" y="5694666"/>
            <a:ext cx="94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53522" y="5694666"/>
            <a:ext cx="94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04158" y="2457127"/>
            <a:ext cx="3333056" cy="150925"/>
          </a:xfrm>
          <a:prstGeom prst="roundRect">
            <a:avLst>
              <a:gd name="adj" fmla="val 50000"/>
            </a:avLst>
          </a:prstGeom>
          <a:gradFill>
            <a:gsLst>
              <a:gs pos="52350">
                <a:srgbClr val="F117C7"/>
              </a:gs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94334" y="299355"/>
            <a:ext cx="4980907" cy="1224645"/>
          </a:xfrm>
          <a:prstGeom prst="roundRect">
            <a:avLst>
              <a:gd name="adj" fmla="val 2894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চিত্র দেখে প্রস্বেদনের প্রভাবকগুলো লিখ?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6225" y="2608052"/>
            <a:ext cx="3148921" cy="2771401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বাহ্যিক প্রভাবকঃ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আপেক্ষিক আর্দ্রতা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19810" y="2530342"/>
            <a:ext cx="3148921" cy="2771401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 প্রভাবকঃ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পত্ররন্ধ্র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পত্রের সংখ্যা 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পত্রফলকের আয়তন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বায়ব অঙ্গের আয়তন। 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927743" y="2448186"/>
            <a:ext cx="3333056" cy="150925"/>
          </a:xfrm>
          <a:prstGeom prst="roundRect">
            <a:avLst>
              <a:gd name="adj" fmla="val 50000"/>
            </a:avLst>
          </a:prstGeom>
          <a:gradFill>
            <a:gsLst>
              <a:gs pos="52350">
                <a:srgbClr val="F117C7"/>
              </a:gs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5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69">
              <a:schemeClr val="bg1"/>
            </a:gs>
            <a:gs pos="97000">
              <a:srgbClr val="FEF5FD"/>
            </a:gs>
            <a:gs pos="2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3969" y="133514"/>
            <a:ext cx="5163199" cy="3191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1921" y="6286656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25335" y="408606"/>
            <a:ext cx="4289665" cy="919843"/>
          </a:xfrm>
          <a:prstGeom prst="roundRect">
            <a:avLst>
              <a:gd name="adj" fmla="val 14694"/>
            </a:avLst>
          </a:prstGeom>
          <a:gradFill>
            <a:gsLst>
              <a:gs pos="26000">
                <a:srgbClr val="FEFBFE"/>
              </a:gs>
              <a:gs pos="91000">
                <a:srgbClr val="FEF9FE">
                  <a:alpha val="38000"/>
                </a:srgbClr>
              </a:gs>
              <a:gs pos="55000">
                <a:schemeClr val="bg1"/>
              </a:gs>
              <a:gs pos="100000">
                <a:srgbClr val="FBE6F9"/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22654" y="391673"/>
            <a:ext cx="467911" cy="942219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6560" y="2239744"/>
            <a:ext cx="2280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533400" y="-89361"/>
            <a:ext cx="13030200" cy="6881393"/>
            <a:chOff x="-533400" y="-23393"/>
            <a:chExt cx="13030200" cy="68813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14" name="Frame 13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54" y="1531986"/>
            <a:ext cx="2091608" cy="2039148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800038"/>
              </p:ext>
            </p:extLst>
          </p:nvPr>
        </p:nvGraphicFramePr>
        <p:xfrm>
          <a:off x="769355" y="3702974"/>
          <a:ext cx="8146044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6511"/>
                <a:gridCol w="2036511"/>
                <a:gridCol w="2036511"/>
                <a:gridCol w="2036511"/>
              </a:tblGrid>
              <a:tr h="51917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উপকরন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কার্যপদ্ধতি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পর্যবেক্ষন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সিদ্ধান্ত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</a:tr>
              <a:tr h="1458622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টবসহ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একটি সবুজ উদ্ভিদ</a:t>
                      </a:r>
                    </a:p>
                    <a:p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সেলোফেন ব্যগ,সুতা, পানি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8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296400" y="3621529"/>
            <a:ext cx="236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নির্দেশনায় শিক্ষার্থীরা এই ছকটি পূরণ করবে।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61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66800"/>
            <a:ext cx="7504043" cy="7772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533400" y="-89361"/>
            <a:ext cx="13030200" cy="6881393"/>
            <a:chOff x="-533400" y="-23393"/>
            <a:chExt cx="13030200" cy="68813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6" name="Frame 5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266410" y="267012"/>
            <a:ext cx="9390822" cy="685800"/>
          </a:xfrm>
          <a:prstGeom prst="roundRect">
            <a:avLst>
              <a:gd name="adj" fmla="val 28948"/>
            </a:avLst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 কী জেনে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Untitled 27_360p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24100" y="1219199"/>
            <a:ext cx="72009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803">
              <a:schemeClr val="bg1"/>
            </a:gs>
            <a:gs pos="82000">
              <a:schemeClr val="bg1"/>
            </a:gs>
            <a:gs pos="0">
              <a:srgbClr val="D0CADD"/>
            </a:gs>
            <a:gs pos="100000">
              <a:srgbClr val="FEF0F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-581340" y="778455"/>
                <a:ext cx="9569861" cy="1323439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 algn="ctr">
                  <a:buFont typeface="Wingdings" panose="05000000000000000000" pitchFamily="2" charset="2"/>
                  <a:buChar char="q"/>
                </a:pPr>
                <a:r>
                  <a:rPr lang="bn-IN" sz="4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bn-BD" sz="4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োন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প্রক্রিয়ার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জন্য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বায়ুমন্ডলে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প্রচুর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6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পানি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বাষ্পাকারে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থাকে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−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1340" y="778455"/>
                <a:ext cx="9569861" cy="1323439"/>
              </a:xfrm>
              <a:prstGeom prst="rect">
                <a:avLst/>
              </a:prstGeom>
              <a:blipFill rotWithShape="0">
                <a:blip r:embed="rId5"/>
                <a:stretch>
                  <a:fillRect t="-967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4700922" y="147369"/>
            <a:ext cx="2521170" cy="651931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>
                <a:solidFill>
                  <a:schemeClr val="tx1"/>
                </a:solidFill>
              </a:rPr>
              <a:t>3/10/2021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0" y="6321463"/>
            <a:ext cx="2209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err="1" smtClean="0">
                <a:solidFill>
                  <a:schemeClr val="tx1"/>
                </a:solidFill>
              </a:rPr>
              <a:t>Mazid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51" y="1125122"/>
            <a:ext cx="3655965" cy="108591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91890" y="2246393"/>
            <a:ext cx="291364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ইমবাইবিশন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3250" y="2252052"/>
            <a:ext cx="405969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প্রস্বেদন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099" y="2864429"/>
            <a:ext cx="3372301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24387" y="2820069"/>
            <a:ext cx="369454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অভিস্রবন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52400" y="3713845"/>
            <a:ext cx="7138947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কিউটিনের আবরনকে কী বলে?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088" y="4632615"/>
            <a:ext cx="452382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কিউটিকুলার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59636" y="4694916"/>
            <a:ext cx="4267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লেন্টিকুলার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45501" y="5274425"/>
            <a:ext cx="454130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কিউটিকল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1400" y="5295039"/>
            <a:ext cx="4267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153957"/>
            <a:ext cx="3758865" cy="1083926"/>
          </a:xfrm>
          <a:prstGeom prst="rect">
            <a:avLst/>
          </a:prstGeom>
          <a:noFill/>
        </p:spPr>
      </p:pic>
      <p:sp>
        <p:nvSpPr>
          <p:cNvPr id="31" name="Right Arrow 30"/>
          <p:cNvSpPr/>
          <p:nvPr/>
        </p:nvSpPr>
        <p:spPr>
          <a:xfrm rot="8226971">
            <a:off x="7265828" y="5543355"/>
            <a:ext cx="762000" cy="42780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069990" y="6013518"/>
            <a:ext cx="8624672" cy="584775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উত্তর পেতে হলে অপসনের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ক,খ,গ,ঘ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ঘরে ক্লিক ক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533400" y="-89361"/>
            <a:ext cx="13030200" cy="6881393"/>
            <a:chOff x="-533400" y="-23393"/>
            <a:chExt cx="13030200" cy="6881393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35" name="Frame 34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612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EF0FC"/>
            </a:gs>
            <a:gs pos="12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07321" y="454287"/>
            <a:ext cx="4430485" cy="682947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07321" y="411573"/>
            <a:ext cx="299296" cy="770409"/>
          </a:xfrm>
          <a:prstGeom prst="roundRect">
            <a:avLst/>
          </a:prstGeom>
          <a:solidFill>
            <a:srgbClr val="CCFF66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>
                <a:solidFill>
                  <a:schemeClr val="tx1"/>
                </a:solidFill>
              </a:rPr>
              <a:t>3/10/2021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0" y="6321463"/>
            <a:ext cx="2209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err="1" smtClean="0">
                <a:solidFill>
                  <a:schemeClr val="tx1"/>
                </a:solidFill>
              </a:rPr>
              <a:t>Mazid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883" y="2928404"/>
            <a:ext cx="6982191" cy="646331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প্রস্বেদনের ক্ষেত্রে কোনটি সঠিক-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023" y="3728171"/>
            <a:ext cx="6553200" cy="646331"/>
          </a:xfrm>
          <a:prstGeom prst="rect">
            <a:avLst/>
          </a:prstGeom>
          <a:noFill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পত্ররন্ধ্রে ৯০-৯৫% প্রস্বেদন হয় ।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023" y="4450504"/>
            <a:ext cx="7086600" cy="646331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প্রস্বেদনের বাহ্যিক প্রভাবক ।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581" y="5151848"/>
            <a:ext cx="6023420" cy="646331"/>
          </a:xfrm>
          <a:prstGeom prst="rect">
            <a:avLst/>
          </a:prstGeom>
          <a:noFill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অভ্যন্তরীন প্রভাবক 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4476" y="2367820"/>
            <a:ext cx="3804600" cy="584775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4476" y="1707040"/>
            <a:ext cx="3804600" cy="646331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990" y="2331708"/>
            <a:ext cx="965015" cy="5338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474476" y="2922932"/>
            <a:ext cx="3804600" cy="584775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iii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4476" y="3497336"/>
            <a:ext cx="3804600" cy="584775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ii, iii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4476" y="4071740"/>
            <a:ext cx="3804600" cy="584775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ii, ও iii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52" y="302043"/>
            <a:ext cx="4232896" cy="11685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9" name="TextBox 28"/>
          <p:cNvSpPr txBox="1"/>
          <p:nvPr/>
        </p:nvSpPr>
        <p:spPr>
          <a:xfrm>
            <a:off x="2132224" y="6001708"/>
            <a:ext cx="8624672" cy="584775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উত্তর পেতে হলে অপসনের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ক,খ,গ,ঘ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ঘরে ক্লিক ক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8226971">
            <a:off x="7265828" y="5543355"/>
            <a:ext cx="762000" cy="42780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-533400" y="-89361"/>
            <a:ext cx="13030200" cy="6881393"/>
            <a:chOff x="-533400" y="-23393"/>
            <a:chExt cx="13030200" cy="688139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33" name="Frame 32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59" y="1238502"/>
            <a:ext cx="22193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B510-BB27-4544-8E65-92D761CFC0F4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4806" y="6352286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2438802"/>
            <a:ext cx="8823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প্রস্বেদনের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উদ্ভিদটি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বাষ্পাকারে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টানে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শোষিত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প্রভাবকের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82126" y="84138"/>
            <a:ext cx="4885338" cy="1980230"/>
            <a:chOff x="3695307" y="325983"/>
            <a:chExt cx="4495800" cy="2585819"/>
          </a:xfrm>
        </p:grpSpPr>
        <p:sp>
          <p:nvSpPr>
            <p:cNvPr id="34" name="TextBox 33"/>
            <p:cNvSpPr txBox="1"/>
            <p:nvPr/>
          </p:nvSpPr>
          <p:spPr>
            <a:xfrm>
              <a:off x="4159113" y="2118220"/>
              <a:ext cx="3558470" cy="769441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695307" y="325983"/>
              <a:ext cx="4495800" cy="1003103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F117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43400" y="1329086"/>
              <a:ext cx="1295400" cy="804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23559" y="1329086"/>
              <a:ext cx="1295400" cy="804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52013" y="2866083"/>
              <a:ext cx="3919768" cy="45719"/>
            </a:xfrm>
            <a:prstGeom prst="rect">
              <a:avLst/>
            </a:prstGeom>
            <a:solidFill>
              <a:srgbClr val="F436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890819" y="1336324"/>
              <a:ext cx="76200" cy="7927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24400" y="1499402"/>
              <a:ext cx="457200" cy="41041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642659" y="1521696"/>
              <a:ext cx="457200" cy="41041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590205" y="4953000"/>
            <a:ext cx="3007616" cy="173110"/>
            <a:chOff x="3103285" y="4226024"/>
            <a:chExt cx="4827079" cy="608713"/>
          </a:xfrm>
        </p:grpSpPr>
        <p:grpSp>
          <p:nvGrpSpPr>
            <p:cNvPr id="65" name="Group 64"/>
            <p:cNvGrpSpPr/>
            <p:nvPr/>
          </p:nvGrpSpPr>
          <p:grpSpPr>
            <a:xfrm rot="10800000" flipV="1">
              <a:off x="3175607" y="4226024"/>
              <a:ext cx="4748800" cy="241699"/>
              <a:chOff x="4315577" y="779572"/>
              <a:chExt cx="3216225" cy="469877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95" name="Freeform 94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  <p:grpSp>
          <p:nvGrpSpPr>
            <p:cNvPr id="66" name="Group 65"/>
            <p:cNvGrpSpPr/>
            <p:nvPr/>
          </p:nvGrpSpPr>
          <p:grpSpPr>
            <a:xfrm rot="10800000" flipV="1">
              <a:off x="3181564" y="4356274"/>
              <a:ext cx="4748800" cy="241699"/>
              <a:chOff x="4315577" y="779572"/>
              <a:chExt cx="3216225" cy="469877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90" name="Freeform 89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87" name="Freeform 86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 rot="10800000" flipV="1">
              <a:off x="3143285" y="4485215"/>
              <a:ext cx="4748800" cy="241699"/>
              <a:chOff x="4315577" y="779572"/>
              <a:chExt cx="3216225" cy="469877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82" name="Freeform 81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79" name="Freeform 78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 rot="10800000" flipV="1">
              <a:off x="3103285" y="4593038"/>
              <a:ext cx="4748800" cy="241699"/>
              <a:chOff x="4315577" y="779572"/>
              <a:chExt cx="3216225" cy="46987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74" name="Freeform 73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71" name="Freeform 70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</p:grpSp>
      <p:grpSp>
        <p:nvGrpSpPr>
          <p:cNvPr id="51" name="Group 50"/>
          <p:cNvGrpSpPr/>
          <p:nvPr/>
        </p:nvGrpSpPr>
        <p:grpSpPr>
          <a:xfrm>
            <a:off x="-533400" y="-89361"/>
            <a:ext cx="13030200" cy="6881393"/>
            <a:chOff x="-533400" y="-23393"/>
            <a:chExt cx="13030200" cy="6881393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53" name="Frame 52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5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60304" y="3810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শব্দ সমূহঃ </a:t>
            </a:r>
            <a:endParaRPr lang="en-US" sz="36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1217027"/>
            <a:ext cx="533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পত্ররন্ধ্র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পত্ররন্ধ্রীয়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প্রস্বেদন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কিউটিকল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কিউটিকুলার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প্রস্বেদন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লেন্টিসেল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লেন্টিকুলার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প্রস্বেদন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বাহ্যিক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প্রভাবক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আভ্যন্তরীণ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প্রভাবক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533400" y="-89361"/>
            <a:ext cx="13030200" cy="6881393"/>
            <a:chOff x="-533400" y="-23393"/>
            <a:chExt cx="13030200" cy="68813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9" name="Frame 8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4796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4DBF0"/>
            </a:gs>
            <a:gs pos="99000">
              <a:srgbClr val="E9F2F9"/>
            </a:gs>
            <a:gs pos="71000">
              <a:srgbClr val="FDFEFF"/>
            </a:gs>
            <a:gs pos="15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4651577" y="3545686"/>
            <a:ext cx="2971004" cy="2473866"/>
            <a:chOff x="744732" y="2514892"/>
            <a:chExt cx="3290933" cy="301959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291"/>
            <a:stretch>
              <a:fillRect/>
            </a:stretch>
          </p:blipFill>
          <p:spPr>
            <a:xfrm rot="5400000">
              <a:off x="955636" y="2335776"/>
              <a:ext cx="2890800" cy="3249031"/>
            </a:xfrm>
            <a:custGeom>
              <a:avLst/>
              <a:gdLst>
                <a:gd name="connsiteX0" fmla="*/ 0 w 2167798"/>
                <a:gd name="connsiteY0" fmla="*/ 2436433 h 2436433"/>
                <a:gd name="connsiteX1" fmla="*/ 0 w 2167798"/>
                <a:gd name="connsiteY1" fmla="*/ 1302609 h 2436433"/>
                <a:gd name="connsiteX2" fmla="*/ 203593 w 2167798"/>
                <a:gd name="connsiteY2" fmla="*/ 1402501 h 2436433"/>
                <a:gd name="connsiteX3" fmla="*/ 407185 w 2167798"/>
                <a:gd name="connsiteY3" fmla="*/ 1302609 h 2436433"/>
                <a:gd name="connsiteX4" fmla="*/ 203593 w 2167798"/>
                <a:gd name="connsiteY4" fmla="*/ 1202717 h 2436433"/>
                <a:gd name="connsiteX5" fmla="*/ 0 w 2167798"/>
                <a:gd name="connsiteY5" fmla="*/ 1302609 h 2436433"/>
                <a:gd name="connsiteX6" fmla="*/ 0 w 2167798"/>
                <a:gd name="connsiteY6" fmla="*/ 0 h 2436433"/>
                <a:gd name="connsiteX7" fmla="*/ 2167798 w 2167798"/>
                <a:gd name="connsiteY7" fmla="*/ 0 h 2436433"/>
                <a:gd name="connsiteX8" fmla="*/ 2167798 w 2167798"/>
                <a:gd name="connsiteY8" fmla="*/ 1083411 h 2436433"/>
                <a:gd name="connsiteX9" fmla="*/ 2130553 w 2167798"/>
                <a:gd name="connsiteY9" fmla="*/ 1087101 h 2436433"/>
                <a:gd name="connsiteX10" fmla="*/ 2006208 w 2167798"/>
                <a:gd name="connsiteY10" fmla="*/ 1179142 h 2436433"/>
                <a:gd name="connsiteX11" fmla="*/ 2130553 w 2167798"/>
                <a:gd name="connsiteY11" fmla="*/ 1271184 h 2436433"/>
                <a:gd name="connsiteX12" fmla="*/ 2167798 w 2167798"/>
                <a:gd name="connsiteY12" fmla="*/ 1274874 h 2436433"/>
                <a:gd name="connsiteX13" fmla="*/ 2167798 w 2167798"/>
                <a:gd name="connsiteY13" fmla="*/ 1301288 h 2436433"/>
                <a:gd name="connsiteX14" fmla="*/ 2106525 w 2167798"/>
                <a:gd name="connsiteY14" fmla="*/ 1321557 h 2436433"/>
                <a:gd name="connsiteX15" fmla="*/ 2046894 w 2167798"/>
                <a:gd name="connsiteY15" fmla="*/ 1392192 h 2436433"/>
                <a:gd name="connsiteX16" fmla="*/ 2106525 w 2167798"/>
                <a:gd name="connsiteY16" fmla="*/ 1462826 h 2436433"/>
                <a:gd name="connsiteX17" fmla="*/ 2167798 w 2167798"/>
                <a:gd name="connsiteY17" fmla="*/ 1483095 h 2436433"/>
                <a:gd name="connsiteX18" fmla="*/ 2167798 w 2167798"/>
                <a:gd name="connsiteY18" fmla="*/ 2436433 h 243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67798" h="2436433">
                  <a:moveTo>
                    <a:pt x="0" y="2436433"/>
                  </a:moveTo>
                  <a:lnTo>
                    <a:pt x="0" y="1302609"/>
                  </a:lnTo>
                  <a:cubicBezTo>
                    <a:pt x="0" y="1357778"/>
                    <a:pt x="91152" y="1402501"/>
                    <a:pt x="203593" y="1402501"/>
                  </a:cubicBezTo>
                  <a:cubicBezTo>
                    <a:pt x="316034" y="1402501"/>
                    <a:pt x="407185" y="1357778"/>
                    <a:pt x="407185" y="1302609"/>
                  </a:cubicBezTo>
                  <a:cubicBezTo>
                    <a:pt x="407185" y="1247440"/>
                    <a:pt x="316034" y="1202717"/>
                    <a:pt x="203593" y="1202717"/>
                  </a:cubicBezTo>
                  <a:cubicBezTo>
                    <a:pt x="91152" y="1202717"/>
                    <a:pt x="0" y="1247440"/>
                    <a:pt x="0" y="1302609"/>
                  </a:cubicBezTo>
                  <a:lnTo>
                    <a:pt x="0" y="0"/>
                  </a:lnTo>
                  <a:lnTo>
                    <a:pt x="2167798" y="0"/>
                  </a:lnTo>
                  <a:lnTo>
                    <a:pt x="2167798" y="1083411"/>
                  </a:lnTo>
                  <a:lnTo>
                    <a:pt x="2130553" y="1087101"/>
                  </a:lnTo>
                  <a:cubicBezTo>
                    <a:pt x="2057480" y="1102265"/>
                    <a:pt x="2006208" y="1137766"/>
                    <a:pt x="2006208" y="1179142"/>
                  </a:cubicBezTo>
                  <a:cubicBezTo>
                    <a:pt x="2006208" y="1220519"/>
                    <a:pt x="2057480" y="1256020"/>
                    <a:pt x="2130553" y="1271184"/>
                  </a:cubicBezTo>
                  <a:lnTo>
                    <a:pt x="2167798" y="1274874"/>
                  </a:lnTo>
                  <a:lnTo>
                    <a:pt x="2167798" y="1301288"/>
                  </a:lnTo>
                  <a:lnTo>
                    <a:pt x="2106525" y="1321557"/>
                  </a:lnTo>
                  <a:cubicBezTo>
                    <a:pt x="2069682" y="1339634"/>
                    <a:pt x="2046894" y="1364607"/>
                    <a:pt x="2046894" y="1392192"/>
                  </a:cubicBezTo>
                  <a:cubicBezTo>
                    <a:pt x="2046894" y="1419776"/>
                    <a:pt x="2069682" y="1444749"/>
                    <a:pt x="2106525" y="1462826"/>
                  </a:cubicBezTo>
                  <a:lnTo>
                    <a:pt x="2167798" y="1483095"/>
                  </a:lnTo>
                  <a:lnTo>
                    <a:pt x="2167798" y="2436433"/>
                  </a:lnTo>
                  <a:close/>
                </a:path>
              </a:pathLst>
            </a:custGeom>
          </p:spPr>
        </p:pic>
        <p:sp>
          <p:nvSpPr>
            <p:cNvPr id="31" name="Frame 30"/>
            <p:cNvSpPr/>
            <p:nvPr/>
          </p:nvSpPr>
          <p:spPr>
            <a:xfrm>
              <a:off x="744732" y="2640278"/>
              <a:ext cx="3290933" cy="2894212"/>
            </a:xfrm>
            <a:prstGeom prst="frame">
              <a:avLst>
                <a:gd name="adj1" fmla="val 21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Flowchart: Stored Data 7"/>
          <p:cNvSpPr/>
          <p:nvPr/>
        </p:nvSpPr>
        <p:spPr>
          <a:xfrm rot="10800000">
            <a:off x="1752600" y="721313"/>
            <a:ext cx="6076858" cy="1100158"/>
          </a:xfrm>
          <a:prstGeom prst="flowChartOnlineStorage">
            <a:avLst/>
          </a:prstGeom>
          <a:gradFill flip="none" rotWithShape="1">
            <a:gsLst>
              <a:gs pos="34000">
                <a:schemeClr val="accent1">
                  <a:lumMod val="20000"/>
                  <a:lumOff val="80000"/>
                </a:schemeClr>
              </a:gs>
              <a:gs pos="23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71830">
                <a:schemeClr val="accent1">
                  <a:lumMod val="60000"/>
                  <a:lumOff val="40000"/>
                </a:schemeClr>
              </a:gs>
              <a:gs pos="47700">
                <a:schemeClr val="bg1">
                  <a:lumMod val="95000"/>
                </a:schemeClr>
              </a:gs>
              <a:gs pos="87000">
                <a:srgbClr val="0070C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Terminator 10"/>
          <p:cNvSpPr/>
          <p:nvPr/>
        </p:nvSpPr>
        <p:spPr>
          <a:xfrm>
            <a:off x="1320574" y="788386"/>
            <a:ext cx="4725964" cy="966010"/>
          </a:xfrm>
          <a:prstGeom prst="flowChartTerminator">
            <a:avLst/>
          </a:prstGeom>
          <a:gradFill>
            <a:gsLst>
              <a:gs pos="0">
                <a:srgbClr val="00B0F0"/>
              </a:gs>
              <a:gs pos="43000">
                <a:schemeClr val="accent1">
                  <a:lumMod val="20000"/>
                  <a:lumOff val="80000"/>
                </a:schemeClr>
              </a:gs>
              <a:gs pos="46000">
                <a:schemeClr val="bg1">
                  <a:lumMod val="95000"/>
                </a:schemeClr>
              </a:gs>
              <a:gs pos="62000">
                <a:schemeClr val="accent5">
                  <a:lumMod val="20000"/>
                  <a:lumOff val="8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r>
              <a:rPr lang="bn-IN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442263" y="778121"/>
            <a:ext cx="4964164" cy="76944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Stored Data 8"/>
          <p:cNvSpPr/>
          <p:nvPr/>
        </p:nvSpPr>
        <p:spPr>
          <a:xfrm>
            <a:off x="702001" y="719810"/>
            <a:ext cx="6408190" cy="1084840"/>
          </a:xfrm>
          <a:prstGeom prst="flowChartOnlineStorage">
            <a:avLst/>
          </a:prstGeom>
          <a:gradFill flip="none" rotWithShape="1">
            <a:gsLst>
              <a:gs pos="33000">
                <a:srgbClr val="00B0F0"/>
              </a:gs>
              <a:gs pos="86000">
                <a:schemeClr val="accent1">
                  <a:lumMod val="40000"/>
                  <a:lumOff val="60000"/>
                </a:schemeClr>
              </a:gs>
              <a:gs pos="28879">
                <a:schemeClr val="tx2">
                  <a:lumMod val="20000"/>
                  <a:lumOff val="80000"/>
                </a:schemeClr>
              </a:gs>
              <a:gs pos="7000">
                <a:schemeClr val="accent1">
                  <a:lumMod val="20000"/>
                  <a:lumOff val="80000"/>
                </a:schemeClr>
              </a:gs>
              <a:gs pos="60000">
                <a:srgbClr val="00B0F0"/>
              </a:gs>
            </a:gsLst>
            <a:lin ang="162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48473" y="875816"/>
            <a:ext cx="4057966" cy="64633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540" y="-21032"/>
            <a:ext cx="1521173" cy="1793696"/>
          </a:xfrm>
          <a:prstGeom prst="rect">
            <a:avLst/>
          </a:prstGeom>
        </p:spPr>
      </p:pic>
      <p:sp>
        <p:nvSpPr>
          <p:cNvPr id="18" name="Teardrop 17"/>
          <p:cNvSpPr/>
          <p:nvPr/>
        </p:nvSpPr>
        <p:spPr>
          <a:xfrm rot="7696154">
            <a:off x="5086584" y="-30497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 rot="7696154">
            <a:off x="5978003" y="-35651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/>
          <p:cNvSpPr/>
          <p:nvPr/>
        </p:nvSpPr>
        <p:spPr>
          <a:xfrm rot="7696154">
            <a:off x="6528129" y="-440462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/>
          <p:cNvSpPr/>
          <p:nvPr/>
        </p:nvSpPr>
        <p:spPr>
          <a:xfrm rot="7696154">
            <a:off x="7369037" y="-3617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ardrop 21"/>
          <p:cNvSpPr/>
          <p:nvPr/>
        </p:nvSpPr>
        <p:spPr>
          <a:xfrm rot="7696154">
            <a:off x="6265212" y="-3348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ardrop 22"/>
          <p:cNvSpPr/>
          <p:nvPr/>
        </p:nvSpPr>
        <p:spPr>
          <a:xfrm rot="7696154">
            <a:off x="6871732" y="-20902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rdrop 23"/>
          <p:cNvSpPr/>
          <p:nvPr/>
        </p:nvSpPr>
        <p:spPr>
          <a:xfrm rot="7696154">
            <a:off x="5597775" y="-605818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 rot="7696154">
            <a:off x="6146161" y="-722425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7696154">
            <a:off x="6813360" y="-669666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3/10/2021</a:t>
            </a:fld>
            <a:endParaRPr lang="en-US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-545366" y="0"/>
            <a:ext cx="13030200" cy="6881393"/>
            <a:chOff x="-533400" y="-23393"/>
            <a:chExt cx="13030200" cy="688139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51" name="Frame 50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08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1.48148E-6 L -0.4293 -0.01296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33333E-6 L -3.33333E-6 0.00023 L 0.38347 0.00324 L 0.54922 0.08842 L 0.54427 0.14051 L 0.42461 0.13865 L 0.22852 0.13703 " pathEditMode="relative" rAng="0" ptsTypes="AAAAAAA" p14:bounceEnd="38000">
                                          <p:cBhvr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1" grpId="1" animBg="1"/>
          <p:bldP spid="14" grpId="0" animBg="1"/>
          <p:bldP spid="14" grpId="1" animBg="1"/>
          <p:bldP spid="9" grpId="0" animBg="1"/>
          <p:bldP spid="16" grpId="0" animBg="1"/>
          <p:bldP spid="16" grpId="1" animBg="1"/>
          <p:bldP spid="16" grpId="2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1.48148E-6 L -0.4293 -0.01296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33333E-6 L -3.33333E-6 0.00023 L 0.38347 0.00324 L 0.54922 0.08842 L 0.54427 0.14051 L 0.42461 0.13865 L 0.22852 0.13703 " pathEditMode="relative" rAng="0" ptsTypes="AAAAAAA">
                                          <p:cBhvr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1" grpId="1" animBg="1"/>
          <p:bldP spid="14" grpId="0" animBg="1"/>
          <p:bldP spid="14" grpId="1" animBg="1"/>
          <p:bldP spid="9" grpId="0" animBg="1"/>
          <p:bldP spid="16" grpId="0" animBg="1"/>
          <p:bldP spid="16" grpId="1" animBg="1"/>
          <p:bldP spid="16" grpId="2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chemeClr val="bg1"/>
            </a:gs>
            <a:gs pos="100000">
              <a:srgbClr val="F0F7EC"/>
            </a:gs>
            <a:gs pos="25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221186" y="3232808"/>
            <a:ext cx="55510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(জী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প্রস্বেদন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297386" y="1824415"/>
            <a:ext cx="0" cy="36576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221186" y="1624920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21186" y="5376710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449786" y="1976815"/>
            <a:ext cx="0" cy="36576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373586" y="1777320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73586" y="5529110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6144986" y="1630643"/>
            <a:ext cx="0" cy="36576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068786" y="1425425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68786" y="5177215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69542" y="521188"/>
            <a:ext cx="2933700" cy="6506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450705" y="3268079"/>
            <a:ext cx="73472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আব্দুল মজিদ</a:t>
            </a:r>
            <a:endParaRPr lang="bn-IN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3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দীঘলবাক উচ্চ বিদ্যালয় ও কলেজ।</a:t>
            </a:r>
            <a:endParaRPr lang="bn-BD" sz="3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নবীগঞ্জ, হবিগঞ্জ ।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abdulmazidjoy91@gmail.com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01727779725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Date Placeholder 14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046BD-8A10-4636-8D70-6EA472D40E8C}" type="datetime1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30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-545366" y="0"/>
            <a:ext cx="13030200" cy="6881393"/>
            <a:chOff x="-533400" y="-23393"/>
            <a:chExt cx="13030200" cy="688139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33" name="Frame 32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72835" y="648204"/>
            <a:ext cx="2191907" cy="2445022"/>
            <a:chOff x="2275609" y="602978"/>
            <a:chExt cx="2191907" cy="24450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7535" y="656405"/>
              <a:ext cx="2098655" cy="2336019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" name="Rectangle 1"/>
            <p:cNvSpPr/>
            <p:nvPr/>
          </p:nvSpPr>
          <p:spPr>
            <a:xfrm>
              <a:off x="2275609" y="602978"/>
              <a:ext cx="2191907" cy="2445022"/>
            </a:xfrm>
            <a:prstGeom prst="rect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14157" y="601904"/>
            <a:ext cx="2191907" cy="2445022"/>
            <a:chOff x="7723876" y="601903"/>
            <a:chExt cx="2191907" cy="24450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456" y="656405"/>
              <a:ext cx="1994748" cy="2336019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4" name="Rectangle 23"/>
            <p:cNvSpPr/>
            <p:nvPr/>
          </p:nvSpPr>
          <p:spPr>
            <a:xfrm>
              <a:off x="7723876" y="601903"/>
              <a:ext cx="2191907" cy="2445022"/>
            </a:xfrm>
            <a:prstGeom prst="rect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4431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8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625" y="-8356"/>
            <a:ext cx="12301765" cy="6858000"/>
            <a:chOff x="-53288" y="-27215"/>
            <a:chExt cx="12211038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88" y="-27215"/>
              <a:ext cx="12211038" cy="6858000"/>
            </a:xfrm>
            <a:prstGeom prst="rect">
              <a:avLst/>
            </a:prstGeom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232031">
              <a:off x="6122015" y="1037930"/>
              <a:ext cx="186709" cy="28006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984113" y="4606214"/>
                <a:ext cx="5793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n-BD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bn-BD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bn-BD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4113" y="4606214"/>
                <a:ext cx="579302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1440544" y="4658808"/>
                <a:ext cx="5793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n-BD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bn-BD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bn-BD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40544" y="4658808"/>
                <a:ext cx="579302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748160" y="5202462"/>
                <a:ext cx="5793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n-BD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bn-BD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bn-BD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8160" y="5202462"/>
                <a:ext cx="579302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1290089" y="5357699"/>
                <a:ext cx="5793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n-BD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bn-BD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bn-BD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90089" y="5357699"/>
                <a:ext cx="579302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910320" y="4904338"/>
                <a:ext cx="5793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n-BD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bn-BD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bn-BD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0320" y="4904338"/>
                <a:ext cx="579302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2622700" y="4278952"/>
            <a:ext cx="7721432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বাষ্পকারে পানি বের হয়ে যাচ্ছে। 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483789" y="967838"/>
            <a:ext cx="5346700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12365" y="967837"/>
            <a:ext cx="9874508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এইভাবে পানি বাষ্পীভূত হওয়ার প্রক্রিয়াকে কী বলে?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09593" y="4278952"/>
            <a:ext cx="3013682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 </a:t>
            </a:r>
          </a:p>
        </p:txBody>
      </p:sp>
    </p:spTree>
    <p:extLst>
      <p:ext uri="{BB962C8B-B14F-4D97-AF65-F5344CB8AC3E}">
        <p14:creationId xmlns:p14="http://schemas.microsoft.com/office/powerpoint/2010/main" val="93078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3.7037E-6 L 0.03581 -0.0301 L 0.06458 -0.06574 L 0.10143 -0.11274 L 0.12461 -0.17107 L 0.15469 -0.21412 L 0.18229 -0.24051 L 0.22969 -0.29491 L 0.32669 -0.38889 L 0.40404 -0.43565 L 0.41445 -0.5051 L 0.42487 -0.56713 L 0.4306 -0.60857 L 0.42253 -0.64792 L 0.43177 -0.69098 " pathEditMode="relative" rAng="0" ptsTypes="AAAAAAAAAAAAAAA">
                                          <p:cBhvr>
                                            <p:cTn id="6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89" y="-345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4.81481E-6 L 0.06693 -0.12013 L 0.14323 -0.23981 L 0.19349 -0.29027 L 0.28398 -0.41412 L 0.39388 -0.47754 L 0.46211 -0.50254 L 0.57578 -0.52777 L 0.63138 -0.55509 L 0.6418 -0.5699 L 0.64805 -0.6118 L 0.60937 -0.63078 L 0.63919 -0.66018 L 0.69466 -0.67083 L 0.66627 -0.70231 L 0.63646 -0.73981 " pathEditMode="relative" rAng="0" ptsTypes="AAAAAAAAAAAAAAAA">
                                          <p:cBhvr>
                                            <p:cTn id="8" dur="3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727" y="-36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93889E-18 -0.02893 L 0.06445 -0.18148 L 0.14948 -0.32963 L 0.21198 -0.42477 L 0.29701 -0.52639 L 0.37878 -0.57477 L 0.49518 -0.5618 L 0.59961 -0.54421 L 0.64479 -0.47338 L 0.65443 -0.39166 L 0.69102 -0.25463 L 0.73307 -0.16852 L 0.76875 -0.03796 L 0.76003 0.04838 L 0.76003 0.05926 L 0.76003 0.08125 L 0.75677 0.1257 L 0.75143 0.16343 " pathEditMode="relative" rAng="0" ptsTypes="AAAAAAAAAAAAAAAAAA">
                                          <p:cBhvr>
                                            <p:cTn id="10" dur="4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438" y="-176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0.01574 L 0.04674 -0.11019 L 0.1651 -0.34815 L 0.29362 -0.48611 L 0.43893 -0.58079 L 0.59779 -0.59746 L 0.76953 -0.44005 L 0.71002 -0.34098 L 0.68984 -0.27547 L 0.63945 0.05277 " pathEditMode="relative" rAng="0" ptsTypes="AAAAAAAAAA">
                                          <p:cBhvr>
                                            <p:cTn id="12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477" y="-256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  <p:bldP spid="9" grpId="0"/>
          <p:bldP spid="10" grpId="0"/>
          <p:bldP spid="17" grpId="0" animBg="1"/>
          <p:bldP spid="17" grpId="1" animBg="1"/>
          <p:bldP spid="26" grpId="0" animBg="1"/>
          <p:bldP spid="26" grpId="1" animBg="1"/>
          <p:bldP spid="15" grpId="0" animBg="1"/>
          <p:bldP spid="16" grpId="0" animBg="1"/>
          <p:bldP spid="1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3.7037E-6 L 0.03581 -0.0301 L 0.06458 -0.06574 L 0.10143 -0.11274 L 0.12461 -0.17107 L 0.15469 -0.21412 L 0.18229 -0.24051 L 0.22969 -0.29491 L 0.32669 -0.38889 L 0.40404 -0.43565 L 0.41445 -0.5051 L 0.42487 -0.56713 L 0.4306 -0.60857 L 0.42253 -0.64792 L 0.43177 -0.69098 " pathEditMode="relative" rAng="0" ptsTypes="AAAAAAAAAAAAAAA">
                                          <p:cBhvr>
                                            <p:cTn id="6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89" y="-345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4.81481E-6 L 0.06693 -0.12013 L 0.14323 -0.23981 L 0.19349 -0.29027 L 0.28398 -0.41412 L 0.39388 -0.47754 L 0.46211 -0.50254 L 0.57578 -0.52777 L 0.63138 -0.55509 L 0.6418 -0.5699 L 0.64805 -0.6118 L 0.60937 -0.63078 L 0.63919 -0.66018 L 0.69466 -0.67083 L 0.66627 -0.70231 L 0.63646 -0.73981 " pathEditMode="relative" rAng="0" ptsTypes="AAAAAAAAAAAAAAAA">
                                          <p:cBhvr>
                                            <p:cTn id="8" dur="3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727" y="-36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93889E-18 -0.02893 L 0.06445 -0.18148 L 0.14948 -0.32963 L 0.21198 -0.42477 L 0.29701 -0.52639 L 0.37878 -0.57477 L 0.49518 -0.5618 L 0.59961 -0.54421 L 0.64479 -0.47338 L 0.65443 -0.39166 L 0.69102 -0.25463 L 0.73307 -0.16852 L 0.76875 -0.03796 L 0.76003 0.04838 L 0.76003 0.05926 L 0.76003 0.08125 L 0.75677 0.1257 L 0.75143 0.16343 " pathEditMode="relative" rAng="0" ptsTypes="AAAAAAAAAAAAAAAAAA">
                                          <p:cBhvr>
                                            <p:cTn id="10" dur="4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438" y="-176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0.01574 L 0.04674 -0.11019 L 0.1651 -0.34815 L 0.29362 -0.48611 L 0.43893 -0.58079 L 0.59779 -0.59746 L 0.76953 -0.44005 L 0.71002 -0.34098 L 0.68984 -0.27547 L 0.63945 0.05277 " pathEditMode="relative" rAng="0" ptsTypes="AAAAAAAAAA">
                                          <p:cBhvr>
                                            <p:cTn id="12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477" y="-256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  <p:bldP spid="9" grpId="0"/>
          <p:bldP spid="10" grpId="0"/>
          <p:bldP spid="17" grpId="0" animBg="1"/>
          <p:bldP spid="17" grpId="1" animBg="1"/>
          <p:bldP spid="26" grpId="0" animBg="1"/>
          <p:bldP spid="26" grpId="1" animBg="1"/>
          <p:bldP spid="15" grpId="0" animBg="1"/>
          <p:bldP spid="16" grpId="0" animBg="1"/>
          <p:bldP spid="16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43516" y="319958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3/10/2021</a:t>
            </a:fld>
            <a:endParaRPr lang="en-US"/>
          </a:p>
        </p:txBody>
      </p:sp>
      <p:sp>
        <p:nvSpPr>
          <p:cNvPr id="19" name="Footer Placeholder 3"/>
          <p:cNvSpPr txBox="1">
            <a:spLocks/>
          </p:cNvSpPr>
          <p:nvPr/>
        </p:nvSpPr>
        <p:spPr>
          <a:xfrm>
            <a:off x="9906000" y="6321463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Abdul Mazid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09" name="Group 208"/>
          <p:cNvGrpSpPr/>
          <p:nvPr/>
        </p:nvGrpSpPr>
        <p:grpSpPr>
          <a:xfrm>
            <a:off x="-9037889" y="883424"/>
            <a:ext cx="6280765" cy="5907257"/>
            <a:chOff x="4799190" y="8408225"/>
            <a:chExt cx="6280765" cy="5907257"/>
          </a:xfrm>
        </p:grpSpPr>
        <p:grpSp>
          <p:nvGrpSpPr>
            <p:cNvPr id="207" name="Group 206"/>
            <p:cNvGrpSpPr/>
            <p:nvPr/>
          </p:nvGrpSpPr>
          <p:grpSpPr>
            <a:xfrm>
              <a:off x="4824601" y="8408225"/>
              <a:ext cx="6084459" cy="5907257"/>
              <a:chOff x="14490024" y="-22116"/>
              <a:chExt cx="6084459" cy="5907257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4798032" y="3962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5144140" y="1956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5490248" y="-50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5836356" y="-2056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6182464" y="-4062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6528572" y="-6068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6874680" y="-8074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7220788" y="-10080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7556773" y="-10382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7913004" y="-14092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8259112" y="-16098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8605220" y="-18104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8951328" y="-20110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9297436" y="-22116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9643544" y="7024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9968114" y="18812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0345883" y="-6069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4524939" y="5364634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4524939" y="5364634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4524939" y="5364634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4524939" y="5364634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4524939" y="5364634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4524939" y="5364634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4524939" y="5364634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4524939" y="5364634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4524939" y="5364634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4524939" y="5364634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4524939" y="5364634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4524939" y="5364634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4524939" y="5364634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14524939" y="4813758"/>
                <a:ext cx="233639" cy="1071383"/>
                <a:chOff x="3689307" y="5535663"/>
                <a:chExt cx="233639" cy="1071383"/>
              </a:xfrm>
            </p:grpSpPr>
            <p:sp>
              <p:nvSpPr>
                <p:cNvPr id="93" name="Oval 92"/>
                <p:cNvSpPr/>
                <p:nvPr/>
              </p:nvSpPr>
              <p:spPr>
                <a:xfrm>
                  <a:off x="3689307" y="6086539"/>
                  <a:ext cx="228600" cy="1885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3689307" y="5535663"/>
                  <a:ext cx="228600" cy="1885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3689307" y="5826564"/>
                  <a:ext cx="228600" cy="1885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3694346" y="6418513"/>
                  <a:ext cx="228600" cy="1885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14529978" y="3944362"/>
                <a:ext cx="228600" cy="739409"/>
                <a:chOff x="3689307" y="5535663"/>
                <a:chExt cx="228600" cy="739409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3689307" y="6086539"/>
                  <a:ext cx="228600" cy="1885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3689307" y="5535663"/>
                  <a:ext cx="228600" cy="1885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3689307" y="5826564"/>
                  <a:ext cx="228600" cy="1885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14521475" y="3074074"/>
                <a:ext cx="228600" cy="739409"/>
                <a:chOff x="3689307" y="5535663"/>
                <a:chExt cx="228600" cy="739409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3689307" y="6086539"/>
                  <a:ext cx="228600" cy="1885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3689307" y="5535663"/>
                  <a:ext cx="228600" cy="1885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3689307" y="5826564"/>
                  <a:ext cx="228600" cy="1885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14512972" y="2203786"/>
                <a:ext cx="228600" cy="739409"/>
                <a:chOff x="3689307" y="5535663"/>
                <a:chExt cx="228600" cy="739409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3689307" y="6086539"/>
                  <a:ext cx="228600" cy="1885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3689307" y="5535663"/>
                  <a:ext cx="228600" cy="1885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3689307" y="5826564"/>
                  <a:ext cx="228600" cy="1885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14500671" y="1296009"/>
                <a:ext cx="228600" cy="739409"/>
                <a:chOff x="3689307" y="5535663"/>
                <a:chExt cx="228600" cy="739409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3689307" y="6086539"/>
                  <a:ext cx="228600" cy="1885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689307" y="5535663"/>
                  <a:ext cx="228600" cy="1885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3689307" y="5826564"/>
                  <a:ext cx="228600" cy="1885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14490024" y="365258"/>
                <a:ext cx="215153" cy="792042"/>
                <a:chOff x="3689307" y="5535663"/>
                <a:chExt cx="228600" cy="739409"/>
              </a:xfrm>
            </p:grpSpPr>
            <p:sp>
              <p:nvSpPr>
                <p:cNvPr id="117" name="Oval 116"/>
                <p:cNvSpPr/>
                <p:nvPr/>
              </p:nvSpPr>
              <p:spPr>
                <a:xfrm>
                  <a:off x="3689307" y="6086539"/>
                  <a:ext cx="228600" cy="1885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3689307" y="5535663"/>
                  <a:ext cx="228600" cy="1885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3689307" y="5826564"/>
                  <a:ext cx="228600" cy="1885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8" name="Group 207"/>
            <p:cNvGrpSpPr/>
            <p:nvPr/>
          </p:nvGrpSpPr>
          <p:grpSpPr>
            <a:xfrm>
              <a:off x="4799190" y="8441017"/>
              <a:ext cx="6280765" cy="188533"/>
              <a:chOff x="13171628" y="9843477"/>
              <a:chExt cx="6280765" cy="188533"/>
            </a:xfrm>
          </p:grpSpPr>
          <p:sp>
            <p:nvSpPr>
              <p:cNvPr id="12" name="Rounded Rectangle 11"/>
              <p:cNvSpPr/>
              <p:nvPr/>
            </p:nvSpPr>
            <p:spPr>
              <a:xfrm flipV="1">
                <a:off x="13280193" y="9914883"/>
                <a:ext cx="6172200" cy="4571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3171628" y="9843477"/>
                <a:ext cx="228600" cy="1885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1" name="Rectangle 140"/>
          <p:cNvSpPr/>
          <p:nvPr/>
        </p:nvSpPr>
        <p:spPr>
          <a:xfrm>
            <a:off x="4638617" y="1784359"/>
            <a:ext cx="3034099" cy="2769989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74000">
                <a:schemeClr val="bg1"/>
              </a:gs>
              <a:gs pos="14000">
                <a:srgbClr val="D8EBC6"/>
              </a:gs>
              <a:gs pos="30000">
                <a:schemeClr val="bg1"/>
              </a:gs>
              <a:gs pos="100000">
                <a:srgbClr val="92D05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n-BD" sz="54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 </a:t>
            </a:r>
            <a:endParaRPr lang="bn-BD" sz="6000" b="1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b="1" u="sng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4079542" y="1198874"/>
            <a:ext cx="2143086" cy="3876724"/>
            <a:chOff x="3164787" y="1846656"/>
            <a:chExt cx="1901027" cy="4024972"/>
          </a:xfrm>
          <a:solidFill>
            <a:schemeClr val="bg1"/>
          </a:solidFill>
        </p:grpSpPr>
        <p:sp>
          <p:nvSpPr>
            <p:cNvPr id="143" name="Rounded Rectangle 142"/>
            <p:cNvSpPr/>
            <p:nvPr/>
          </p:nvSpPr>
          <p:spPr>
            <a:xfrm rot="16200000">
              <a:off x="2985052" y="3790866"/>
              <a:ext cx="4024972" cy="136552"/>
            </a:xfrm>
            <a:prstGeom prst="roundRect">
              <a:avLst>
                <a:gd name="adj" fmla="val 41409"/>
              </a:avLst>
            </a:prstGeom>
            <a:solidFill>
              <a:srgbClr val="F117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rot="16200000">
              <a:off x="2140459" y="2976904"/>
              <a:ext cx="3813131" cy="1764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084034" y="1228370"/>
            <a:ext cx="2240196" cy="3876725"/>
            <a:chOff x="5879778" y="1938416"/>
            <a:chExt cx="2117492" cy="4024973"/>
          </a:xfrm>
          <a:solidFill>
            <a:schemeClr val="bg1"/>
          </a:solidFill>
        </p:grpSpPr>
        <p:sp>
          <p:nvSpPr>
            <p:cNvPr id="146" name="Rounded Rectangle 145"/>
            <p:cNvSpPr/>
            <p:nvPr/>
          </p:nvSpPr>
          <p:spPr>
            <a:xfrm rot="5400000">
              <a:off x="3932650" y="3885544"/>
              <a:ext cx="4024973" cy="130718"/>
            </a:xfrm>
            <a:prstGeom prst="roundRect">
              <a:avLst>
                <a:gd name="adj" fmla="val 41409"/>
              </a:avLst>
            </a:prstGeom>
            <a:solidFill>
              <a:srgbClr val="F117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rot="5400000">
              <a:off x="5097317" y="2952206"/>
              <a:ext cx="3813132" cy="1986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Footer Placeholder 3"/>
          <p:cNvSpPr txBox="1">
            <a:spLocks/>
          </p:cNvSpPr>
          <p:nvPr/>
        </p:nvSpPr>
        <p:spPr>
          <a:xfrm>
            <a:off x="4554693" y="60516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Abdul Mazid</a:t>
            </a:r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-545366" y="0"/>
            <a:ext cx="13030200" cy="6881393"/>
            <a:chOff x="-533400" y="-23393"/>
            <a:chExt cx="13030200" cy="6881393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79" name="Frame 78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78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9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xit" presetSubtype="2" accel="9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ac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  <a:gs pos="55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94333"/>
            <a:ext cx="870900" cy="821292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507817" y="958661"/>
            <a:ext cx="5152122" cy="74482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07817" y="957584"/>
            <a:ext cx="5152122" cy="7303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18700" y="900075"/>
            <a:ext cx="363756" cy="817531"/>
          </a:xfrm>
          <a:prstGeom prst="roundRect">
            <a:avLst/>
          </a:prstGeom>
          <a:solidFill>
            <a:srgbClr val="F117C7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583002" y="1957025"/>
            <a:ext cx="745803" cy="294961"/>
          </a:xfrm>
          <a:prstGeom prst="chevron">
            <a:avLst>
              <a:gd name="adj" fmla="val 99275"/>
            </a:avLst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2872" y="1804020"/>
            <a:ext cx="531706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Date Placeholder 14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046BD-8A10-4636-8D70-6EA472D40E8C}" type="datetime1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24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65416" y="2596835"/>
            <a:ext cx="10288198" cy="646331"/>
            <a:chOff x="956576" y="2492360"/>
            <a:chExt cx="10288198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956576" y="2492360"/>
              <a:ext cx="1028819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প্রস্বেদন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;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218515" y="2566720"/>
              <a:ext cx="305132" cy="46290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962103" y="4084301"/>
            <a:ext cx="10288198" cy="646331"/>
            <a:chOff x="956577" y="3326291"/>
            <a:chExt cx="10288198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956577" y="3326291"/>
              <a:ext cx="1028819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প্রস্বেদনের প্রভাবকসমূহ বর্ণনা করতে পারবে।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218515" y="3398941"/>
              <a:ext cx="305132" cy="46290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962103" y="3353059"/>
            <a:ext cx="10288198" cy="646331"/>
            <a:chOff x="956576" y="4672289"/>
            <a:chExt cx="1028819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956576" y="4672289"/>
              <a:ext cx="1028819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প্রস্বেদনের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প্রকারভেদগুলো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পারবে; </a:t>
              </a:r>
              <a:endPara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218514" y="4710326"/>
              <a:ext cx="305132" cy="46290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-545366" y="0"/>
            <a:ext cx="13030200" cy="6881393"/>
            <a:chOff x="-533400" y="-23393"/>
            <a:chExt cx="13030200" cy="688139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33" name="Frame 32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39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7859811" y="2076105"/>
            <a:ext cx="3240132" cy="2356460"/>
          </a:xfrm>
          <a:custGeom>
            <a:avLst/>
            <a:gdLst>
              <a:gd name="connsiteX0" fmla="*/ 0 w 4577768"/>
              <a:gd name="connsiteY0" fmla="*/ 3329286 h 3329286"/>
              <a:gd name="connsiteX1" fmla="*/ 0 w 4577768"/>
              <a:gd name="connsiteY1" fmla="*/ 1779962 h 3329286"/>
              <a:gd name="connsiteX2" fmla="*/ 278201 w 4577768"/>
              <a:gd name="connsiteY2" fmla="*/ 1916460 h 3329286"/>
              <a:gd name="connsiteX3" fmla="*/ 556402 w 4577768"/>
              <a:gd name="connsiteY3" fmla="*/ 1779962 h 3329286"/>
              <a:gd name="connsiteX4" fmla="*/ 278201 w 4577768"/>
              <a:gd name="connsiteY4" fmla="*/ 1643464 h 3329286"/>
              <a:gd name="connsiteX5" fmla="*/ 0 w 4577768"/>
              <a:gd name="connsiteY5" fmla="*/ 1779962 h 3329286"/>
              <a:gd name="connsiteX6" fmla="*/ 0 w 4577768"/>
              <a:gd name="connsiteY6" fmla="*/ 0 h 3329286"/>
              <a:gd name="connsiteX7" fmla="*/ 4577768 w 4577768"/>
              <a:gd name="connsiteY7" fmla="*/ 0 h 3329286"/>
              <a:gd name="connsiteX8" fmla="*/ 4577768 w 4577768"/>
              <a:gd name="connsiteY8" fmla="*/ 58091 h 3329286"/>
              <a:gd name="connsiteX9" fmla="*/ 2964393 w 4577768"/>
              <a:gd name="connsiteY9" fmla="*/ 58091 h 3329286"/>
              <a:gd name="connsiteX10" fmla="*/ 2964393 w 4577768"/>
              <a:gd name="connsiteY10" fmla="*/ 1480221 h 3329286"/>
              <a:gd name="connsiteX11" fmla="*/ 2911315 w 4577768"/>
              <a:gd name="connsiteY11" fmla="*/ 1485479 h 3329286"/>
              <a:gd name="connsiteX12" fmla="*/ 2741402 w 4577768"/>
              <a:gd name="connsiteY12" fmla="*/ 1611250 h 3329286"/>
              <a:gd name="connsiteX13" fmla="*/ 2911315 w 4577768"/>
              <a:gd name="connsiteY13" fmla="*/ 1737021 h 3329286"/>
              <a:gd name="connsiteX14" fmla="*/ 2964393 w 4577768"/>
              <a:gd name="connsiteY14" fmla="*/ 1742279 h 3329286"/>
              <a:gd name="connsiteX15" fmla="*/ 2964393 w 4577768"/>
              <a:gd name="connsiteY15" fmla="*/ 1777434 h 3329286"/>
              <a:gd name="connsiteX16" fmla="*/ 2878482 w 4577768"/>
              <a:gd name="connsiteY16" fmla="*/ 1805854 h 3329286"/>
              <a:gd name="connsiteX17" fmla="*/ 2796998 w 4577768"/>
              <a:gd name="connsiteY17" fmla="*/ 1902373 h 3329286"/>
              <a:gd name="connsiteX18" fmla="*/ 2878482 w 4577768"/>
              <a:gd name="connsiteY18" fmla="*/ 1998892 h 3329286"/>
              <a:gd name="connsiteX19" fmla="*/ 2964393 w 4577768"/>
              <a:gd name="connsiteY19" fmla="*/ 2027311 h 3329286"/>
              <a:gd name="connsiteX20" fmla="*/ 2964393 w 4577768"/>
              <a:gd name="connsiteY20" fmla="*/ 3250526 h 3329286"/>
              <a:gd name="connsiteX21" fmla="*/ 4577768 w 4577768"/>
              <a:gd name="connsiteY21" fmla="*/ 3250526 h 3329286"/>
              <a:gd name="connsiteX22" fmla="*/ 4577768 w 4577768"/>
              <a:gd name="connsiteY22" fmla="*/ 3329286 h 33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77768" h="3329286">
                <a:moveTo>
                  <a:pt x="0" y="3329286"/>
                </a:moveTo>
                <a:lnTo>
                  <a:pt x="0" y="1779962"/>
                </a:lnTo>
                <a:cubicBezTo>
                  <a:pt x="0" y="1855348"/>
                  <a:pt x="124555" y="1916460"/>
                  <a:pt x="278201" y="1916460"/>
                </a:cubicBezTo>
                <a:cubicBezTo>
                  <a:pt x="431847" y="1916460"/>
                  <a:pt x="556402" y="1855348"/>
                  <a:pt x="556402" y="1779962"/>
                </a:cubicBezTo>
                <a:cubicBezTo>
                  <a:pt x="556402" y="1704576"/>
                  <a:pt x="431847" y="1643464"/>
                  <a:pt x="278201" y="1643464"/>
                </a:cubicBezTo>
                <a:cubicBezTo>
                  <a:pt x="124555" y="1643464"/>
                  <a:pt x="0" y="1704576"/>
                  <a:pt x="0" y="1779962"/>
                </a:cubicBezTo>
                <a:lnTo>
                  <a:pt x="0" y="0"/>
                </a:lnTo>
                <a:lnTo>
                  <a:pt x="4577768" y="0"/>
                </a:lnTo>
                <a:lnTo>
                  <a:pt x="4577768" y="58091"/>
                </a:lnTo>
                <a:lnTo>
                  <a:pt x="2964393" y="58091"/>
                </a:lnTo>
                <a:lnTo>
                  <a:pt x="2964393" y="1480221"/>
                </a:lnTo>
                <a:lnTo>
                  <a:pt x="2911315" y="1485479"/>
                </a:lnTo>
                <a:cubicBezTo>
                  <a:pt x="2811464" y="1506200"/>
                  <a:pt x="2741402" y="1554711"/>
                  <a:pt x="2741402" y="1611250"/>
                </a:cubicBezTo>
                <a:cubicBezTo>
                  <a:pt x="2741402" y="1667789"/>
                  <a:pt x="2811464" y="1716300"/>
                  <a:pt x="2911315" y="1737021"/>
                </a:cubicBezTo>
                <a:lnTo>
                  <a:pt x="2964393" y="1742279"/>
                </a:lnTo>
                <a:lnTo>
                  <a:pt x="2964393" y="1777434"/>
                </a:lnTo>
                <a:lnTo>
                  <a:pt x="2878482" y="1805854"/>
                </a:lnTo>
                <a:cubicBezTo>
                  <a:pt x="2828137" y="1830555"/>
                  <a:pt x="2796998" y="1864680"/>
                  <a:pt x="2796998" y="1902373"/>
                </a:cubicBezTo>
                <a:cubicBezTo>
                  <a:pt x="2796998" y="1940066"/>
                  <a:pt x="2828137" y="1974190"/>
                  <a:pt x="2878482" y="1998892"/>
                </a:cubicBezTo>
                <a:lnTo>
                  <a:pt x="2964393" y="2027311"/>
                </a:lnTo>
                <a:lnTo>
                  <a:pt x="2964393" y="3250526"/>
                </a:lnTo>
                <a:lnTo>
                  <a:pt x="4577768" y="3250526"/>
                </a:lnTo>
                <a:lnTo>
                  <a:pt x="4577768" y="3329286"/>
                </a:lnTo>
                <a:close/>
              </a:path>
            </a:pathLst>
          </a:custGeom>
        </p:spPr>
      </p:pic>
      <p:pic>
        <p:nvPicPr>
          <p:cNvPr id="54" name="Picture 53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709847">
            <a:off x="4311555" y="4997639"/>
            <a:ext cx="770067" cy="937151"/>
          </a:xfrm>
          <a:custGeom>
            <a:avLst/>
            <a:gdLst>
              <a:gd name="connsiteX0" fmla="*/ 460523 w 653126"/>
              <a:gd name="connsiteY0" fmla="*/ 5038 h 794837"/>
              <a:gd name="connsiteX1" fmla="*/ 653126 w 653126"/>
              <a:gd name="connsiteY1" fmla="*/ 363068 h 794837"/>
              <a:gd name="connsiteX2" fmla="*/ 216275 w 653126"/>
              <a:gd name="connsiteY2" fmla="*/ 794837 h 794837"/>
              <a:gd name="connsiteX3" fmla="*/ 46233 w 653126"/>
              <a:gd name="connsiteY3" fmla="*/ 760906 h 794837"/>
              <a:gd name="connsiteX4" fmla="*/ 0 w 653126"/>
              <a:gd name="connsiteY4" fmla="*/ 736104 h 794837"/>
              <a:gd name="connsiteX5" fmla="*/ 451130 w 653126"/>
              <a:gd name="connsiteY5" fmla="*/ 0 h 79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126" h="794837">
                <a:moveTo>
                  <a:pt x="460523" y="5038"/>
                </a:moveTo>
                <a:cubicBezTo>
                  <a:pt x="576726" y="82630"/>
                  <a:pt x="653126" y="214031"/>
                  <a:pt x="653126" y="363068"/>
                </a:cubicBezTo>
                <a:cubicBezTo>
                  <a:pt x="653126" y="601527"/>
                  <a:pt x="457541" y="794837"/>
                  <a:pt x="216275" y="794837"/>
                </a:cubicBezTo>
                <a:cubicBezTo>
                  <a:pt x="155958" y="794837"/>
                  <a:pt x="98497" y="782755"/>
                  <a:pt x="46233" y="760906"/>
                </a:cubicBezTo>
                <a:lnTo>
                  <a:pt x="0" y="736104"/>
                </a:lnTo>
                <a:lnTo>
                  <a:pt x="451130" y="0"/>
                </a:lnTo>
                <a:close/>
              </a:path>
            </a:pathLst>
          </a:custGeom>
        </p:spPr>
      </p:pic>
      <p:sp>
        <p:nvSpPr>
          <p:cNvPr id="27" name="Rounded Rectangle 26"/>
          <p:cNvSpPr/>
          <p:nvPr/>
        </p:nvSpPr>
        <p:spPr>
          <a:xfrm>
            <a:off x="1392534" y="4535718"/>
            <a:ext cx="9950841" cy="1693741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স্থলজ উদ্ভিদ যে শারীরতত্ত্বীয় প্রক্রিয়ায় তার বায়বীয় অঙ্গের মাধ্যমে বাষ্পাকারে পানি বের করে দেয় তাকেই প্রস্বেদন প্রক্রিয়া বলে ।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75491" y="5157815"/>
            <a:ext cx="5752198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 ।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4410050" y="5151154"/>
            <a:ext cx="4949954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স্থলজ উদ্ভিদ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-942515" y="4835612"/>
            <a:ext cx="5530429" cy="1962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575" y="1365162"/>
            <a:ext cx="4110419" cy="3498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54" y="1590712"/>
            <a:ext cx="3550670" cy="2453467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417596" y="6215962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3/10/2021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677400" y="6316247"/>
            <a:ext cx="2514600" cy="304621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-545366" y="0"/>
            <a:ext cx="13030200" cy="6881393"/>
            <a:chOff x="-533400" y="-23393"/>
            <a:chExt cx="13030200" cy="688139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20" name="Frame 19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4" name="Freeform 153"/>
          <p:cNvSpPr/>
          <p:nvPr/>
        </p:nvSpPr>
        <p:spPr>
          <a:xfrm>
            <a:off x="846563" y="402257"/>
            <a:ext cx="10183098" cy="686624"/>
          </a:xfrm>
          <a:custGeom>
            <a:avLst/>
            <a:gdLst>
              <a:gd name="connsiteX0" fmla="*/ 151060 w 9244141"/>
              <a:gd name="connsiteY0" fmla="*/ 46457 h 686624"/>
              <a:gd name="connsiteX1" fmla="*/ 151060 w 9244141"/>
              <a:gd name="connsiteY1" fmla="*/ 615013 h 686624"/>
              <a:gd name="connsiteX2" fmla="*/ 573480 w 9244141"/>
              <a:gd name="connsiteY2" fmla="*/ 330735 h 686624"/>
              <a:gd name="connsiteX3" fmla="*/ 114440 w 9244141"/>
              <a:gd name="connsiteY3" fmla="*/ 0 h 686624"/>
              <a:gd name="connsiteX4" fmla="*/ 9129701 w 9244141"/>
              <a:gd name="connsiteY4" fmla="*/ 0 h 686624"/>
              <a:gd name="connsiteX5" fmla="*/ 9244141 w 9244141"/>
              <a:gd name="connsiteY5" fmla="*/ 114440 h 686624"/>
              <a:gd name="connsiteX6" fmla="*/ 9244141 w 9244141"/>
              <a:gd name="connsiteY6" fmla="*/ 572184 h 686624"/>
              <a:gd name="connsiteX7" fmla="*/ 9129701 w 9244141"/>
              <a:gd name="connsiteY7" fmla="*/ 686624 h 686624"/>
              <a:gd name="connsiteX8" fmla="*/ 114440 w 9244141"/>
              <a:gd name="connsiteY8" fmla="*/ 686624 h 686624"/>
              <a:gd name="connsiteX9" fmla="*/ 0 w 9244141"/>
              <a:gd name="connsiteY9" fmla="*/ 572184 h 686624"/>
              <a:gd name="connsiteX10" fmla="*/ 0 w 9244141"/>
              <a:gd name="connsiteY10" fmla="*/ 114440 h 686624"/>
              <a:gd name="connsiteX11" fmla="*/ 114440 w 9244141"/>
              <a:gd name="connsiteY11" fmla="*/ 0 h 6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44141" h="686624">
                <a:moveTo>
                  <a:pt x="151060" y="46457"/>
                </a:moveTo>
                <a:lnTo>
                  <a:pt x="151060" y="615013"/>
                </a:lnTo>
                <a:lnTo>
                  <a:pt x="573480" y="330735"/>
                </a:lnTo>
                <a:close/>
                <a:moveTo>
                  <a:pt x="114440" y="0"/>
                </a:moveTo>
                <a:lnTo>
                  <a:pt x="9129701" y="0"/>
                </a:lnTo>
                <a:cubicBezTo>
                  <a:pt x="9192904" y="0"/>
                  <a:pt x="9244141" y="51237"/>
                  <a:pt x="9244141" y="114440"/>
                </a:cubicBezTo>
                <a:lnTo>
                  <a:pt x="9244141" y="572184"/>
                </a:lnTo>
                <a:cubicBezTo>
                  <a:pt x="9244141" y="635387"/>
                  <a:pt x="9192904" y="686624"/>
                  <a:pt x="9129701" y="686624"/>
                </a:cubicBezTo>
                <a:lnTo>
                  <a:pt x="114440" y="686624"/>
                </a:lnTo>
                <a:cubicBezTo>
                  <a:pt x="51237" y="686624"/>
                  <a:pt x="0" y="635387"/>
                  <a:pt x="0" y="572184"/>
                </a:cubicBezTo>
                <a:lnTo>
                  <a:pt x="0" y="114440"/>
                </a:lnTo>
                <a:cubicBezTo>
                  <a:pt x="0" y="51237"/>
                  <a:pt x="51237" y="0"/>
                  <a:pt x="11444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বাষ্পাকারে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240244" y="397990"/>
            <a:ext cx="9655153" cy="686624"/>
          </a:xfrm>
          <a:custGeom>
            <a:avLst/>
            <a:gdLst>
              <a:gd name="connsiteX0" fmla="*/ 151060 w 9244141"/>
              <a:gd name="connsiteY0" fmla="*/ 46457 h 686624"/>
              <a:gd name="connsiteX1" fmla="*/ 151060 w 9244141"/>
              <a:gd name="connsiteY1" fmla="*/ 615013 h 686624"/>
              <a:gd name="connsiteX2" fmla="*/ 573480 w 9244141"/>
              <a:gd name="connsiteY2" fmla="*/ 330735 h 686624"/>
              <a:gd name="connsiteX3" fmla="*/ 114440 w 9244141"/>
              <a:gd name="connsiteY3" fmla="*/ 0 h 686624"/>
              <a:gd name="connsiteX4" fmla="*/ 9129701 w 9244141"/>
              <a:gd name="connsiteY4" fmla="*/ 0 h 686624"/>
              <a:gd name="connsiteX5" fmla="*/ 9244141 w 9244141"/>
              <a:gd name="connsiteY5" fmla="*/ 114440 h 686624"/>
              <a:gd name="connsiteX6" fmla="*/ 9244141 w 9244141"/>
              <a:gd name="connsiteY6" fmla="*/ 572184 h 686624"/>
              <a:gd name="connsiteX7" fmla="*/ 9129701 w 9244141"/>
              <a:gd name="connsiteY7" fmla="*/ 686624 h 686624"/>
              <a:gd name="connsiteX8" fmla="*/ 114440 w 9244141"/>
              <a:gd name="connsiteY8" fmla="*/ 686624 h 686624"/>
              <a:gd name="connsiteX9" fmla="*/ 0 w 9244141"/>
              <a:gd name="connsiteY9" fmla="*/ 572184 h 686624"/>
              <a:gd name="connsiteX10" fmla="*/ 0 w 9244141"/>
              <a:gd name="connsiteY10" fmla="*/ 114440 h 686624"/>
              <a:gd name="connsiteX11" fmla="*/ 114440 w 9244141"/>
              <a:gd name="connsiteY11" fmla="*/ 0 h 6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44141" h="686624">
                <a:moveTo>
                  <a:pt x="151060" y="46457"/>
                </a:moveTo>
                <a:lnTo>
                  <a:pt x="151060" y="615013"/>
                </a:lnTo>
                <a:lnTo>
                  <a:pt x="573480" y="330735"/>
                </a:lnTo>
                <a:close/>
                <a:moveTo>
                  <a:pt x="114440" y="0"/>
                </a:moveTo>
                <a:lnTo>
                  <a:pt x="9129701" y="0"/>
                </a:lnTo>
                <a:cubicBezTo>
                  <a:pt x="9192904" y="0"/>
                  <a:pt x="9244141" y="51237"/>
                  <a:pt x="9244141" y="114440"/>
                </a:cubicBezTo>
                <a:lnTo>
                  <a:pt x="9244141" y="572184"/>
                </a:lnTo>
                <a:cubicBezTo>
                  <a:pt x="9244141" y="635387"/>
                  <a:pt x="9192904" y="686624"/>
                  <a:pt x="9129701" y="686624"/>
                </a:cubicBezTo>
                <a:lnTo>
                  <a:pt x="114440" y="686624"/>
                </a:lnTo>
                <a:cubicBezTo>
                  <a:pt x="51237" y="686624"/>
                  <a:pt x="0" y="635387"/>
                  <a:pt x="0" y="572184"/>
                </a:cubicBezTo>
                <a:lnTo>
                  <a:pt x="0" y="114440"/>
                </a:lnTo>
                <a:cubicBezTo>
                  <a:pt x="0" y="51237"/>
                  <a:pt x="51237" y="0"/>
                  <a:pt x="11444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জলজ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urved Down Arrow 13"/>
          <p:cNvSpPr/>
          <p:nvPr/>
        </p:nvSpPr>
        <p:spPr>
          <a:xfrm>
            <a:off x="2935988" y="1779056"/>
            <a:ext cx="2164392" cy="626453"/>
          </a:xfrm>
          <a:prstGeom prst="curvedDownArrow">
            <a:avLst>
              <a:gd name="adj1" fmla="val 18756"/>
              <a:gd name="adj2" fmla="val 50000"/>
              <a:gd name="adj3" fmla="val 59286"/>
            </a:avLst>
          </a:prstGeom>
          <a:solidFill>
            <a:srgbClr val="F11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urved Down Arrow 47"/>
          <p:cNvSpPr/>
          <p:nvPr/>
        </p:nvSpPr>
        <p:spPr>
          <a:xfrm>
            <a:off x="6970772" y="1757096"/>
            <a:ext cx="2164392" cy="626453"/>
          </a:xfrm>
          <a:prstGeom prst="curvedDownArrow">
            <a:avLst>
              <a:gd name="adj1" fmla="val 18756"/>
              <a:gd name="adj2" fmla="val 50000"/>
              <a:gd name="adj3" fmla="val 59286"/>
            </a:avLst>
          </a:prstGeom>
          <a:solidFill>
            <a:srgbClr val="F11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5" name="Picture 54" descr="Screen Clippi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709847">
            <a:off x="4051065" y="5052365"/>
            <a:ext cx="807747" cy="957690"/>
          </a:xfrm>
          <a:custGeom>
            <a:avLst/>
            <a:gdLst>
              <a:gd name="connsiteX0" fmla="*/ 681099 w 685084"/>
              <a:gd name="connsiteY0" fmla="*/ 73739 h 812257"/>
              <a:gd name="connsiteX1" fmla="*/ 685084 w 685084"/>
              <a:gd name="connsiteY1" fmla="*/ 76990 h 812257"/>
              <a:gd name="connsiteX2" fmla="*/ 234467 w 685084"/>
              <a:gd name="connsiteY2" fmla="*/ 812257 h 812257"/>
              <a:gd name="connsiteX3" fmla="*/ 192604 w 685084"/>
              <a:gd name="connsiteY3" fmla="*/ 789798 h 812257"/>
              <a:gd name="connsiteX4" fmla="*/ 0 w 685084"/>
              <a:gd name="connsiteY4" fmla="*/ 431769 h 812257"/>
              <a:gd name="connsiteX5" fmla="*/ 436851 w 685084"/>
              <a:gd name="connsiteY5" fmla="*/ 0 h 812257"/>
              <a:gd name="connsiteX6" fmla="*/ 681099 w 685084"/>
              <a:gd name="connsiteY6" fmla="*/ 73739 h 81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084" h="812257">
                <a:moveTo>
                  <a:pt x="681099" y="73739"/>
                </a:moveTo>
                <a:lnTo>
                  <a:pt x="685084" y="76990"/>
                </a:lnTo>
                <a:lnTo>
                  <a:pt x="234467" y="812257"/>
                </a:lnTo>
                <a:lnTo>
                  <a:pt x="192604" y="789798"/>
                </a:lnTo>
                <a:cubicBezTo>
                  <a:pt x="76400" y="712206"/>
                  <a:pt x="0" y="580806"/>
                  <a:pt x="0" y="431769"/>
                </a:cubicBezTo>
                <a:cubicBezTo>
                  <a:pt x="0" y="193310"/>
                  <a:pt x="195585" y="0"/>
                  <a:pt x="436851" y="0"/>
                </a:cubicBezTo>
                <a:cubicBezTo>
                  <a:pt x="527326" y="0"/>
                  <a:pt x="611377" y="27184"/>
                  <a:pt x="681099" y="73739"/>
                </a:cubicBezTo>
                <a:close/>
              </a:path>
            </a:pathLst>
          </a:custGeom>
        </p:spPr>
      </p:pic>
      <p:grpSp>
        <p:nvGrpSpPr>
          <p:cNvPr id="58" name="Group 57"/>
          <p:cNvGrpSpPr/>
          <p:nvPr/>
        </p:nvGrpSpPr>
        <p:grpSpPr>
          <a:xfrm>
            <a:off x="10771400" y="847769"/>
            <a:ext cx="607132" cy="752887"/>
            <a:chOff x="9352546" y="2691062"/>
            <a:chExt cx="352928" cy="324853"/>
          </a:xfrm>
          <a:solidFill>
            <a:srgbClr val="CCECFF"/>
          </a:solidFill>
        </p:grpSpPr>
        <p:sp>
          <p:nvSpPr>
            <p:cNvPr id="59" name="Oval 58"/>
            <p:cNvSpPr/>
            <p:nvPr/>
          </p:nvSpPr>
          <p:spPr>
            <a:xfrm>
              <a:off x="9448800" y="2759242"/>
              <a:ext cx="256674" cy="256673"/>
            </a:xfrm>
            <a:prstGeom prst="ellipse">
              <a:avLst/>
            </a:prstGeom>
            <a:gradFill flip="none" rotWithShape="1">
              <a:gsLst>
                <a:gs pos="100000">
                  <a:srgbClr val="0070C0"/>
                </a:gs>
                <a:gs pos="2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66FF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/>
          </p:nvSpPr>
          <p:spPr>
            <a:xfrm>
              <a:off x="9577136" y="2691062"/>
              <a:ext cx="128338" cy="136359"/>
            </a:xfrm>
            <a:prstGeom prst="ellipse">
              <a:avLst/>
            </a:prstGeom>
            <a:gradFill flip="none" rotWithShape="1">
              <a:gsLst>
                <a:gs pos="40000">
                  <a:srgbClr val="F4F9F1"/>
                </a:gs>
                <a:gs pos="54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66FF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9352546" y="2751219"/>
              <a:ext cx="128338" cy="136359"/>
            </a:xfrm>
            <a:prstGeom prst="ellipse">
              <a:avLst/>
            </a:prstGeom>
            <a:gradFill flip="none" rotWithShape="1">
              <a:gsLst>
                <a:gs pos="36000">
                  <a:srgbClr val="F4F9F1"/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66FF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H="1">
            <a:off x="10134077" y="1303219"/>
            <a:ext cx="42611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156429" y="1005783"/>
            <a:ext cx="1199825" cy="659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789196" y="373714"/>
            <a:ext cx="8084224" cy="686624"/>
          </a:xfrm>
          <a:custGeom>
            <a:avLst/>
            <a:gdLst>
              <a:gd name="connsiteX0" fmla="*/ 151060 w 9244141"/>
              <a:gd name="connsiteY0" fmla="*/ 46457 h 686624"/>
              <a:gd name="connsiteX1" fmla="*/ 151060 w 9244141"/>
              <a:gd name="connsiteY1" fmla="*/ 615013 h 686624"/>
              <a:gd name="connsiteX2" fmla="*/ 573480 w 9244141"/>
              <a:gd name="connsiteY2" fmla="*/ 330735 h 686624"/>
              <a:gd name="connsiteX3" fmla="*/ 114440 w 9244141"/>
              <a:gd name="connsiteY3" fmla="*/ 0 h 686624"/>
              <a:gd name="connsiteX4" fmla="*/ 9129701 w 9244141"/>
              <a:gd name="connsiteY4" fmla="*/ 0 h 686624"/>
              <a:gd name="connsiteX5" fmla="*/ 9244141 w 9244141"/>
              <a:gd name="connsiteY5" fmla="*/ 114440 h 686624"/>
              <a:gd name="connsiteX6" fmla="*/ 9244141 w 9244141"/>
              <a:gd name="connsiteY6" fmla="*/ 572184 h 686624"/>
              <a:gd name="connsiteX7" fmla="*/ 9129701 w 9244141"/>
              <a:gd name="connsiteY7" fmla="*/ 686624 h 686624"/>
              <a:gd name="connsiteX8" fmla="*/ 114440 w 9244141"/>
              <a:gd name="connsiteY8" fmla="*/ 686624 h 686624"/>
              <a:gd name="connsiteX9" fmla="*/ 0 w 9244141"/>
              <a:gd name="connsiteY9" fmla="*/ 572184 h 686624"/>
              <a:gd name="connsiteX10" fmla="*/ 0 w 9244141"/>
              <a:gd name="connsiteY10" fmla="*/ 114440 h 686624"/>
              <a:gd name="connsiteX11" fmla="*/ 114440 w 9244141"/>
              <a:gd name="connsiteY11" fmla="*/ 0 h 6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44141" h="686624">
                <a:moveTo>
                  <a:pt x="151060" y="46457"/>
                </a:moveTo>
                <a:lnTo>
                  <a:pt x="151060" y="615013"/>
                </a:lnTo>
                <a:lnTo>
                  <a:pt x="573480" y="330735"/>
                </a:lnTo>
                <a:close/>
                <a:moveTo>
                  <a:pt x="114440" y="0"/>
                </a:moveTo>
                <a:lnTo>
                  <a:pt x="9129701" y="0"/>
                </a:lnTo>
                <a:cubicBezTo>
                  <a:pt x="9192904" y="0"/>
                  <a:pt x="9244141" y="51237"/>
                  <a:pt x="9244141" y="114440"/>
                </a:cubicBezTo>
                <a:lnTo>
                  <a:pt x="9244141" y="572184"/>
                </a:lnTo>
                <a:cubicBezTo>
                  <a:pt x="9244141" y="635387"/>
                  <a:pt x="9192904" y="686624"/>
                  <a:pt x="9129701" y="686624"/>
                </a:cubicBezTo>
                <a:lnTo>
                  <a:pt x="114440" y="686624"/>
                </a:lnTo>
                <a:cubicBezTo>
                  <a:pt x="51237" y="686624"/>
                  <a:pt x="0" y="635387"/>
                  <a:pt x="0" y="572184"/>
                </a:cubicBezTo>
                <a:lnTo>
                  <a:pt x="0" y="114440"/>
                </a:lnTo>
                <a:cubicBezTo>
                  <a:pt x="0" y="51237"/>
                  <a:pt x="51237" y="0"/>
                  <a:pt x="11444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5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2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3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4" presetClass="exit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35" presetClass="path" presetSubtype="0" accel="28000" decel="7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3.33333E-6 L -0.32474 -0.03033 " pathEditMode="relative" rAng="0" ptsTypes="AA">
                                          <p:cBhvr>
                                            <p:cTn id="39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237" y="-152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52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1" dur="10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75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9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5" presetID="14" presetClass="exit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9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4" presetClass="exit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9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0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5" grpId="0" animBg="1"/>
          <p:bldP spid="25" grpId="1" animBg="1"/>
          <p:bldP spid="144" grpId="0" animBg="1"/>
          <p:bldP spid="144" grpId="1" animBg="1"/>
          <p:bldP spid="16" grpId="0" animBg="1"/>
          <p:bldP spid="154" grpId="0" animBg="1"/>
          <p:bldP spid="154" grpId="1" animBg="1"/>
          <p:bldP spid="24" grpId="0" animBg="1"/>
          <p:bldP spid="24" grpId="1" animBg="1"/>
          <p:bldP spid="14" grpId="0" animBg="1"/>
          <p:bldP spid="48" grpId="0" animBg="1"/>
          <p:bldP spid="22" grpId="0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4" presetClass="exit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35" presetClass="path" presetSubtype="0" accel="28000" decel="7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3.33333E-6 L -0.32474 -0.03033 " pathEditMode="relative" rAng="0" ptsTypes="AA">
                                          <p:cBhvr>
                                            <p:cTn id="39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237" y="-152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52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1" dur="10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75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9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5" presetID="14" presetClass="exit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9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4" presetClass="exit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9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0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5" grpId="0" animBg="1"/>
          <p:bldP spid="25" grpId="1" animBg="1"/>
          <p:bldP spid="144" grpId="0" animBg="1"/>
          <p:bldP spid="144" grpId="1" animBg="1"/>
          <p:bldP spid="16" grpId="0" animBg="1"/>
          <p:bldP spid="154" grpId="0" animBg="1"/>
          <p:bldP spid="154" grpId="1" animBg="1"/>
          <p:bldP spid="24" grpId="0" animBg="1"/>
          <p:bldP spid="24" grpId="1" animBg="1"/>
          <p:bldP spid="14" grpId="0" animBg="1"/>
          <p:bldP spid="48" grpId="0" animBg="1"/>
          <p:bldP spid="22" grpId="0"/>
          <p:bldP spid="26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2327" y="2428946"/>
            <a:ext cx="3290933" cy="3019598"/>
            <a:chOff x="744732" y="2514892"/>
            <a:chExt cx="3290933" cy="301959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291"/>
            <a:stretch>
              <a:fillRect/>
            </a:stretch>
          </p:blipFill>
          <p:spPr>
            <a:xfrm rot="5400000">
              <a:off x="955636" y="2335776"/>
              <a:ext cx="2890800" cy="3249031"/>
            </a:xfrm>
            <a:custGeom>
              <a:avLst/>
              <a:gdLst>
                <a:gd name="connsiteX0" fmla="*/ 0 w 2167798"/>
                <a:gd name="connsiteY0" fmla="*/ 2436433 h 2436433"/>
                <a:gd name="connsiteX1" fmla="*/ 0 w 2167798"/>
                <a:gd name="connsiteY1" fmla="*/ 1302609 h 2436433"/>
                <a:gd name="connsiteX2" fmla="*/ 203593 w 2167798"/>
                <a:gd name="connsiteY2" fmla="*/ 1402501 h 2436433"/>
                <a:gd name="connsiteX3" fmla="*/ 407185 w 2167798"/>
                <a:gd name="connsiteY3" fmla="*/ 1302609 h 2436433"/>
                <a:gd name="connsiteX4" fmla="*/ 203593 w 2167798"/>
                <a:gd name="connsiteY4" fmla="*/ 1202717 h 2436433"/>
                <a:gd name="connsiteX5" fmla="*/ 0 w 2167798"/>
                <a:gd name="connsiteY5" fmla="*/ 1302609 h 2436433"/>
                <a:gd name="connsiteX6" fmla="*/ 0 w 2167798"/>
                <a:gd name="connsiteY6" fmla="*/ 0 h 2436433"/>
                <a:gd name="connsiteX7" fmla="*/ 2167798 w 2167798"/>
                <a:gd name="connsiteY7" fmla="*/ 0 h 2436433"/>
                <a:gd name="connsiteX8" fmla="*/ 2167798 w 2167798"/>
                <a:gd name="connsiteY8" fmla="*/ 1083411 h 2436433"/>
                <a:gd name="connsiteX9" fmla="*/ 2130553 w 2167798"/>
                <a:gd name="connsiteY9" fmla="*/ 1087101 h 2436433"/>
                <a:gd name="connsiteX10" fmla="*/ 2006208 w 2167798"/>
                <a:gd name="connsiteY10" fmla="*/ 1179142 h 2436433"/>
                <a:gd name="connsiteX11" fmla="*/ 2130553 w 2167798"/>
                <a:gd name="connsiteY11" fmla="*/ 1271184 h 2436433"/>
                <a:gd name="connsiteX12" fmla="*/ 2167798 w 2167798"/>
                <a:gd name="connsiteY12" fmla="*/ 1274874 h 2436433"/>
                <a:gd name="connsiteX13" fmla="*/ 2167798 w 2167798"/>
                <a:gd name="connsiteY13" fmla="*/ 1301288 h 2436433"/>
                <a:gd name="connsiteX14" fmla="*/ 2106525 w 2167798"/>
                <a:gd name="connsiteY14" fmla="*/ 1321557 h 2436433"/>
                <a:gd name="connsiteX15" fmla="*/ 2046894 w 2167798"/>
                <a:gd name="connsiteY15" fmla="*/ 1392192 h 2436433"/>
                <a:gd name="connsiteX16" fmla="*/ 2106525 w 2167798"/>
                <a:gd name="connsiteY16" fmla="*/ 1462826 h 2436433"/>
                <a:gd name="connsiteX17" fmla="*/ 2167798 w 2167798"/>
                <a:gd name="connsiteY17" fmla="*/ 1483095 h 2436433"/>
                <a:gd name="connsiteX18" fmla="*/ 2167798 w 2167798"/>
                <a:gd name="connsiteY18" fmla="*/ 2436433 h 243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67798" h="2436433">
                  <a:moveTo>
                    <a:pt x="0" y="2436433"/>
                  </a:moveTo>
                  <a:lnTo>
                    <a:pt x="0" y="1302609"/>
                  </a:lnTo>
                  <a:cubicBezTo>
                    <a:pt x="0" y="1357778"/>
                    <a:pt x="91152" y="1402501"/>
                    <a:pt x="203593" y="1402501"/>
                  </a:cubicBezTo>
                  <a:cubicBezTo>
                    <a:pt x="316034" y="1402501"/>
                    <a:pt x="407185" y="1357778"/>
                    <a:pt x="407185" y="1302609"/>
                  </a:cubicBezTo>
                  <a:cubicBezTo>
                    <a:pt x="407185" y="1247440"/>
                    <a:pt x="316034" y="1202717"/>
                    <a:pt x="203593" y="1202717"/>
                  </a:cubicBezTo>
                  <a:cubicBezTo>
                    <a:pt x="91152" y="1202717"/>
                    <a:pt x="0" y="1247440"/>
                    <a:pt x="0" y="1302609"/>
                  </a:cubicBezTo>
                  <a:lnTo>
                    <a:pt x="0" y="0"/>
                  </a:lnTo>
                  <a:lnTo>
                    <a:pt x="2167798" y="0"/>
                  </a:lnTo>
                  <a:lnTo>
                    <a:pt x="2167798" y="1083411"/>
                  </a:lnTo>
                  <a:lnTo>
                    <a:pt x="2130553" y="1087101"/>
                  </a:lnTo>
                  <a:cubicBezTo>
                    <a:pt x="2057480" y="1102265"/>
                    <a:pt x="2006208" y="1137766"/>
                    <a:pt x="2006208" y="1179142"/>
                  </a:cubicBezTo>
                  <a:cubicBezTo>
                    <a:pt x="2006208" y="1220519"/>
                    <a:pt x="2057480" y="1256020"/>
                    <a:pt x="2130553" y="1271184"/>
                  </a:cubicBezTo>
                  <a:lnTo>
                    <a:pt x="2167798" y="1274874"/>
                  </a:lnTo>
                  <a:lnTo>
                    <a:pt x="2167798" y="1301288"/>
                  </a:lnTo>
                  <a:lnTo>
                    <a:pt x="2106525" y="1321557"/>
                  </a:lnTo>
                  <a:cubicBezTo>
                    <a:pt x="2069682" y="1339634"/>
                    <a:pt x="2046894" y="1364607"/>
                    <a:pt x="2046894" y="1392192"/>
                  </a:cubicBezTo>
                  <a:cubicBezTo>
                    <a:pt x="2046894" y="1419776"/>
                    <a:pt x="2069682" y="1444749"/>
                    <a:pt x="2106525" y="1462826"/>
                  </a:cubicBezTo>
                  <a:lnTo>
                    <a:pt x="2167798" y="1483095"/>
                  </a:lnTo>
                  <a:lnTo>
                    <a:pt x="2167798" y="2436433"/>
                  </a:lnTo>
                  <a:close/>
                </a:path>
              </a:pathLst>
            </a:custGeom>
          </p:spPr>
        </p:pic>
        <p:sp>
          <p:nvSpPr>
            <p:cNvPr id="5" name="Frame 4"/>
            <p:cNvSpPr/>
            <p:nvPr/>
          </p:nvSpPr>
          <p:spPr>
            <a:xfrm>
              <a:off x="744732" y="2640278"/>
              <a:ext cx="3290933" cy="2894212"/>
            </a:xfrm>
            <a:prstGeom prst="frame">
              <a:avLst>
                <a:gd name="adj1" fmla="val 21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51862" y="1805839"/>
            <a:ext cx="3391862" cy="685800"/>
          </a:xfrm>
          <a:prstGeom prst="roundRect">
            <a:avLst>
              <a:gd name="adj" fmla="val 2894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রন্ধ্রীয় প্রস্বেদন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0" y="6321463"/>
            <a:ext cx="2209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err="1" smtClean="0">
                <a:solidFill>
                  <a:schemeClr val="tx1"/>
                </a:solidFill>
              </a:rPr>
              <a:t>Mazid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545366" y="0"/>
            <a:ext cx="13030200" cy="6881393"/>
            <a:chOff x="-533400" y="-23393"/>
            <a:chExt cx="13030200" cy="688139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517444"/>
              <a:ext cx="13030200" cy="257048"/>
            </a:xfrm>
            <a:prstGeom prst="rect">
              <a:avLst/>
            </a:prstGeom>
          </p:spPr>
        </p:pic>
        <p:sp>
          <p:nvSpPr>
            <p:cNvPr id="44" name="Frame 43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281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962400" y="205446"/>
            <a:ext cx="3962400" cy="685800"/>
          </a:xfrm>
          <a:prstGeom prst="roundRect">
            <a:avLst>
              <a:gd name="adj" fmla="val 2894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>
            <a:off x="5943600" y="891246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44977" y="1338256"/>
            <a:ext cx="5410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7100" y="1338256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855177" y="1338256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426450" y="1785267"/>
            <a:ext cx="3394934" cy="685800"/>
          </a:xfrm>
          <a:prstGeom prst="roundRect">
            <a:avLst>
              <a:gd name="adj" fmla="val 2894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কিউটিকুলার প্রস্বেদন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1058" y="422843"/>
            <a:ext cx="10450202" cy="111473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 বায়বীয় অঙ্গের কোন অংশের মাধ্যমে ঘটে তার উপর 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 করে প্রস্বেদনকে কয়টি ভাগে ভাগ করা যায়?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374890" y="1790700"/>
            <a:ext cx="3187915" cy="685800"/>
          </a:xfrm>
          <a:prstGeom prst="roundRect">
            <a:avLst>
              <a:gd name="adj" fmla="val 2894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লেন্টিকুলার প্রস্বেদন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943600" y="1338256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769889" y="5733513"/>
            <a:ext cx="5225101" cy="579242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ভাগে ভাগ করা যায়।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105" y="2417741"/>
            <a:ext cx="3804234" cy="3389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9615" y="2596117"/>
            <a:ext cx="4114800" cy="279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91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23" grpId="0" animBg="1"/>
      <p:bldP spid="19" grpId="0" animBg="1"/>
      <p:bldP spid="19" grpId="1" animBg="1"/>
      <p:bldP spid="14" grpId="0" animBg="1"/>
      <p:bldP spid="36" grpId="0" animBg="1"/>
      <p:bldP spid="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rgbClr val="FAF5FC"/>
            </a:gs>
            <a:gs pos="96000">
              <a:srgbClr val="F5ECF9"/>
            </a:gs>
            <a:gs pos="49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322320" y="1450628"/>
            <a:ext cx="6553200" cy="529993"/>
          </a:xfrm>
          <a:prstGeom prst="roundRect">
            <a:avLst>
              <a:gd name="adj" fmla="val 9693"/>
            </a:avLst>
          </a:prstGeom>
          <a:gradFill>
            <a:gsLst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69720" y="3263609"/>
            <a:ext cx="8305800" cy="1303384"/>
          </a:xfrm>
          <a:prstGeom prst="roundRect">
            <a:avLst>
              <a:gd name="adj" fmla="val 6633"/>
            </a:avLst>
          </a:prstGeom>
          <a:gradFill flip="none" rotWithShape="1">
            <a:gsLst>
              <a:gs pos="2000">
                <a:schemeClr val="bg1"/>
              </a:gs>
              <a:gs pos="97000">
                <a:srgbClr val="FFFFFF"/>
              </a:gs>
              <a:gs pos="51000">
                <a:schemeClr val="bg1"/>
              </a:gs>
              <a:gs pos="99000">
                <a:srgbClr val="B2E1E7"/>
              </a:gs>
              <a:gs pos="1000">
                <a:srgbClr val="96DEF9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 কাকে বলে?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 কত প্রকার কী কী?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37070" y="2730209"/>
            <a:ext cx="2819400" cy="533400"/>
          </a:xfrm>
          <a:prstGeom prst="roundRect">
            <a:avLst>
              <a:gd name="adj" fmla="val 0"/>
            </a:avLst>
          </a:prstGeom>
          <a:gradFill>
            <a:gsLst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3/10/2021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4320" y="725576"/>
            <a:ext cx="2657270" cy="2271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Footer Placeholder 3"/>
          <p:cNvSpPr txBox="1">
            <a:spLocks/>
          </p:cNvSpPr>
          <p:nvPr/>
        </p:nvSpPr>
        <p:spPr>
          <a:xfrm>
            <a:off x="9906000" y="6321463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Abdul Mazid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545366" y="0"/>
            <a:ext cx="13030200" cy="6881393"/>
            <a:chOff x="-533400" y="-23393"/>
            <a:chExt cx="13030200" cy="688139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517444"/>
              <a:ext cx="13030200" cy="257048"/>
            </a:xfrm>
            <a:prstGeom prst="rect">
              <a:avLst/>
            </a:prstGeom>
          </p:spPr>
        </p:pic>
        <p:sp>
          <p:nvSpPr>
            <p:cNvPr id="18" name="Frame 17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281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9775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0.22773 0.0048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545366" y="0"/>
            <a:ext cx="13030200" cy="6881393"/>
            <a:chOff x="-533400" y="-23393"/>
            <a:chExt cx="13030200" cy="68813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517444"/>
              <a:ext cx="13030200" cy="257048"/>
            </a:xfrm>
            <a:prstGeom prst="rect">
              <a:avLst/>
            </a:prstGeom>
          </p:spPr>
        </p:pic>
        <p:sp>
          <p:nvSpPr>
            <p:cNvPr id="8" name="Frame 7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281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137729" y="473289"/>
            <a:ext cx="7566471" cy="1149027"/>
          </a:xfrm>
          <a:prstGeom prst="roundRect">
            <a:avLst>
              <a:gd name="adj" fmla="val 2894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পাতা, কচিকান্ড, ফুলের বৃতি ও পাপড়িতে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প্রস্বেদন হয় তাকে কী প্রস্বেদন বলে?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40" y="1965126"/>
            <a:ext cx="1463195" cy="1404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773" y="1501581"/>
            <a:ext cx="1531930" cy="13123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21434">
            <a:off x="2138963" y="2929235"/>
            <a:ext cx="1158286" cy="1130934"/>
          </a:xfrm>
          <a:prstGeom prst="ellipse">
            <a:avLst/>
          </a:prstGeom>
          <a:ln>
            <a:solidFill>
              <a:srgbClr val="FF0000"/>
            </a:solidFill>
          </a:ln>
        </p:spPr>
      </p:pic>
      <p:grpSp>
        <p:nvGrpSpPr>
          <p:cNvPr id="24" name="Group 23"/>
          <p:cNvGrpSpPr/>
          <p:nvPr/>
        </p:nvGrpSpPr>
        <p:grpSpPr>
          <a:xfrm>
            <a:off x="4611201" y="1304769"/>
            <a:ext cx="2945666" cy="4550449"/>
            <a:chOff x="4958177" y="1624023"/>
            <a:chExt cx="2362200" cy="4550449"/>
          </a:xfrm>
        </p:grpSpPr>
        <p:cxnSp>
          <p:nvCxnSpPr>
            <p:cNvPr id="18" name="Straight Connector 17"/>
            <p:cNvCxnSpPr>
              <a:stCxn id="23" idx="0"/>
            </p:cNvCxnSpPr>
            <p:nvPr/>
          </p:nvCxnSpPr>
          <p:spPr>
            <a:xfrm flipH="1">
              <a:off x="6063077" y="2332680"/>
              <a:ext cx="76199" cy="343168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631043" y="1624023"/>
              <a:ext cx="807575" cy="80757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58177" y="2332680"/>
              <a:ext cx="2362200" cy="3841792"/>
            </a:xfrm>
            <a:prstGeom prst="rect">
              <a:avLst/>
            </a:prstGeom>
          </p:spPr>
        </p:pic>
      </p:grpSp>
      <p:sp>
        <p:nvSpPr>
          <p:cNvPr id="27" name="Rounded Rectangle 26"/>
          <p:cNvSpPr/>
          <p:nvPr/>
        </p:nvSpPr>
        <p:spPr>
          <a:xfrm>
            <a:off x="3137729" y="4577395"/>
            <a:ext cx="6639167" cy="1077946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মোট প্রস্বেদনের ৯০-৯৫% ভাগ পত্ররন্ধ্রের মাধ্যমে হয়ে থাকে।  ।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343400" y="583960"/>
            <a:ext cx="4499456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পত্ররন্ধ্রীয় প্রস্বেদন ।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90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28333 0.04421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19153 -0.1011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50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3793 0.01667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83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0.5543 0.10486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8" y="52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11614</TotalTime>
  <Words>829</Words>
  <Application>Microsoft Office PowerPoint</Application>
  <PresentationFormat>Widescreen</PresentationFormat>
  <Paragraphs>172</Paragraphs>
  <Slides>18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1263</cp:revision>
  <dcterms:created xsi:type="dcterms:W3CDTF">2020-10-26T14:03:55Z</dcterms:created>
  <dcterms:modified xsi:type="dcterms:W3CDTF">2021-03-10T05:44:45Z</dcterms:modified>
</cp:coreProperties>
</file>