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2" r:id="rId2"/>
    <p:sldId id="288" r:id="rId3"/>
    <p:sldId id="265" r:id="rId4"/>
    <p:sldId id="264" r:id="rId5"/>
    <p:sldId id="256" r:id="rId6"/>
    <p:sldId id="300" r:id="rId7"/>
    <p:sldId id="306" r:id="rId8"/>
    <p:sldId id="267" r:id="rId9"/>
    <p:sldId id="302" r:id="rId10"/>
    <p:sldId id="269" r:id="rId11"/>
    <p:sldId id="281" r:id="rId12"/>
    <p:sldId id="293" r:id="rId13"/>
    <p:sldId id="273" r:id="rId14"/>
    <p:sldId id="301" r:id="rId15"/>
    <p:sldId id="303" r:id="rId16"/>
    <p:sldId id="290" r:id="rId17"/>
    <p:sldId id="296" r:id="rId18"/>
    <p:sldId id="297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>
      <p:cViewPr varScale="1">
        <p:scale>
          <a:sx n="70" d="100"/>
          <a:sy n="70" d="100"/>
        </p:scale>
        <p:origin x="96" y="4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7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4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0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ngimg.com/download/2516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nest-png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pngall.com/bald-eagle-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" y="-42904"/>
            <a:ext cx="12226344" cy="690090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75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371ED08-E998-4ACD-836A-5BB7B097C0C3}"/>
              </a:ext>
            </a:extLst>
          </p:cNvPr>
          <p:cNvSpPr txBox="1"/>
          <p:nvPr/>
        </p:nvSpPr>
        <p:spPr>
          <a:xfrm>
            <a:off x="5296327" y="332623"/>
            <a:ext cx="1132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98CB0-272F-4E55-A28D-5E7DA38A5785}"/>
              </a:ext>
            </a:extLst>
          </p:cNvPr>
          <p:cNvSpPr txBox="1"/>
          <p:nvPr/>
        </p:nvSpPr>
        <p:spPr>
          <a:xfrm>
            <a:off x="5982241" y="1820840"/>
            <a:ext cx="5468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মেরুদণ্ডী প্রাণী,পানিতে বাস করে। বেশির ভাগ মাছের দেহ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আঁইশে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ঢাকা থাকে।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নেড়ে এরা চলাচল 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1EA9AD-95AA-4FCC-8991-98E85685EBA4}"/>
              </a:ext>
            </a:extLst>
          </p:cNvPr>
          <p:cNvGrpSpPr/>
          <p:nvPr/>
        </p:nvGrpSpPr>
        <p:grpSpPr>
          <a:xfrm>
            <a:off x="361109" y="840454"/>
            <a:ext cx="5208104" cy="5486400"/>
            <a:chOff x="145774" y="649357"/>
            <a:chExt cx="5632174" cy="61389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A16EBC-8115-490A-9A5B-B726D29E7D95}"/>
                </a:ext>
              </a:extLst>
            </p:cNvPr>
            <p:cNvSpPr txBox="1"/>
            <p:nvPr/>
          </p:nvSpPr>
          <p:spPr>
            <a:xfrm>
              <a:off x="1144334" y="766935"/>
              <a:ext cx="1400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পাখনা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78057CC-2AFE-4EA6-8B22-E7520B4B6C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903" y="1367611"/>
              <a:ext cx="836619" cy="22347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B5E39AF-AA3A-46F7-9F49-74AB6D55C3D1}"/>
                </a:ext>
              </a:extLst>
            </p:cNvPr>
            <p:cNvCxnSpPr>
              <a:cxnSpLocks/>
            </p:cNvCxnSpPr>
            <p:nvPr/>
          </p:nvCxnSpPr>
          <p:spPr>
            <a:xfrm>
              <a:off x="4187611" y="1495178"/>
              <a:ext cx="0" cy="20996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4B63D9A-01E4-4151-BD23-4D34E9AD53EB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1590993" y="1188344"/>
              <a:ext cx="1370869" cy="13838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9612DA-900F-4B42-B59F-BB2E8BB0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45774" y="2572177"/>
              <a:ext cx="5632174" cy="317611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66BC4D-5F50-4602-A779-9EEB1DC8198E}"/>
                </a:ext>
              </a:extLst>
            </p:cNvPr>
            <p:cNvSpPr txBox="1"/>
            <p:nvPr/>
          </p:nvSpPr>
          <p:spPr>
            <a:xfrm>
              <a:off x="3585256" y="649357"/>
              <a:ext cx="1204714" cy="88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আঁইশ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FE5AA2-378C-4A36-AADA-0137FD3E9F75}"/>
                </a:ext>
              </a:extLst>
            </p:cNvPr>
            <p:cNvSpPr txBox="1"/>
            <p:nvPr/>
          </p:nvSpPr>
          <p:spPr>
            <a:xfrm>
              <a:off x="2176054" y="5982262"/>
              <a:ext cx="796913" cy="806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মাছ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6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896A1B9-EDDA-4330-B288-7935AD9F05AD}"/>
              </a:ext>
            </a:extLst>
          </p:cNvPr>
          <p:cNvSpPr txBox="1"/>
          <p:nvPr/>
        </p:nvSpPr>
        <p:spPr>
          <a:xfrm>
            <a:off x="5435599" y="174968"/>
            <a:ext cx="1735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61C2D7-B74E-4778-99E6-32D03BFF8A98}"/>
              </a:ext>
            </a:extLst>
          </p:cNvPr>
          <p:cNvSpPr txBox="1"/>
          <p:nvPr/>
        </p:nvSpPr>
        <p:spPr>
          <a:xfrm flipH="1">
            <a:off x="5704113" y="1480457"/>
            <a:ext cx="6052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একটি </a:t>
            </a:r>
            <a:r>
              <a:rPr lang="bn-IN" sz="48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প্রাণী।ব্যাঙ পানিতে ডিম পাড়ে। ব্যাঙের জীবন শুরু হয় পানিতে। শিশু ব্যাঙ বা ব্যাঙাচি পানিতে বাস করে। পরে বড় হয়ে স্থলে বাস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0513" y="695269"/>
            <a:ext cx="4652257" cy="5617983"/>
            <a:chOff x="460513" y="695269"/>
            <a:chExt cx="4652257" cy="56179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81" y="1185126"/>
              <a:ext cx="3542960" cy="22438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13" y="2667000"/>
              <a:ext cx="4652257" cy="310150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752600" y="695269"/>
              <a:ext cx="1524000" cy="48985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/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ব্যাঙাচি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541958" y="5823395"/>
              <a:ext cx="1945284" cy="48985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/>
                <a:t>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পূর্ণাঙ্গ ব্যাঙ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83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8869AF-1146-483F-93A4-CCC764A9337D}"/>
              </a:ext>
            </a:extLst>
          </p:cNvPr>
          <p:cNvSpPr txBox="1"/>
          <p:nvPr/>
        </p:nvSpPr>
        <p:spPr>
          <a:xfrm>
            <a:off x="5279109" y="209255"/>
            <a:ext cx="1832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C62D16-33BE-47D5-91B8-ECE7619F936D}"/>
              </a:ext>
            </a:extLst>
          </p:cNvPr>
          <p:cNvSpPr txBox="1"/>
          <p:nvPr/>
        </p:nvSpPr>
        <p:spPr>
          <a:xfrm>
            <a:off x="5279109" y="1595021"/>
            <a:ext cx="66555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ত্বক শুষ্ক এবং আঁইশযুক্ত। এরা স্থলে ডিম পাড়ে। কিছু সরীসৃপ জলে বা স্থলে বাস করে। এদের কেউ কেউ পায়ের সাহায্যে চলাচল করে,যেমন-টিকটিকি।সাপ মাটিতে বুকে ভর দিয়ে চলে।কুমির জীবনের অনেকটা সময় পানিতে কাটায়।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015" y="102486"/>
            <a:ext cx="4885386" cy="6880712"/>
            <a:chOff x="220015" y="102486"/>
            <a:chExt cx="4885386" cy="6880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15" y="4232417"/>
              <a:ext cx="4885386" cy="275078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55" y="2413731"/>
              <a:ext cx="4267200" cy="24027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1" y="102486"/>
              <a:ext cx="3184086" cy="3184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16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EAA519D-1705-42BF-866F-0F59D73469A5}"/>
              </a:ext>
            </a:extLst>
          </p:cNvPr>
          <p:cNvSpPr txBox="1"/>
          <p:nvPr/>
        </p:nvSpPr>
        <p:spPr>
          <a:xfrm>
            <a:off x="5377004" y="329906"/>
            <a:ext cx="1331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614C69-F2D0-4647-902A-9D3F1E0A7563}"/>
              </a:ext>
            </a:extLst>
          </p:cNvPr>
          <p:cNvSpPr txBox="1"/>
          <p:nvPr/>
        </p:nvSpPr>
        <p:spPr>
          <a:xfrm>
            <a:off x="5408336" y="1955043"/>
            <a:ext cx="645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হাঁস,মুরগি,চড়ুই,ঈগল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পা আছে।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3051" y="904694"/>
            <a:ext cx="3399839" cy="5491265"/>
            <a:chOff x="303051" y="904694"/>
            <a:chExt cx="3399839" cy="54912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D83CA2-477C-4EB2-8E5B-506ADDA603D3}"/>
                </a:ext>
              </a:extLst>
            </p:cNvPr>
            <p:cNvGrpSpPr/>
            <p:nvPr/>
          </p:nvGrpSpPr>
          <p:grpSpPr>
            <a:xfrm>
              <a:off x="303051" y="904694"/>
              <a:ext cx="3399839" cy="5491265"/>
              <a:chOff x="259508" y="817608"/>
              <a:chExt cx="3399839" cy="549126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7A358D5-AC62-4057-8AFA-14CB7D13F88E}"/>
                  </a:ext>
                </a:extLst>
              </p:cNvPr>
              <p:cNvGrpSpPr/>
              <p:nvPr/>
            </p:nvGrpSpPr>
            <p:grpSpPr>
              <a:xfrm>
                <a:off x="259508" y="817608"/>
                <a:ext cx="3399839" cy="5491265"/>
                <a:chOff x="186936" y="664966"/>
                <a:chExt cx="3399839" cy="54912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53B7391-29CA-4CD7-8E6A-C8CAC04E6074}"/>
                    </a:ext>
                  </a:extLst>
                </p:cNvPr>
                <p:cNvGrpSpPr/>
                <p:nvPr/>
              </p:nvGrpSpPr>
              <p:grpSpPr>
                <a:xfrm>
                  <a:off x="510793" y="664966"/>
                  <a:ext cx="2439221" cy="1824248"/>
                  <a:chOff x="510793" y="664966"/>
                  <a:chExt cx="2439221" cy="1824248"/>
                </a:xfrm>
              </p:grpSpPr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90A2A5EE-CFB3-4003-9AA9-318CE72F7C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10576" y="1196012"/>
                    <a:ext cx="1625602" cy="1293202"/>
                  </a:xfrm>
                  <a:prstGeom prst="rect">
                    <a:avLst/>
                  </a:prstGeom>
                </p:spPr>
              </p:pic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6062F9EA-4E83-4DA5-8FD0-D480790744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147489" y="1338346"/>
                    <a:ext cx="188689" cy="376969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8477364-1BED-437D-B812-767AC508F8D1}"/>
                      </a:ext>
                    </a:extLst>
                  </p:cNvPr>
                  <p:cNvSpPr txBox="1"/>
                  <p:nvPr/>
                </p:nvSpPr>
                <p:spPr>
                  <a:xfrm>
                    <a:off x="510793" y="664966"/>
                    <a:ext cx="102285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ডানা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3CAD500-D4D4-414B-8FF5-EB6F51724E84}"/>
                      </a:ext>
                    </a:extLst>
                  </p:cNvPr>
                  <p:cNvSpPr txBox="1"/>
                  <p:nvPr/>
                </p:nvSpPr>
                <p:spPr>
                  <a:xfrm>
                    <a:off x="1904998" y="838726"/>
                    <a:ext cx="104501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পালক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89943A1C-9792-419A-B80B-519D8A7FCB56}"/>
                    </a:ext>
                  </a:extLst>
                </p:cNvPr>
                <p:cNvGrpSpPr/>
                <p:nvPr/>
              </p:nvGrpSpPr>
              <p:grpSpPr>
                <a:xfrm>
                  <a:off x="186936" y="2561831"/>
                  <a:ext cx="3399839" cy="3594400"/>
                  <a:chOff x="186936" y="2561831"/>
                  <a:chExt cx="3399839" cy="3594400"/>
                </a:xfrm>
              </p:grpSpPr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4CB0980A-D084-44D4-91CF-8097C5EF12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6936" y="2561831"/>
                    <a:ext cx="3399839" cy="3100157"/>
                  </a:xfrm>
                  <a:prstGeom prst="rect">
                    <a:avLst/>
                  </a:prstGeom>
                </p:spPr>
              </p:pic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0CE45E4-2495-48D9-95E2-01431AD8AD61}"/>
                      </a:ext>
                    </a:extLst>
                  </p:cNvPr>
                  <p:cNvSpPr txBox="1"/>
                  <p:nvPr/>
                </p:nvSpPr>
                <p:spPr>
                  <a:xfrm>
                    <a:off x="808294" y="5509900"/>
                    <a:ext cx="248644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err="1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পাখি</a:t>
                    </a:r>
                    <a:r>
                      <a: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ডিম</a:t>
                    </a:r>
                    <a:r>
                      <a: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পাড়ে</a:t>
                    </a:r>
                    <a:endParaRPr lang="en-US" sz="3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6B5F6A09-749B-4CC6-9CEF-7422C4031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397" y="1294942"/>
                <a:ext cx="119173" cy="6675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CE45E4-2495-48D9-95E2-01431AD8AD61}"/>
                </a:ext>
              </a:extLst>
            </p:cNvPr>
            <p:cNvSpPr txBox="1"/>
            <p:nvPr/>
          </p:nvSpPr>
          <p:spPr>
            <a:xfrm>
              <a:off x="485855" y="2672349"/>
              <a:ext cx="2925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উড়তে 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49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2097CF-0BAE-42AC-8BA4-C0DEDB45C82D}"/>
              </a:ext>
            </a:extLst>
          </p:cNvPr>
          <p:cNvSpPr txBox="1"/>
          <p:nvPr/>
        </p:nvSpPr>
        <p:spPr>
          <a:xfrm>
            <a:off x="5210478" y="186244"/>
            <a:ext cx="2074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308C76-1D10-446D-8383-E1D2FE92043C}"/>
              </a:ext>
            </a:extLst>
          </p:cNvPr>
          <p:cNvSpPr txBox="1"/>
          <p:nvPr/>
        </p:nvSpPr>
        <p:spPr>
          <a:xfrm>
            <a:off x="5418696" y="1433501"/>
            <a:ext cx="59604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দেহ পশম বা লোম দিয়ে ঢাকা থাকে। বাচ্চারা মায়ের দুধ পান করে বড় হয়।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স্তন্যপায়ী প্রাণী স্থলে বাস করে,যেমন-বাঘ এবং গরু। এরা পায়ের সাহায্যে চলাচল করে।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স্তন্যপায়ী প্রাণী পানিতে বাস করে,যেমন-তিমি এবং ডলফিন। কিছু স্তন্যপায়ী প্রাণী উড়তে পারে,যেমন-বাদুড়।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3652" y="531117"/>
            <a:ext cx="4030607" cy="6679276"/>
            <a:chOff x="893652" y="531117"/>
            <a:chExt cx="4030607" cy="66792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0181">
              <a:off x="893652" y="4672068"/>
              <a:ext cx="3807488" cy="25383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2" t="9819" r="22518" b="2519"/>
            <a:stretch/>
          </p:blipFill>
          <p:spPr>
            <a:xfrm>
              <a:off x="1264605" y="531117"/>
              <a:ext cx="3065583" cy="23683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3" b="15944"/>
            <a:stretch/>
          </p:blipFill>
          <p:spPr>
            <a:xfrm rot="268325">
              <a:off x="1076121" y="2889827"/>
              <a:ext cx="3848138" cy="2231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47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2625FC-C1BF-4A45-AA6B-ACAAFE4F26DE}"/>
              </a:ext>
            </a:extLst>
          </p:cNvPr>
          <p:cNvSpPr txBox="1"/>
          <p:nvPr/>
        </p:nvSpPr>
        <p:spPr>
          <a:xfrm>
            <a:off x="4999343" y="49890"/>
            <a:ext cx="2152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7CB1E7-0340-44BA-A998-235D28F60BDB}"/>
              </a:ext>
            </a:extLst>
          </p:cNvPr>
          <p:cNvSpPr txBox="1"/>
          <p:nvPr/>
        </p:nvSpPr>
        <p:spPr>
          <a:xfrm>
            <a:off x="649358" y="3563953"/>
            <a:ext cx="1285460" cy="401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22" name="Table 11">
            <a:extLst>
              <a:ext uri="{FF2B5EF4-FFF2-40B4-BE49-F238E27FC236}">
                <a16:creationId xmlns:a16="http://schemas.microsoft.com/office/drawing/2014/main" id="{61A917B4-D107-4A43-A82E-EE336A13A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19034"/>
              </p:ext>
            </p:extLst>
          </p:nvPr>
        </p:nvGraphicFramePr>
        <p:xfrm>
          <a:off x="581203" y="1493822"/>
          <a:ext cx="1079108" cy="51439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9108">
                  <a:extLst>
                    <a:ext uri="{9D8B030D-6E8A-4147-A177-3AD203B41FA5}">
                      <a16:colId xmlns:a16="http://schemas.microsoft.com/office/drawing/2014/main" val="3227166001"/>
                    </a:ext>
                  </a:extLst>
                </a:gridCol>
              </a:tblGrid>
              <a:tr h="1028788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942619"/>
                  </a:ext>
                </a:extLst>
              </a:tr>
              <a:tr h="1028788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761743"/>
                  </a:ext>
                </a:extLst>
              </a:tr>
              <a:tr h="1028788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152922"/>
                  </a:ext>
                </a:extLst>
              </a:tr>
              <a:tr h="1028788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160302"/>
                  </a:ext>
                </a:extLst>
              </a:tr>
              <a:tr h="1028788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243715"/>
                  </a:ext>
                </a:extLst>
              </a:tr>
            </a:tbl>
          </a:graphicData>
        </a:graphic>
      </p:graphicFrame>
      <p:graphicFrame>
        <p:nvGraphicFramePr>
          <p:cNvPr id="23" name="Table 12">
            <a:extLst>
              <a:ext uri="{FF2B5EF4-FFF2-40B4-BE49-F238E27FC236}">
                <a16:creationId xmlns:a16="http://schemas.microsoft.com/office/drawing/2014/main" id="{24B45D91-9820-4A16-8780-F8E1F9A43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77909"/>
              </p:ext>
            </p:extLst>
          </p:nvPr>
        </p:nvGraphicFramePr>
        <p:xfrm>
          <a:off x="1652737" y="1493822"/>
          <a:ext cx="9965634" cy="51439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1322">
                  <a:extLst>
                    <a:ext uri="{9D8B030D-6E8A-4147-A177-3AD203B41FA5}">
                      <a16:colId xmlns:a16="http://schemas.microsoft.com/office/drawing/2014/main" val="3983073454"/>
                    </a:ext>
                  </a:extLst>
                </a:gridCol>
                <a:gridCol w="2491409">
                  <a:extLst>
                    <a:ext uri="{9D8B030D-6E8A-4147-A177-3AD203B41FA5}">
                      <a16:colId xmlns:a16="http://schemas.microsoft.com/office/drawing/2014/main" val="3889440427"/>
                    </a:ext>
                  </a:extLst>
                </a:gridCol>
                <a:gridCol w="3023387">
                  <a:extLst>
                    <a:ext uri="{9D8B030D-6E8A-4147-A177-3AD203B41FA5}">
                      <a16:colId xmlns:a16="http://schemas.microsoft.com/office/drawing/2014/main" val="425457678"/>
                    </a:ext>
                  </a:extLst>
                </a:gridCol>
                <a:gridCol w="2489516">
                  <a:extLst>
                    <a:ext uri="{9D8B030D-6E8A-4147-A177-3AD203B41FA5}">
                      <a16:colId xmlns:a16="http://schemas.microsoft.com/office/drawing/2014/main" val="3006763769"/>
                    </a:ext>
                  </a:extLst>
                </a:gridCol>
              </a:tblGrid>
              <a:tr h="1035346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মেরুদণ্ডী প্রাণী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800" kern="1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বাস করে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দেহ কী দিয়ে ঢাকা থাকে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চলাচল করে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1775"/>
                  </a:ext>
                </a:extLst>
              </a:tr>
              <a:tr h="51662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মাছ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15760"/>
                  </a:ext>
                </a:extLst>
              </a:tr>
              <a:tr h="503377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পাখি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3590"/>
                  </a:ext>
                </a:extLst>
              </a:tr>
              <a:tr h="56961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উভচর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883542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স্তন্যপায়ী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098140"/>
                  </a:ext>
                </a:extLst>
              </a:tr>
              <a:tr h="543117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সরীসৃপ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822456"/>
                  </a:ext>
                </a:extLst>
              </a:tr>
              <a:tr h="463637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পাখি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937038"/>
                  </a:ext>
                </a:extLst>
              </a:tr>
              <a:tr h="51662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মাছ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6062"/>
                  </a:ext>
                </a:extLst>
              </a:tr>
              <a:tr h="51872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স্তন্যপায়ী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8885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8EC347B-17C4-4A37-8916-C516644ACA5C}"/>
              </a:ext>
            </a:extLst>
          </p:cNvPr>
          <p:cNvSpPr txBox="1"/>
          <p:nvPr/>
        </p:nvSpPr>
        <p:spPr>
          <a:xfrm>
            <a:off x="581202" y="724381"/>
            <a:ext cx="597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শব্দ ব্যবহার করে ছকটি পূর্ণ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4BB59633-90E6-41C5-84FF-A3D02DDA83D9}"/>
              </a:ext>
            </a:extLst>
          </p:cNvPr>
          <p:cNvSpPr txBox="1"/>
          <p:nvPr/>
        </p:nvSpPr>
        <p:spPr>
          <a:xfrm>
            <a:off x="3048000" y="109678"/>
            <a:ext cx="6096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4BB59633-90E6-41C5-84FF-A3D02DDA83D9}"/>
              </a:ext>
            </a:extLst>
          </p:cNvPr>
          <p:cNvSpPr txBox="1"/>
          <p:nvPr/>
        </p:nvSpPr>
        <p:spPr>
          <a:xfrm>
            <a:off x="1828800" y="5282452"/>
            <a:ext cx="8534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5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১২ ও ১৩ পৃষ্ঠা নিরবে পড়। </a:t>
            </a:r>
            <a:endParaRPr lang="en-US" sz="5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057400" y="1600200"/>
            <a:ext cx="7630716" cy="3003236"/>
            <a:chOff x="1685099" y="1706740"/>
            <a:chExt cx="7630716" cy="300323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EFCE3BD-CB5F-4AD5-A454-F89EE7600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8000" y="1706740"/>
              <a:ext cx="2457815" cy="300323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2AD7419-76B4-40FE-A2CE-338941AF0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8521" y="1706740"/>
              <a:ext cx="2399906" cy="300323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26767F9-E902-4E0D-9B45-A2EE9327F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85099" y="1706740"/>
              <a:ext cx="2440475" cy="300323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79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00400" y="345070"/>
            <a:ext cx="5229235" cy="945903"/>
            <a:chOff x="2023816" y="806697"/>
            <a:chExt cx="6358184" cy="1250703"/>
          </a:xfrm>
        </p:grpSpPr>
        <p:sp>
          <p:nvSpPr>
            <p:cNvPr id="9" name="Flowchart: Terminator 8"/>
            <p:cNvSpPr/>
            <p:nvPr/>
          </p:nvSpPr>
          <p:spPr>
            <a:xfrm>
              <a:off x="2231108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2438400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2023816" y="806697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32206" y="184200"/>
            <a:ext cx="2985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8E4A267-1161-4F3B-8B9F-E6798D285BA3}"/>
              </a:ext>
            </a:extLst>
          </p:cNvPr>
          <p:cNvSpPr txBox="1"/>
          <p:nvPr/>
        </p:nvSpPr>
        <p:spPr>
          <a:xfrm>
            <a:off x="888029" y="2057400"/>
            <a:ext cx="11321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দের কয়টি শ্রেণিতে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গ) স্তন্যপায়ী প্রাণীর তিনটি উদাহরণ দাও?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ঘ) মাছ কীভাবে চলাচল করে?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ঙ) সরীসৃপ প্রাণীদের ত্বক কেমন?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বাচ্চারা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573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70884" y="893874"/>
            <a:ext cx="5229235" cy="945903"/>
            <a:chOff x="2023816" y="806697"/>
            <a:chExt cx="6358184" cy="1250703"/>
          </a:xfrm>
        </p:grpSpPr>
        <p:sp>
          <p:nvSpPr>
            <p:cNvPr id="9" name="Flowchart: Terminator 8"/>
            <p:cNvSpPr/>
            <p:nvPr/>
          </p:nvSpPr>
          <p:spPr>
            <a:xfrm>
              <a:off x="2231108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2438400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2023816" y="806697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31418" y="809781"/>
            <a:ext cx="3249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1" y="3589469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৫ টি স্তন্যপায়ী প্রাণীর নাম লিখে আনবে।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899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3701636"/>
            <a:ext cx="5486400" cy="120032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382000" y="1596980"/>
            <a:ext cx="3048000" cy="4401879"/>
            <a:chOff x="1371156" y="701097"/>
            <a:chExt cx="4091601" cy="61976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183758"/>
              <a:ext cx="2143125" cy="5715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156" y="701097"/>
              <a:ext cx="4091601" cy="310890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46120" y="1596980"/>
            <a:ext cx="3048000" cy="4401879"/>
            <a:chOff x="1371156" y="701097"/>
            <a:chExt cx="4091601" cy="61976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183758"/>
              <a:ext cx="2143125" cy="5715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156" y="701097"/>
              <a:ext cx="4091601" cy="3108903"/>
            </a:xfrm>
            <a:prstGeom prst="rect">
              <a:avLst/>
            </a:prstGeom>
          </p:spPr>
        </p:pic>
      </p:grpSp>
      <p:sp>
        <p:nvSpPr>
          <p:cNvPr id="2" name="Heart 1">
            <a:extLst>
              <a:ext uri="{FF2B5EF4-FFF2-40B4-BE49-F238E27FC236}">
                <a16:creationId xmlns:a16="http://schemas.microsoft.com/office/drawing/2014/main" id="{87F62C2F-CCDF-42EC-8A10-32105B804261}"/>
              </a:ext>
            </a:extLst>
          </p:cNvPr>
          <p:cNvSpPr/>
          <p:nvPr/>
        </p:nvSpPr>
        <p:spPr>
          <a:xfrm>
            <a:off x="4114800" y="609600"/>
            <a:ext cx="3048000" cy="2895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D89BC2-A87B-4A1D-AFF7-3A2F5E10F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2" y="685800"/>
            <a:ext cx="3056467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4" y="0"/>
            <a:ext cx="12226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2286000"/>
            <a:ext cx="5105400" cy="186204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7983"/>
              </a:avLst>
            </a:prstTxWarp>
            <a:spAutoFit/>
          </a:bodyPr>
          <a:lstStyle/>
          <a:p>
            <a:r>
              <a:rPr lang="en-US" sz="11500" b="1" dirty="0" err="1">
                <a:ln w="381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>
                <a:ln w="381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75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8996" y="208068"/>
            <a:ext cx="5352492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4908" y="1990725"/>
            <a:ext cx="70318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মোঃআব্দুল হাই </a:t>
            </a:r>
          </a:p>
          <a:p>
            <a:pPr algn="ctr"/>
            <a:r>
              <a:rPr lang="bn-IN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ইবতেদায়ি  প্রধান  </a:t>
            </a:r>
            <a:endParaRPr lang="bn-I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রাহমানিয়া ফাজিল মাদরাসা </a:t>
            </a:r>
          </a:p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 লক্ষ্মীপুর।</a:t>
            </a:r>
            <a:endParaRPr lang="bn-I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0403" y="249827"/>
            <a:ext cx="7896860" cy="1008167"/>
            <a:chOff x="2300923" y="261723"/>
            <a:chExt cx="7896860" cy="1008167"/>
          </a:xfrm>
        </p:grpSpPr>
        <p:grpSp>
          <p:nvGrpSpPr>
            <p:cNvPr id="10" name="Group 9"/>
            <p:cNvGrpSpPr/>
            <p:nvPr/>
          </p:nvGrpSpPr>
          <p:grpSpPr>
            <a:xfrm>
              <a:off x="2318063" y="261723"/>
              <a:ext cx="7879720" cy="1008167"/>
              <a:chOff x="2318063" y="261723"/>
              <a:chExt cx="7879720" cy="1008167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bliqueTopRight"/>
              <a:lightRig rig="threePt" dir="t"/>
            </a:scene3d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2318063" y="261723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2392045" y="290126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23" y="336648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983" y="308719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012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850" y="1888128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বাদুড়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endParaRPr lang="bn-IN"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434611"/>
            <a:ext cx="7161315" cy="1228651"/>
            <a:chOff x="1677885" y="521697"/>
            <a:chExt cx="7598872" cy="1205900"/>
          </a:xfrm>
        </p:grpSpPr>
        <p:sp>
          <p:nvSpPr>
            <p:cNvPr id="15" name="TextBox 14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25106"/>
                </a:avLst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</a:t>
              </a:r>
              <a:r>
                <a:rPr lang="bn-IN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9645DE3-E408-4A59-99F3-85C2143DF258}"/>
              </a:ext>
            </a:extLst>
          </p:cNvPr>
          <p:cNvSpPr/>
          <p:nvPr/>
        </p:nvSpPr>
        <p:spPr>
          <a:xfrm>
            <a:off x="8771586" y="2374230"/>
            <a:ext cx="32004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F79D6-184C-43AA-B25D-596D8B70C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32" y="1679151"/>
            <a:ext cx="4537068" cy="52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209800" y="2395241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</a:t>
            </a: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.2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পরিবেশের বিভিন্ন প্রাণীর নাম উল্লেখ করতে পারবে;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   বিভিন্ন প্রাণীর বৈশিষ্ট্য উল্লেখ করতে এবং শ্রেণিকরণ করতে 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04097" y="417439"/>
            <a:ext cx="4648200" cy="1024423"/>
            <a:chOff x="1677885" y="521697"/>
            <a:chExt cx="7598872" cy="1205900"/>
          </a:xfrm>
        </p:grpSpPr>
        <p:sp>
          <p:nvSpPr>
            <p:cNvPr id="42" name="TextBox 41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25106"/>
                </a:avLst>
              </a:prstTxWarp>
              <a:spAutoFit/>
            </a:bodyPr>
            <a:lstStyle/>
            <a:p>
              <a:pPr algn="ctr"/>
              <a:r>
                <a:rPr lang="bn-IN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IN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">
            <a:extLst>
              <a:ext uri="{FF2B5EF4-FFF2-40B4-BE49-F238E27FC236}">
                <a16:creationId xmlns:a16="http://schemas.microsoft.com/office/drawing/2014/main" id="{EA427A91-A896-4DC9-B8E6-72671FCBADC5}"/>
              </a:ext>
            </a:extLst>
          </p:cNvPr>
          <p:cNvSpPr txBox="1"/>
          <p:nvPr/>
        </p:nvSpPr>
        <p:spPr>
          <a:xfrm>
            <a:off x="1752600" y="339648"/>
            <a:ext cx="9044943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দেখো এবং চিন্তা করো।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39000" y="4419600"/>
            <a:ext cx="79895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4055" y="1115047"/>
            <a:ext cx="11447950" cy="5575716"/>
            <a:chOff x="54055" y="1115047"/>
            <a:chExt cx="11447950" cy="55757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r="5829"/>
            <a:stretch/>
          </p:blipFill>
          <p:spPr>
            <a:xfrm>
              <a:off x="7844405" y="3828026"/>
              <a:ext cx="3657600" cy="278985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62172">
              <a:off x="4205181" y="3201955"/>
              <a:ext cx="4358662" cy="24542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20" y="3527880"/>
              <a:ext cx="4744325" cy="316288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5" y="1115047"/>
              <a:ext cx="5076244" cy="289522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2"/>
            <a:stretch/>
          </p:blipFill>
          <p:spPr>
            <a:xfrm>
              <a:off x="7052576" y="1348694"/>
              <a:ext cx="4449429" cy="2259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3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E691E-DECA-4F71-BE7A-43F70AB2D66E}"/>
              </a:ext>
            </a:extLst>
          </p:cNvPr>
          <p:cNvSpPr txBox="1"/>
          <p:nvPr/>
        </p:nvSpPr>
        <p:spPr>
          <a:xfrm>
            <a:off x="4437743" y="653142"/>
            <a:ext cx="3316513" cy="1240972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17333"/>
              </a:avLst>
            </a:prstTxWarp>
            <a:spAutoFit/>
          </a:bodyPr>
          <a:lstStyle/>
          <a:p>
            <a:r>
              <a:rPr lang="bn-I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E3FC5-A077-4601-8E58-9577E00F2D6C}"/>
              </a:ext>
            </a:extLst>
          </p:cNvPr>
          <p:cNvSpPr txBox="1"/>
          <p:nvPr/>
        </p:nvSpPr>
        <p:spPr>
          <a:xfrm>
            <a:off x="863600" y="3788228"/>
            <a:ext cx="10464800" cy="95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এবং অমেরুদণ্ডী প্রাণীর মধ্যে পার্থক্য কী?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13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2143" y="512835"/>
            <a:ext cx="6858000" cy="1828799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i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bn-BD" sz="6600" b="1" i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i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1534885" y="3241596"/>
            <a:ext cx="9122229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শ্রেণিবিন্যাস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89315" y="838200"/>
            <a:ext cx="7469085" cy="114919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74A897-3573-4870-B98E-49C51AD48E36}"/>
              </a:ext>
            </a:extLst>
          </p:cNvPr>
          <p:cNvSpPr txBox="1"/>
          <p:nvPr/>
        </p:nvSpPr>
        <p:spPr>
          <a:xfrm>
            <a:off x="1981200" y="209255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প্রাণীদের পাঁচটি দলে ভাগ করা যায়ঃ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90750" y="5254591"/>
            <a:ext cx="7494686" cy="2068265"/>
            <a:chOff x="2190750" y="5254591"/>
            <a:chExt cx="7494686" cy="2068265"/>
          </a:xfrm>
        </p:grpSpPr>
        <p:sp>
          <p:nvSpPr>
            <p:cNvPr id="12" name="TextBox 11"/>
            <p:cNvSpPr txBox="1"/>
            <p:nvPr/>
          </p:nvSpPr>
          <p:spPr>
            <a:xfrm>
              <a:off x="2190750" y="5346100"/>
              <a:ext cx="2857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5400" dirty="0"/>
                <a:t> </a:t>
              </a: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স্তন্যপায়ী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4953000" y="5837865"/>
              <a:ext cx="16764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3790">
              <a:off x="6927750" y="5254591"/>
              <a:ext cx="2757686" cy="206826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286000" y="1848716"/>
            <a:ext cx="7199188" cy="1532467"/>
            <a:chOff x="2286000" y="1848716"/>
            <a:chExt cx="7199188" cy="1532467"/>
          </a:xfrm>
        </p:grpSpPr>
        <p:sp>
          <p:nvSpPr>
            <p:cNvPr id="18" name="TextBox 17"/>
            <p:cNvSpPr txBox="1"/>
            <p:nvPr/>
          </p:nvSpPr>
          <p:spPr>
            <a:xfrm>
              <a:off x="2286000" y="2239564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5400" dirty="0"/>
                <a:t> </a:t>
              </a: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উভচর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953000" y="2701229"/>
              <a:ext cx="16764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487" y="1848716"/>
              <a:ext cx="2298701" cy="153246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286000" y="1204052"/>
            <a:ext cx="7668477" cy="972085"/>
            <a:chOff x="2286000" y="1204052"/>
            <a:chExt cx="7668477" cy="972085"/>
          </a:xfrm>
        </p:grpSpPr>
        <p:sp>
          <p:nvSpPr>
            <p:cNvPr id="2" name="TextBox 1"/>
            <p:cNvSpPr txBox="1"/>
            <p:nvPr/>
          </p:nvSpPr>
          <p:spPr>
            <a:xfrm>
              <a:off x="2286000" y="1204052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5400" dirty="0"/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মাছ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953000" y="1665717"/>
              <a:ext cx="16764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208" y="1247217"/>
              <a:ext cx="3002269" cy="92892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286000" y="3031792"/>
            <a:ext cx="7408901" cy="1429216"/>
            <a:chOff x="2286000" y="3031792"/>
            <a:chExt cx="7408901" cy="1429216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3275076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5400" dirty="0"/>
                <a:t> </a:t>
              </a: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সরীসৃপ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953000" y="3767308"/>
              <a:ext cx="16764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614" y="3031792"/>
              <a:ext cx="2538287" cy="142921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286000" y="4171347"/>
            <a:ext cx="7408901" cy="1291757"/>
            <a:chOff x="2286000" y="4171347"/>
            <a:chExt cx="7408901" cy="1291757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4310588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5400" dirty="0"/>
                <a:t> </a:t>
              </a: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পাখি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953000" y="4768033"/>
              <a:ext cx="16764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0" t="19307" b="5082"/>
            <a:stretch/>
          </p:blipFill>
          <p:spPr>
            <a:xfrm>
              <a:off x="7180825" y="4171347"/>
              <a:ext cx="2514076" cy="1291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3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6595</TotalTime>
  <Words>458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DOEL</cp:lastModifiedBy>
  <cp:revision>362</cp:revision>
  <dcterms:created xsi:type="dcterms:W3CDTF">2006-08-16T00:00:00Z</dcterms:created>
  <dcterms:modified xsi:type="dcterms:W3CDTF">2021-03-10T13:55:05Z</dcterms:modified>
</cp:coreProperties>
</file>