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81" r:id="rId3"/>
    <p:sldId id="282" r:id="rId4"/>
    <p:sldId id="275" r:id="rId5"/>
    <p:sldId id="263" r:id="rId6"/>
    <p:sldId id="260" r:id="rId7"/>
    <p:sldId id="274" r:id="rId8"/>
    <p:sldId id="262" r:id="rId9"/>
    <p:sldId id="271" r:id="rId10"/>
    <p:sldId id="280" r:id="rId11"/>
    <p:sldId id="272" r:id="rId12"/>
    <p:sldId id="266" r:id="rId13"/>
    <p:sldId id="265" r:id="rId14"/>
    <p:sldId id="269" r:id="rId15"/>
    <p:sldId id="277" r:id="rId16"/>
    <p:sldId id="268" r:id="rId17"/>
    <p:sldId id="273"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EDEF5"/>
    <a:srgbClr val="0000FF"/>
    <a:srgbClr val="CCFF33"/>
    <a:srgbClr val="FF99FF"/>
    <a:srgbClr val="61FFBF"/>
    <a:srgbClr val="00FF99"/>
    <a:srgbClr val="DAFF71"/>
    <a:srgbClr val="00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5" autoAdjust="0"/>
  </p:normalViewPr>
  <p:slideViewPr>
    <p:cSldViewPr>
      <p:cViewPr varScale="1">
        <p:scale>
          <a:sx n="68" d="100"/>
          <a:sy n="68" d="100"/>
        </p:scale>
        <p:origin x="1446" y="5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49290-2C48-48C8-A676-052770D643E9}" type="datetimeFigureOut">
              <a:rPr lang="en-US" smtClean="0"/>
              <a:t>3/10/2021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0F749-1C41-4682-97D6-71168B52152E}" type="slidenum">
              <a:rPr lang="en-US" smtClean="0"/>
              <a:t>‹#›</a:t>
            </a:fld>
            <a:endParaRPr lang="en-US"/>
          </a:p>
        </p:txBody>
      </p:sp>
    </p:spTree>
    <p:extLst>
      <p:ext uri="{BB962C8B-B14F-4D97-AF65-F5344CB8AC3E}">
        <p14:creationId xmlns:p14="http://schemas.microsoft.com/office/powerpoint/2010/main" val="313642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latin typeface="NikoshBAN" pitchFamily="2" charset="0"/>
                <a:cs typeface="NikoshBAN" pitchFamily="2" charset="0"/>
              </a:rPr>
              <a:t>প্রদত্ত চিত্র দ্বারা </a:t>
            </a:r>
            <a:r>
              <a:rPr lang="bn-IN" dirty="0" smtClean="0">
                <a:latin typeface="NikoshBAN" pitchFamily="2" charset="0"/>
                <a:cs typeface="NikoshBAN" pitchFamily="2" charset="0"/>
              </a:rPr>
              <a:t>শুভেচ্ছা</a:t>
            </a:r>
            <a:r>
              <a:rPr lang="bn-IN" baseline="0" dirty="0" smtClean="0">
                <a:latin typeface="NikoshBAN" pitchFamily="2" charset="0"/>
                <a:cs typeface="NikoshBAN" pitchFamily="2" charset="0"/>
              </a:rPr>
              <a:t> বিনিময়ের মাধ্যমে শ্রেণিতে পাঠের পরিবেশ সৃষ্টি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1</a:t>
            </a:fld>
            <a:endParaRPr lang="en-US"/>
          </a:p>
        </p:txBody>
      </p:sp>
    </p:spTree>
    <p:extLst>
      <p:ext uri="{BB962C8B-B14F-4D97-AF65-F5344CB8AC3E}">
        <p14:creationId xmlns:p14="http://schemas.microsoft.com/office/powerpoint/2010/main" val="226429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সমস্যাটি সমাধানের</a:t>
            </a:r>
            <a:r>
              <a:rPr lang="bn-IN" baseline="0" dirty="0" smtClean="0"/>
              <a:t> জন্য ২ মিনিট দেয়া যেতে পারে। </a:t>
            </a:r>
            <a:r>
              <a:rPr lang="bn-IN" dirty="0" smtClean="0"/>
              <a:t>শিক্ষক</a:t>
            </a:r>
            <a:r>
              <a:rPr lang="bn-IN" baseline="0" dirty="0" smtClean="0"/>
              <a:t> সঠিক সমাধান শিক্ষার্থী দ্বারা বোর্ডে নির্ণয় করতে সহায়তা করতে পারেন। উত্তরঃ১৯৩৬৮ বর্গফুট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12</a:t>
            </a:fld>
            <a:endParaRPr lang="en-US"/>
          </a:p>
        </p:txBody>
      </p:sp>
    </p:spTree>
    <p:extLst>
      <p:ext uri="{BB962C8B-B14F-4D97-AF65-F5344CB8AC3E}">
        <p14:creationId xmlns:p14="http://schemas.microsoft.com/office/powerpoint/2010/main" val="118172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cs typeface="NikoshBAN" panose="02000000000000000000" pitchFamily="2" charset="0"/>
              </a:rPr>
              <a:t>শিক্ষক</a:t>
            </a:r>
            <a:r>
              <a:rPr lang="bn-IN" sz="1200" baseline="0" dirty="0" smtClean="0">
                <a:cs typeface="NikoshBAN" panose="02000000000000000000" pitchFamily="2" charset="0"/>
              </a:rPr>
              <a:t> </a:t>
            </a:r>
            <a:r>
              <a:rPr lang="bn-IN" sz="1200" dirty="0" smtClean="0">
                <a:cs typeface="NikoshBAN" panose="02000000000000000000" pitchFamily="2" charset="0"/>
              </a:rPr>
              <a:t>বোর্ড</a:t>
            </a:r>
            <a:r>
              <a:rPr lang="bn-IN" sz="1200" baseline="0" dirty="0" smtClean="0">
                <a:cs typeface="NikoshBAN" panose="02000000000000000000" pitchFamily="2" charset="0"/>
              </a:rPr>
              <a:t> ব্যবহার করে শিক্ষার্থীদের দ্বারা সমস্যাটির সমাধান করার সহায়তা করতে পারেন।</a:t>
            </a:r>
            <a:endParaRPr lang="en-US" sz="1200" dirty="0" smtClean="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13</a:t>
            </a:fld>
            <a:endParaRPr lang="en-US"/>
          </a:p>
        </p:txBody>
      </p:sp>
    </p:spTree>
    <p:extLst>
      <p:ext uri="{BB962C8B-B14F-4D97-AF65-F5344CB8AC3E}">
        <p14:creationId xmlns:p14="http://schemas.microsoft.com/office/powerpoint/2010/main" val="387053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সময়----৮ মিনিট। দলীয় উপস্থাপনের</a:t>
            </a:r>
            <a:r>
              <a:rPr lang="bn-IN" baseline="0" dirty="0" smtClean="0"/>
              <a:t> পর প্রয়োজনে </a:t>
            </a:r>
            <a:r>
              <a:rPr lang="bn-IN" dirty="0" smtClean="0"/>
              <a:t>শিক্ষক</a:t>
            </a:r>
            <a:r>
              <a:rPr lang="bn-IN" baseline="0" dirty="0" smtClean="0"/>
              <a:t> শিক্ষার্থী দ্বারা সঠিক সমাধান বোর্ডে নির্ণয় করতে সহায়তা করতে পারেন।  </a:t>
            </a:r>
            <a:endParaRPr lang="en-US" dirty="0" smtClean="0"/>
          </a:p>
        </p:txBody>
      </p:sp>
      <p:sp>
        <p:nvSpPr>
          <p:cNvPr id="4" name="Slide Number Placeholder 3"/>
          <p:cNvSpPr>
            <a:spLocks noGrp="1"/>
          </p:cNvSpPr>
          <p:nvPr>
            <p:ph type="sldNum" sz="quarter" idx="10"/>
          </p:nvPr>
        </p:nvSpPr>
        <p:spPr/>
        <p:txBody>
          <a:bodyPr/>
          <a:lstStyle/>
          <a:p>
            <a:fld id="{14B0F749-1C41-4682-97D6-71168B52152E}" type="slidenum">
              <a:rPr lang="en-US" smtClean="0"/>
              <a:t>14</a:t>
            </a:fld>
            <a:endParaRPr lang="en-US"/>
          </a:p>
        </p:txBody>
      </p:sp>
    </p:spTree>
    <p:extLst>
      <p:ext uri="{BB962C8B-B14F-4D97-AF65-F5344CB8AC3E}">
        <p14:creationId xmlns:p14="http://schemas.microsoft.com/office/powerpoint/2010/main" val="257085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cs typeface="NikoshBAN" panose="02000000000000000000" pitchFamily="2" charset="0"/>
              </a:rPr>
              <a:t>শিক্ষক</a:t>
            </a:r>
            <a:r>
              <a:rPr lang="bn-IN" sz="1200" baseline="0" dirty="0" smtClean="0">
                <a:cs typeface="NikoshBAN" panose="02000000000000000000" pitchFamily="2" charset="0"/>
              </a:rPr>
              <a:t> </a:t>
            </a:r>
            <a:r>
              <a:rPr lang="bn-IN" sz="1200" dirty="0" smtClean="0">
                <a:cs typeface="NikoshBAN" panose="02000000000000000000" pitchFamily="2" charset="0"/>
              </a:rPr>
              <a:t>বোর্ড</a:t>
            </a:r>
            <a:r>
              <a:rPr lang="bn-IN" sz="1200" baseline="0" dirty="0" smtClean="0">
                <a:cs typeface="NikoshBAN" panose="02000000000000000000" pitchFamily="2" charset="0"/>
              </a:rPr>
              <a:t> ব্যবহার করে শিক্ষার্থীদের দ্বারা সমস্যাটির সমাধান করার সহায়তা করতে পারেন।</a:t>
            </a:r>
            <a:endParaRPr lang="en-US" sz="1200" dirty="0" smtClean="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15</a:t>
            </a:fld>
            <a:endParaRPr lang="en-US"/>
          </a:p>
        </p:txBody>
      </p:sp>
    </p:spTree>
    <p:extLst>
      <p:ext uri="{BB962C8B-B14F-4D97-AF65-F5344CB8AC3E}">
        <p14:creationId xmlns:p14="http://schemas.microsoft.com/office/powerpoint/2010/main" val="392169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সময়-----৫ মিনিট। শিক্ষক</a:t>
            </a:r>
            <a:r>
              <a:rPr lang="bn-IN" baseline="0" dirty="0" smtClean="0"/>
              <a:t> সঠিক উত্তর শিক্ষার্থী দ্বারা বোর্ডে লেখাতে পারেন। </a:t>
            </a:r>
            <a:endParaRPr lang="en-US" dirty="0" smtClean="0"/>
          </a:p>
        </p:txBody>
      </p:sp>
      <p:sp>
        <p:nvSpPr>
          <p:cNvPr id="4" name="Slide Number Placeholder 3"/>
          <p:cNvSpPr>
            <a:spLocks noGrp="1"/>
          </p:cNvSpPr>
          <p:nvPr>
            <p:ph type="sldNum" sz="quarter" idx="10"/>
          </p:nvPr>
        </p:nvSpPr>
        <p:spPr/>
        <p:txBody>
          <a:bodyPr/>
          <a:lstStyle/>
          <a:p>
            <a:fld id="{14B0F749-1C41-4682-97D6-71168B52152E}" type="slidenum">
              <a:rPr lang="en-US" smtClean="0"/>
              <a:t>16</a:t>
            </a:fld>
            <a:endParaRPr lang="en-US"/>
          </a:p>
        </p:txBody>
      </p:sp>
    </p:spTree>
    <p:extLst>
      <p:ext uri="{BB962C8B-B14F-4D97-AF65-F5344CB8AC3E}">
        <p14:creationId xmlns:p14="http://schemas.microsoft.com/office/powerpoint/2010/main" val="403234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শিক্ষক</a:t>
            </a:r>
            <a:r>
              <a:rPr lang="bn-IN" baseline="0" dirty="0" smtClean="0"/>
              <a:t> </a:t>
            </a:r>
            <a:r>
              <a:rPr lang="bn-IN" dirty="0" smtClean="0"/>
              <a:t>সমাধান</a:t>
            </a:r>
            <a:r>
              <a:rPr lang="bn-IN" baseline="0" dirty="0" smtClean="0"/>
              <a:t> করার প্রাথমিক ধার</a:t>
            </a:r>
            <a:r>
              <a:rPr lang="en-US" baseline="0" dirty="0" err="1" smtClean="0"/>
              <a:t>ণা</a:t>
            </a:r>
            <a:r>
              <a:rPr lang="bn-IN" baseline="0" dirty="0" smtClean="0"/>
              <a:t> শিক্ষার্থীদের জানাতে পারেন।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17</a:t>
            </a:fld>
            <a:endParaRPr lang="en-US"/>
          </a:p>
        </p:txBody>
      </p:sp>
    </p:spTree>
    <p:extLst>
      <p:ext uri="{BB962C8B-B14F-4D97-AF65-F5344CB8AC3E}">
        <p14:creationId xmlns:p14="http://schemas.microsoft.com/office/powerpoint/2010/main" val="316888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mtClean="0"/>
              <a:t>ধন্যবাদ</a:t>
            </a:r>
            <a:r>
              <a:rPr lang="bn-IN" baseline="0" smtClean="0"/>
              <a:t> জ্ঞাপনের মাধ্যমে শ্রেণীর কার্যক্রম শেষ করা যেতে পারে।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18</a:t>
            </a:fld>
            <a:endParaRPr lang="en-US"/>
          </a:p>
        </p:txBody>
      </p:sp>
    </p:spTree>
    <p:extLst>
      <p:ext uri="{BB962C8B-B14F-4D97-AF65-F5344CB8AC3E}">
        <p14:creationId xmlns:p14="http://schemas.microsoft.com/office/powerpoint/2010/main" val="69906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স্টেডিয়ামটি</a:t>
            </a:r>
            <a:r>
              <a:rPr lang="bn-IN" baseline="0" dirty="0" smtClean="0"/>
              <a:t>র আকার কেমন? </a:t>
            </a:r>
            <a:r>
              <a:rPr lang="bn-IN" dirty="0" smtClean="0"/>
              <a:t>খেলার</a:t>
            </a:r>
            <a:r>
              <a:rPr lang="bn-IN" baseline="0" dirty="0" smtClean="0"/>
              <a:t> মাঠটি কেমন</a:t>
            </a:r>
            <a:r>
              <a:rPr lang="en-US" baseline="0" dirty="0" smtClean="0"/>
              <a:t>? </a:t>
            </a:r>
            <a:r>
              <a:rPr lang="bn-IN" baseline="0" dirty="0" smtClean="0"/>
              <a:t>আকৃতি কেমন</a:t>
            </a:r>
            <a:r>
              <a:rPr lang="en-US" baseline="0" dirty="0" smtClean="0"/>
              <a:t>?</a:t>
            </a:r>
            <a:r>
              <a:rPr lang="bn-IN" baseline="0" dirty="0" smtClean="0"/>
              <a:t> মাঠের পরিমাপ কী দ্বারা প্রকাশ করা হয়?</a:t>
            </a:r>
            <a:r>
              <a:rPr lang="en-US" baseline="0" dirty="0" smtClean="0"/>
              <a:t> </a:t>
            </a:r>
            <a:r>
              <a:rPr lang="bn-IN" baseline="0" dirty="0" smtClean="0"/>
              <a:t>প্রশ্ন করে শিক্ষার্থীদের নিকট থেকে বিভিন্ন আকার জেনে পাঠের অনুকুল পরিবেশ সৃষ্টি জরা যেতে পারে।</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4</a:t>
            </a:fld>
            <a:endParaRPr lang="en-US"/>
          </a:p>
        </p:txBody>
      </p:sp>
    </p:spTree>
    <p:extLst>
      <p:ext uri="{BB962C8B-B14F-4D97-AF65-F5344CB8AC3E}">
        <p14:creationId xmlns:p14="http://schemas.microsoft.com/office/powerpoint/2010/main" val="172461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টেবিলে</a:t>
            </a:r>
            <a:r>
              <a:rPr lang="bn-IN" dirty="0" smtClean="0">
                <a:latin typeface="NikoshBAN" pitchFamily="2" charset="0"/>
                <a:cs typeface="NikoshBAN" pitchFamily="2" charset="0"/>
              </a:rPr>
              <a:t>র</a:t>
            </a:r>
            <a:r>
              <a:rPr lang="bn-BD" dirty="0" smtClean="0">
                <a:latin typeface="NikoshBAN" pitchFamily="2" charset="0"/>
                <a:cs typeface="NikoshBAN" pitchFamily="2" charset="0"/>
              </a:rPr>
              <a:t> চিত্রটি দেখিয়ে</a:t>
            </a:r>
            <a:r>
              <a:rPr lang="bn-BD" baseline="0" dirty="0" smtClean="0">
                <a:latin typeface="NikoshBAN" pitchFamily="2" charset="0"/>
                <a:cs typeface="NikoshBAN" pitchFamily="2" charset="0"/>
              </a:rPr>
              <a:t> </a:t>
            </a:r>
            <a:r>
              <a:rPr lang="bn-IN" baseline="0" dirty="0" smtClean="0">
                <a:latin typeface="NikoshBAN" pitchFamily="2" charset="0"/>
                <a:cs typeface="NikoshBAN" pitchFamily="2" charset="0"/>
              </a:rPr>
              <a:t>নির্ধারিত প্রশ্ন করে  </a:t>
            </a:r>
            <a:r>
              <a:rPr lang="bn-BD" baseline="0" dirty="0" smtClean="0">
                <a:latin typeface="NikoshBAN" pitchFamily="2" charset="0"/>
                <a:cs typeface="NikoshBAN" pitchFamily="2" charset="0"/>
              </a:rPr>
              <a:t>আজকের পাঠ ঘোষ</a:t>
            </a:r>
            <a:r>
              <a:rPr lang="en-US" baseline="0" dirty="0" err="1" smtClean="0">
                <a:latin typeface="NikoshBAN" pitchFamily="2" charset="0"/>
                <a:cs typeface="NikoshBAN" pitchFamily="2" charset="0"/>
              </a:rPr>
              <a:t>ণা</a:t>
            </a:r>
            <a:r>
              <a:rPr lang="bn-BD" baseline="0" dirty="0" smtClean="0">
                <a:latin typeface="NikoshBAN" pitchFamily="2" charset="0"/>
                <a:cs typeface="NikoshBAN" pitchFamily="2" charset="0"/>
              </a:rPr>
              <a:t> করা যেতে 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5</a:t>
            </a:fld>
            <a:endParaRPr lang="en-US"/>
          </a:p>
        </p:txBody>
      </p:sp>
    </p:spTree>
    <p:extLst>
      <p:ext uri="{BB962C8B-B14F-4D97-AF65-F5344CB8AC3E}">
        <p14:creationId xmlns:p14="http://schemas.microsoft.com/office/powerpoint/2010/main" val="284604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6</a:t>
            </a:fld>
            <a:endParaRPr lang="en-US"/>
          </a:p>
        </p:txBody>
      </p:sp>
    </p:spTree>
    <p:extLst>
      <p:ext uri="{BB962C8B-B14F-4D97-AF65-F5344CB8AC3E}">
        <p14:creationId xmlns:p14="http://schemas.microsoft.com/office/powerpoint/2010/main" val="417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প্রদত্ত চিত্র দেখিয়ে</a:t>
            </a:r>
            <a:r>
              <a:rPr lang="en-US" baseline="0" dirty="0" smtClean="0">
                <a:latin typeface="NikoshBAN" pitchFamily="2" charset="0"/>
                <a:cs typeface="NikoshBAN" pitchFamily="2" charset="0"/>
              </a:rPr>
              <a:t> </a:t>
            </a:r>
            <a:r>
              <a:rPr lang="bn-IN" baseline="0" dirty="0" smtClean="0">
                <a:latin typeface="NikoshBAN" pitchFamily="2" charset="0"/>
                <a:cs typeface="NikoshBAN" pitchFamily="2" charset="0"/>
              </a:rPr>
              <a:t>ক্ষেত্রগুলো কী ধর</a:t>
            </a:r>
            <a:r>
              <a:rPr lang="en-US" baseline="0" dirty="0" err="1" smtClean="0">
                <a:latin typeface="NikoshBAN" pitchFamily="2" charset="0"/>
                <a:cs typeface="NikoshBAN" pitchFamily="2" charset="0"/>
              </a:rPr>
              <a:t>ণে</a:t>
            </a:r>
            <a:r>
              <a:rPr lang="bn-IN" baseline="0" dirty="0" smtClean="0">
                <a:latin typeface="NikoshBAN" pitchFamily="2" charset="0"/>
                <a:cs typeface="NikoshBAN" pitchFamily="2" charset="0"/>
              </a:rPr>
              <a:t>র? বর্গক্ষেত্র,আয়তক্ষেত্র ও ত্রিভুজ ক্ষেত্রের</a:t>
            </a:r>
            <a:r>
              <a:rPr lang="bn-BD" baseline="0" dirty="0" smtClean="0">
                <a:latin typeface="NikoshBAN" pitchFamily="2" charset="0"/>
                <a:cs typeface="NikoshBAN" pitchFamily="2" charset="0"/>
              </a:rPr>
              <a:t> </a:t>
            </a:r>
            <a:r>
              <a:rPr lang="bn-IN" baseline="0" dirty="0" smtClean="0">
                <a:latin typeface="NikoshBAN" pitchFamily="2" charset="0"/>
                <a:cs typeface="NikoshBAN" pitchFamily="2" charset="0"/>
              </a:rPr>
              <a:t>ক্ষেত্রফল পরিমাপ করতে কী কী জানা প্রয়োজন? প্রশ্ন করে </a:t>
            </a:r>
            <a:r>
              <a:rPr lang="bn-BD" baseline="0" dirty="0" smtClean="0">
                <a:latin typeface="NikoshBAN" pitchFamily="2" charset="0"/>
                <a:cs typeface="NikoshBAN" pitchFamily="2" charset="0"/>
              </a:rPr>
              <a:t>পাঠ উপাস্থাপন করা যেতে </a:t>
            </a:r>
            <a:r>
              <a:rPr lang="bn-IN" baseline="0" dirty="0" smtClean="0">
                <a:latin typeface="NikoshBAN" pitchFamily="2" charset="0"/>
                <a:cs typeface="NikoshBAN" pitchFamily="2" charset="0"/>
              </a:rPr>
              <a:t>পারে।</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7</a:t>
            </a:fld>
            <a:endParaRPr lang="en-US"/>
          </a:p>
        </p:txBody>
      </p:sp>
    </p:spTree>
    <p:extLst>
      <p:ext uri="{BB962C8B-B14F-4D97-AF65-F5344CB8AC3E}">
        <p14:creationId xmlns:p14="http://schemas.microsoft.com/office/powerpoint/2010/main" val="230844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চারটি কাঠি</a:t>
            </a:r>
            <a:r>
              <a:rPr lang="bn-IN" baseline="0" dirty="0" smtClean="0">
                <a:latin typeface="NikoshBAN" pitchFamily="2" charset="0"/>
                <a:cs typeface="NikoshBAN" pitchFamily="2" charset="0"/>
              </a:rPr>
              <a:t> দিয়ে কী তৈরি হল? বর্গটির প্রতি বাহুর দৈর্ঘ্য কত? ক্ষেত্রফল কত? আয়তক্ষেত্রটির দৈর্ঘ্য ও প্রস্থ কত? ক্ষেত্রফল কত? কোনো ক্ষেত্রের ক্ষেত্রফল কাকে বলে? </a:t>
            </a:r>
            <a:r>
              <a:rPr lang="bn-IN" dirty="0" smtClean="0">
                <a:latin typeface="NikoshBAN" pitchFamily="2" charset="0"/>
                <a:cs typeface="NikoshBAN" pitchFamily="2" charset="0"/>
              </a:rPr>
              <a:t>বিভিন্ন ক্ষেত্রের</a:t>
            </a:r>
            <a:r>
              <a:rPr lang="bn-IN" baseline="0" dirty="0" smtClean="0">
                <a:latin typeface="NikoshBAN" pitchFamily="2" charset="0"/>
                <a:cs typeface="NikoshBAN" pitchFamily="2" charset="0"/>
              </a:rPr>
              <a:t> ক্ষেত্রফল দে</a:t>
            </a:r>
            <a:r>
              <a:rPr lang="bn-BD" baseline="0" dirty="0" smtClean="0">
                <a:latin typeface="NikoshBAN" pitchFamily="2" charset="0"/>
                <a:cs typeface="NikoshBAN" pitchFamily="2" charset="0"/>
              </a:rPr>
              <a:t>খিয়ে</a:t>
            </a:r>
            <a:r>
              <a:rPr lang="bn-IN" baseline="0" dirty="0" smtClean="0">
                <a:latin typeface="NikoshBAN" pitchFamily="2" charset="0"/>
                <a:cs typeface="NikoshBAN" pitchFamily="2" charset="0"/>
              </a:rPr>
              <a:t> আবদ্ধ স্থানকে কী বলে প্রশ্ন করে</a:t>
            </a:r>
            <a:r>
              <a:rPr lang="bn-BD" baseline="0" dirty="0" smtClean="0">
                <a:latin typeface="NikoshBAN" pitchFamily="2" charset="0"/>
                <a:cs typeface="NikoshBAN" pitchFamily="2" charset="0"/>
              </a:rPr>
              <a:t> ক্ষেত্রফলের </a:t>
            </a:r>
            <a:r>
              <a:rPr lang="en-US" baseline="0" dirty="0" err="1" smtClean="0">
                <a:latin typeface="NikoshBAN" pitchFamily="2" charset="0"/>
                <a:cs typeface="NikoshBAN" pitchFamily="2" charset="0"/>
              </a:rPr>
              <a:t>সূ</a:t>
            </a:r>
            <a:r>
              <a:rPr lang="bn-BD" baseline="0" dirty="0" smtClean="0">
                <a:latin typeface="NikoshBAN" pitchFamily="2" charset="0"/>
                <a:cs typeface="NikoshBAN" pitchFamily="2" charset="0"/>
              </a:rPr>
              <a:t>ত্র গঠন করা </a:t>
            </a:r>
            <a:r>
              <a:rPr lang="bn-IN" baseline="0" dirty="0" smtClean="0">
                <a:latin typeface="NikoshBAN" pitchFamily="2" charset="0"/>
                <a:cs typeface="NikoshBAN" pitchFamily="2" charset="0"/>
              </a:rPr>
              <a:t> যেতে পারে।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4B0F749-1C41-4682-97D6-71168B52152E}" type="slidenum">
              <a:rPr lang="en-US" smtClean="0"/>
              <a:t>8</a:t>
            </a:fld>
            <a:endParaRPr lang="en-US"/>
          </a:p>
        </p:txBody>
      </p:sp>
    </p:spTree>
    <p:extLst>
      <p:ext uri="{BB962C8B-B14F-4D97-AF65-F5344CB8AC3E}">
        <p14:creationId xmlns:p14="http://schemas.microsoft.com/office/powerpoint/2010/main" val="54173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চতুর্ভুজে কয়টি ত্রিভুজ আছে?চতুর্ভুজ থেকে কী তৈরি হল? সামান্তরিক ক্ষেত্র থেকে কী তৈরি হল? ত্রিভুজক্ষেত্রের ক্ষেত্রফলের সূত্র কী? এভাবে বর্গক্ষেত্র থেকে ত্রিভুজক্ষেত্রের ক্ষেত্রফল নির্ণয়ের সূত্র প্রতিপাদন করার সহায়তা করা যেতে পারে।</a:t>
            </a:r>
          </a:p>
          <a:p>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9</a:t>
            </a:fld>
            <a:endParaRPr lang="en-US"/>
          </a:p>
        </p:txBody>
      </p:sp>
    </p:spTree>
    <p:extLst>
      <p:ext uri="{BB962C8B-B14F-4D97-AF65-F5344CB8AC3E}">
        <p14:creationId xmlns:p14="http://schemas.microsoft.com/office/powerpoint/2010/main" val="296288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শিক্ষক প্রদত্ত চিত্রটি দেখিয়ে আয়তক্ষেত্রের ক্ষেত্রফল নির্ণয় ও ইঞ্চি ও সেন্টিমিটারের সম্পর্ক </a:t>
            </a:r>
            <a:r>
              <a:rPr lang="bn-IN" i="0" baseline="0" dirty="0" smtClean="0"/>
              <a:t>শিক্ষার্থঈদের দ্বারা বোর্ডে লেখাতে পারেন</a:t>
            </a:r>
            <a:r>
              <a:rPr lang="bn-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10</a:t>
            </a:fld>
            <a:endParaRPr lang="en-US"/>
          </a:p>
        </p:txBody>
      </p:sp>
    </p:spTree>
    <p:extLst>
      <p:ext uri="{BB962C8B-B14F-4D97-AF65-F5344CB8AC3E}">
        <p14:creationId xmlns:p14="http://schemas.microsoft.com/office/powerpoint/2010/main" val="397035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মেট্রিক, ব্রিটিশ</a:t>
            </a:r>
            <a:r>
              <a:rPr lang="bn-IN" baseline="0" dirty="0" smtClean="0"/>
              <a:t>  ও স্থানীয় পদ্ধতির সম্পর্ক শিক্ষক উল্লেখ করতে পারেন এবং শিক্ষার্থীদের দ্বারা বোর্ডে লেখাতে পারেন।</a:t>
            </a:r>
            <a:endParaRPr lang="en-US" dirty="0"/>
          </a:p>
        </p:txBody>
      </p:sp>
      <p:sp>
        <p:nvSpPr>
          <p:cNvPr id="4" name="Slide Number Placeholder 3"/>
          <p:cNvSpPr>
            <a:spLocks noGrp="1"/>
          </p:cNvSpPr>
          <p:nvPr>
            <p:ph type="sldNum" sz="quarter" idx="10"/>
          </p:nvPr>
        </p:nvSpPr>
        <p:spPr/>
        <p:txBody>
          <a:bodyPr/>
          <a:lstStyle/>
          <a:p>
            <a:fld id="{14B0F749-1C41-4682-97D6-71168B52152E}" type="slidenum">
              <a:rPr lang="en-US" smtClean="0"/>
              <a:t>11</a:t>
            </a:fld>
            <a:endParaRPr lang="en-US"/>
          </a:p>
        </p:txBody>
      </p:sp>
    </p:spTree>
    <p:extLst>
      <p:ext uri="{BB962C8B-B14F-4D97-AF65-F5344CB8AC3E}">
        <p14:creationId xmlns:p14="http://schemas.microsoft.com/office/powerpoint/2010/main" val="64088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3/10/2021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3/10/2021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650" b="2417"/>
          <a:stretch/>
        </p:blipFill>
        <p:spPr>
          <a:xfrm>
            <a:off x="507417" y="685800"/>
            <a:ext cx="7832060" cy="5486400"/>
          </a:xfrm>
          <a:prstGeom prst="rect">
            <a:avLst/>
          </a:prstGeom>
        </p:spPr>
      </p:pic>
      <p:sp>
        <p:nvSpPr>
          <p:cNvPr id="5" name="TextBox 4"/>
          <p:cNvSpPr txBox="1"/>
          <p:nvPr/>
        </p:nvSpPr>
        <p:spPr>
          <a:xfrm>
            <a:off x="4648170" y="4081552"/>
            <a:ext cx="3581430" cy="1862048"/>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স্বাগতম</a:t>
            </a:r>
            <a:endParaRPr lang="en-US" sz="115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233743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0" fill="hold"/>
                                        <p:tgtEl>
                                          <p:spTgt spid="3"/>
                                        </p:tgtEl>
                                        <p:attrNameLst>
                                          <p:attrName>ppt_w</p:attrName>
                                        </p:attrNameLst>
                                      </p:cBhvr>
                                      <p:tavLst>
                                        <p:tav tm="0">
                                          <p:val>
                                            <p:fltVal val="0"/>
                                          </p:val>
                                        </p:tav>
                                        <p:tav tm="100000">
                                          <p:val>
                                            <p:strVal val="#ppt_w"/>
                                          </p:val>
                                        </p:tav>
                                      </p:tavLst>
                                    </p:anim>
                                    <p:anim calcmode="lin" valueType="num">
                                      <p:cBhvr>
                                        <p:cTn id="8" dur="4000" fill="hold"/>
                                        <p:tgtEl>
                                          <p:spTgt spid="3"/>
                                        </p:tgtEl>
                                        <p:attrNameLst>
                                          <p:attrName>ppt_h</p:attrName>
                                        </p:attrNameLst>
                                      </p:cBhvr>
                                      <p:tavLst>
                                        <p:tav tm="0">
                                          <p:val>
                                            <p:fltVal val="0"/>
                                          </p:val>
                                        </p:tav>
                                        <p:tav tm="100000">
                                          <p:val>
                                            <p:strVal val="#ppt_h"/>
                                          </p:val>
                                        </p:tav>
                                      </p:tavLst>
                                    </p:anim>
                                    <p:anim calcmode="lin" valueType="num">
                                      <p:cBhvr>
                                        <p:cTn id="9" dur="4000" fill="hold"/>
                                        <p:tgtEl>
                                          <p:spTgt spid="3"/>
                                        </p:tgtEl>
                                        <p:attrNameLst>
                                          <p:attrName>ppt_x</p:attrName>
                                        </p:attrNameLst>
                                      </p:cBhvr>
                                      <p:tavLst>
                                        <p:tav tm="0">
                                          <p:val>
                                            <p:fltVal val="0.5"/>
                                          </p:val>
                                        </p:tav>
                                        <p:tav tm="100000">
                                          <p:val>
                                            <p:strVal val="#ppt_x"/>
                                          </p:val>
                                        </p:tav>
                                      </p:tavLst>
                                    </p:anim>
                                    <p:anim calcmode="lin" valueType="num">
                                      <p:cBhvr>
                                        <p:cTn id="10" dur="40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4000"/>
                            </p:stCondLst>
                            <p:childTnLst>
                              <p:par>
                                <p:cTn id="12" presetID="23" presetClass="entr" presetSubtype="52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4000" fill="hold"/>
                                        <p:tgtEl>
                                          <p:spTgt spid="5"/>
                                        </p:tgtEl>
                                        <p:attrNameLst>
                                          <p:attrName>ppt_w</p:attrName>
                                        </p:attrNameLst>
                                      </p:cBhvr>
                                      <p:tavLst>
                                        <p:tav tm="0">
                                          <p:val>
                                            <p:fltVal val="0"/>
                                          </p:val>
                                        </p:tav>
                                        <p:tav tm="100000">
                                          <p:val>
                                            <p:strVal val="#ppt_w"/>
                                          </p:val>
                                        </p:tav>
                                      </p:tavLst>
                                    </p:anim>
                                    <p:anim calcmode="lin" valueType="num">
                                      <p:cBhvr>
                                        <p:cTn id="15" dur="4000" fill="hold"/>
                                        <p:tgtEl>
                                          <p:spTgt spid="5"/>
                                        </p:tgtEl>
                                        <p:attrNameLst>
                                          <p:attrName>ppt_h</p:attrName>
                                        </p:attrNameLst>
                                      </p:cBhvr>
                                      <p:tavLst>
                                        <p:tav tm="0">
                                          <p:val>
                                            <p:fltVal val="0"/>
                                          </p:val>
                                        </p:tav>
                                        <p:tav tm="100000">
                                          <p:val>
                                            <p:strVal val="#ppt_h"/>
                                          </p:val>
                                        </p:tav>
                                      </p:tavLst>
                                    </p:anim>
                                    <p:anim calcmode="lin" valueType="num">
                                      <p:cBhvr>
                                        <p:cTn id="16" dur="4000" fill="hold"/>
                                        <p:tgtEl>
                                          <p:spTgt spid="5"/>
                                        </p:tgtEl>
                                        <p:attrNameLst>
                                          <p:attrName>ppt_x</p:attrName>
                                        </p:attrNameLst>
                                      </p:cBhvr>
                                      <p:tavLst>
                                        <p:tav tm="0">
                                          <p:val>
                                            <p:fltVal val="0.5"/>
                                          </p:val>
                                        </p:tav>
                                        <p:tav tm="100000">
                                          <p:val>
                                            <p:strVal val="#ppt_x"/>
                                          </p:val>
                                        </p:tav>
                                      </p:tavLst>
                                    </p:anim>
                                    <p:anim calcmode="lin" valueType="num">
                                      <p:cBhvr>
                                        <p:cTn id="17" dur="4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8495">
            <a:off x="1052375" y="2814612"/>
            <a:ext cx="2674952" cy="278168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7861" y="1140583"/>
            <a:ext cx="6248400" cy="1912620"/>
          </a:xfrm>
          <a:prstGeom prst="rect">
            <a:avLst/>
          </a:prstGeom>
        </p:spPr>
      </p:pic>
      <p:sp>
        <p:nvSpPr>
          <p:cNvPr id="20" name="TextBox 19"/>
          <p:cNvSpPr txBox="1"/>
          <p:nvPr/>
        </p:nvSpPr>
        <p:spPr>
          <a:xfrm>
            <a:off x="3810000" y="3962400"/>
            <a:ext cx="3664643"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ইঞ্চি = ২.৫৪সেঃমিঃ </a:t>
            </a:r>
            <a:endParaRPr lang="en-US" sz="3200" dirty="0">
              <a:latin typeface="NikoshBAN" pitchFamily="2" charset="0"/>
              <a:cs typeface="NikoshBAN" pitchFamily="2" charset="0"/>
            </a:endParaRPr>
          </a:p>
        </p:txBody>
      </p:sp>
      <p:sp>
        <p:nvSpPr>
          <p:cNvPr id="22" name="TextBox 21"/>
          <p:cNvSpPr txBox="1"/>
          <p:nvPr/>
        </p:nvSpPr>
        <p:spPr>
          <a:xfrm>
            <a:off x="4059489" y="5358825"/>
            <a:ext cx="420207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বর্গইঞ্চি = ৬.৪৫</a:t>
            </a:r>
            <a:r>
              <a:rPr lang="bn-IN" sz="3200" dirty="0" smtClean="0">
                <a:latin typeface="NikoshBAN" pitchFamily="2" charset="0"/>
                <a:cs typeface="NikoshBAN" pitchFamily="2" charset="0"/>
              </a:rPr>
              <a:t> বর্গ</a:t>
            </a:r>
            <a:r>
              <a:rPr lang="bn-BD" sz="3200" dirty="0" smtClean="0">
                <a:latin typeface="NikoshBAN" pitchFamily="2" charset="0"/>
                <a:cs typeface="NikoshBAN" pitchFamily="2" charset="0"/>
              </a:rPr>
              <a:t>সেঃমিঃ </a:t>
            </a:r>
            <a:endParaRPr lang="en-US" sz="3200" dirty="0">
              <a:latin typeface="NikoshBAN" pitchFamily="2" charset="0"/>
              <a:cs typeface="NikoshBAN" pitchFamily="2" charset="0"/>
            </a:endParaRPr>
          </a:p>
        </p:txBody>
      </p:sp>
      <p:sp>
        <p:nvSpPr>
          <p:cNvPr id="6" name="TextBox 5"/>
          <p:cNvSpPr txBox="1"/>
          <p:nvPr/>
        </p:nvSpPr>
        <p:spPr>
          <a:xfrm>
            <a:off x="3841957" y="3149025"/>
            <a:ext cx="3796145"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ইঞ্চি = </a:t>
            </a:r>
            <a:r>
              <a:rPr lang="bn-IN" sz="3200" dirty="0" smtClean="0">
                <a:latin typeface="NikoshBAN" pitchFamily="2" charset="0"/>
                <a:cs typeface="NikoshBAN" pitchFamily="2" charset="0"/>
              </a:rPr>
              <a:t>কত </a:t>
            </a:r>
            <a:r>
              <a:rPr lang="bn-BD" sz="3200" dirty="0" smtClean="0">
                <a:latin typeface="NikoshBAN" pitchFamily="2" charset="0"/>
                <a:cs typeface="NikoshBAN" pitchFamily="2" charset="0"/>
              </a:rPr>
              <a:t>সেঃমিঃ</a:t>
            </a:r>
            <a:r>
              <a:rPr lang="bn-IN"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7" name="TextBox 6"/>
          <p:cNvSpPr txBox="1"/>
          <p:nvPr/>
        </p:nvSpPr>
        <p:spPr>
          <a:xfrm>
            <a:off x="3962400" y="4648200"/>
            <a:ext cx="4299159"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১ বর্গইঞ্চি = </a:t>
            </a:r>
            <a:r>
              <a:rPr lang="bn-IN" sz="3200" dirty="0" smtClean="0">
                <a:latin typeface="NikoshBAN" pitchFamily="2" charset="0"/>
                <a:cs typeface="NikoshBAN" pitchFamily="2" charset="0"/>
              </a:rPr>
              <a:t>কত বর্গ</a:t>
            </a:r>
            <a:r>
              <a:rPr lang="bn-BD" sz="3200" dirty="0" smtClean="0">
                <a:latin typeface="NikoshBAN" pitchFamily="2" charset="0"/>
                <a:cs typeface="NikoshBAN" pitchFamily="2" charset="0"/>
              </a:rPr>
              <a:t>সেঃমিঃ</a:t>
            </a:r>
            <a:r>
              <a:rPr lang="bn-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108022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029" y="1143000"/>
            <a:ext cx="7848600" cy="18288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১</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বর্গইঞ্চি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৬.৪৫ বর্গসেন্টিমিটার(প্রায়)</a:t>
            </a:r>
          </a:p>
          <a:p>
            <a:r>
              <a:rPr lang="bn-BD" sz="2800" dirty="0" smtClean="0">
                <a:solidFill>
                  <a:schemeClr val="tx1"/>
                </a:solidFill>
                <a:latin typeface="NikoshBAN" pitchFamily="2" charset="0"/>
                <a:cs typeface="NikoshBAN" pitchFamily="2" charset="0"/>
              </a:rPr>
              <a:t>২। ১ বর্গফুট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৯২৯ বর্গসেন্টিমিটার(প্রায়)</a:t>
            </a:r>
          </a:p>
          <a:p>
            <a:r>
              <a:rPr lang="bn-BD" sz="2800" dirty="0" smtClean="0">
                <a:solidFill>
                  <a:schemeClr val="tx1"/>
                </a:solidFill>
                <a:latin typeface="NikoshBAN" pitchFamily="2" charset="0"/>
                <a:cs typeface="NikoshBAN" pitchFamily="2" charset="0"/>
              </a:rPr>
              <a:t>৩। ১ বর্গগজ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০.৮৪ বর্গমিটার(প্রায়)</a:t>
            </a:r>
            <a:endParaRPr lang="en-US" sz="2800" dirty="0" smtClean="0">
              <a:solidFill>
                <a:schemeClr val="tx1"/>
              </a:solidFill>
              <a:latin typeface="NikoshBAN" pitchFamily="2" charset="0"/>
              <a:cs typeface="NikoshBAN" pitchFamily="2" charset="0"/>
            </a:endParaRPr>
          </a:p>
          <a:p>
            <a:r>
              <a:rPr lang="en-US" sz="2800" dirty="0" smtClean="0">
                <a:solidFill>
                  <a:schemeClr val="tx1"/>
                </a:solidFill>
                <a:latin typeface="NikoshBAN" pitchFamily="2" charset="0"/>
                <a:cs typeface="NikoshBAN" pitchFamily="2" charset="0"/>
              </a:rPr>
              <a:t>4</a:t>
            </a:r>
            <a:r>
              <a:rPr lang="bn-IN" sz="2800" dirty="0" smtClean="0">
                <a:solidFill>
                  <a:schemeClr val="tx1"/>
                </a:solidFill>
                <a:latin typeface="NikoshBAN" pitchFamily="2" charset="0"/>
                <a:cs typeface="NikoshBAN" pitchFamily="2" charset="0"/>
              </a:rPr>
              <a:t>। ১ বর্গমাইল   =   ৬৪০ একর</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5" name="Rectangle 4"/>
          <p:cNvSpPr/>
          <p:nvPr/>
        </p:nvSpPr>
        <p:spPr>
          <a:xfrm>
            <a:off x="664029" y="3048000"/>
            <a:ext cx="7848599" cy="1676400"/>
          </a:xfrm>
          <a:prstGeom prst="rect">
            <a:avLst/>
          </a:prstGeom>
          <a:solidFill>
            <a:srgbClr val="85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১</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বর্গ</a:t>
            </a:r>
            <a:r>
              <a:rPr lang="bn-IN" sz="2800" dirty="0" smtClean="0">
                <a:solidFill>
                  <a:schemeClr val="tx1"/>
                </a:solidFill>
                <a:latin typeface="NikoshBAN" pitchFamily="2" charset="0"/>
                <a:cs typeface="NikoshBAN" pitchFamily="2" charset="0"/>
              </a:rPr>
              <a:t>মাইল</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১৯৩৬  বিঘা</a:t>
            </a:r>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২। ১ </a:t>
            </a:r>
            <a:r>
              <a:rPr lang="bn-IN" sz="2800" dirty="0" smtClean="0">
                <a:solidFill>
                  <a:schemeClr val="tx1"/>
                </a:solidFill>
                <a:latin typeface="NikoshBAN" pitchFamily="2" charset="0"/>
                <a:cs typeface="NikoshBAN" pitchFamily="2" charset="0"/>
              </a:rPr>
              <a:t>বিঘা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১৬</a:t>
            </a:r>
            <a:r>
              <a:rPr lang="bn-IN" sz="2800" dirty="0" smtClean="0">
                <a:solidFill>
                  <a:schemeClr val="tx1"/>
                </a:solidFill>
                <a:latin typeface="NikoshBAN" pitchFamily="2" charset="0"/>
                <a:cs typeface="NikoshBAN" pitchFamily="2" charset="0"/>
              </a:rPr>
              <a:t>০০</a:t>
            </a:r>
            <a:r>
              <a:rPr lang="bn-BD" sz="2800" dirty="0" smtClean="0">
                <a:solidFill>
                  <a:schemeClr val="tx1"/>
                </a:solidFill>
                <a:latin typeface="NikoshBAN" pitchFamily="2" charset="0"/>
                <a:cs typeface="NikoshBAN" pitchFamily="2" charset="0"/>
              </a:rPr>
              <a:t> বর্গ</a:t>
            </a:r>
            <a:r>
              <a:rPr lang="bn-IN" sz="2800" dirty="0" smtClean="0">
                <a:solidFill>
                  <a:schemeClr val="tx1"/>
                </a:solidFill>
                <a:latin typeface="NikoshBAN" pitchFamily="2" charset="0"/>
                <a:cs typeface="NikoshBAN" pitchFamily="2" charset="0"/>
              </a:rPr>
              <a:t>গজ</a:t>
            </a:r>
            <a:endParaRPr lang="bn-BD" sz="2800" dirty="0" smtClean="0">
              <a:solidFill>
                <a:schemeClr val="tx1"/>
              </a:solidFill>
              <a:latin typeface="NikoshBAN" pitchFamily="2" charset="0"/>
              <a:cs typeface="NikoshBAN" pitchFamily="2" charset="0"/>
            </a:endParaRPr>
          </a:p>
          <a:p>
            <a:r>
              <a:rPr lang="bn-BD" sz="2800" dirty="0" smtClean="0">
                <a:solidFill>
                  <a:schemeClr val="tx1"/>
                </a:solidFill>
                <a:latin typeface="NikoshBAN" pitchFamily="2" charset="0"/>
                <a:cs typeface="NikoshBAN" pitchFamily="2" charset="0"/>
              </a:rPr>
              <a:t>৩। ১ </a:t>
            </a:r>
            <a:r>
              <a:rPr lang="bn-IN" sz="2800" dirty="0" smtClean="0">
                <a:solidFill>
                  <a:schemeClr val="tx1"/>
                </a:solidFill>
                <a:latin typeface="NikoshBAN" pitchFamily="2" charset="0"/>
                <a:cs typeface="NikoshBAN" pitchFamily="2" charset="0"/>
              </a:rPr>
              <a:t>একর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৪৮৪০</a:t>
            </a:r>
            <a:r>
              <a:rPr lang="bn-BD" sz="2800" dirty="0" smtClean="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বর্গগজ</a:t>
            </a:r>
          </a:p>
          <a:p>
            <a:r>
              <a:rPr lang="bn-IN" sz="2800" dirty="0" smtClean="0">
                <a:solidFill>
                  <a:schemeClr val="tx1"/>
                </a:solidFill>
                <a:latin typeface="NikoshBAN" pitchFamily="2" charset="0"/>
                <a:cs typeface="NikoshBAN" pitchFamily="2" charset="0"/>
              </a:rPr>
              <a:t>৪। ১ কাঠা                =   ৭২০ বর্গফুট </a:t>
            </a:r>
            <a:endParaRPr lang="en-US" sz="2800" dirty="0">
              <a:solidFill>
                <a:schemeClr val="tx1"/>
              </a:solidFill>
              <a:latin typeface="NikoshBAN" pitchFamily="2" charset="0"/>
              <a:cs typeface="NikoshBAN" pitchFamily="2" charset="0"/>
            </a:endParaRPr>
          </a:p>
        </p:txBody>
      </p:sp>
      <p:sp>
        <p:nvSpPr>
          <p:cNvPr id="6" name="TextBox 5"/>
          <p:cNvSpPr txBox="1"/>
          <p:nvPr/>
        </p:nvSpPr>
        <p:spPr>
          <a:xfrm>
            <a:off x="664029" y="482025"/>
            <a:ext cx="7848599" cy="584775"/>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ক্ষেত্রফল পরিমাপে মেট্রিক</a:t>
            </a:r>
            <a:r>
              <a:rPr lang="bn-IN" sz="3200" dirty="0" smtClean="0">
                <a:latin typeface="NikoshBAN" pitchFamily="2" charset="0"/>
                <a:cs typeface="NikoshBAN" pitchFamily="2" charset="0"/>
              </a:rPr>
              <a:t>, ব্রিটিশ</a:t>
            </a:r>
            <a:r>
              <a:rPr lang="bn-BD" sz="3200" dirty="0" smtClean="0">
                <a:latin typeface="NikoshBAN" pitchFamily="2" charset="0"/>
                <a:cs typeface="NikoshBAN" pitchFamily="2" charset="0"/>
              </a:rPr>
              <a:t> ও </a:t>
            </a:r>
            <a:r>
              <a:rPr lang="bn-IN" sz="3200" dirty="0" smtClean="0">
                <a:latin typeface="NikoshBAN" pitchFamily="2" charset="0"/>
                <a:cs typeface="NikoshBAN" pitchFamily="2" charset="0"/>
              </a:rPr>
              <a:t>দেশীয়</a:t>
            </a:r>
            <a:r>
              <a:rPr lang="bn-BD" sz="3200" dirty="0" smtClean="0">
                <a:latin typeface="NikoshBAN" pitchFamily="2" charset="0"/>
                <a:cs typeface="NikoshBAN" pitchFamily="2" charset="0"/>
              </a:rPr>
              <a:t> পদ্ধতির সম্পর্ক</a:t>
            </a:r>
            <a:endParaRPr lang="en-US" sz="3200" dirty="0">
              <a:latin typeface="NikoshBAN" pitchFamily="2" charset="0"/>
              <a:cs typeface="NikoshBAN" pitchFamily="2" charset="0"/>
            </a:endParaRPr>
          </a:p>
        </p:txBody>
      </p:sp>
      <p:sp>
        <p:nvSpPr>
          <p:cNvPr id="7" name="Rectangle 6"/>
          <p:cNvSpPr/>
          <p:nvPr/>
        </p:nvSpPr>
        <p:spPr>
          <a:xfrm>
            <a:off x="685801" y="4800600"/>
            <a:ext cx="7848599" cy="1524000"/>
          </a:xfrm>
          <a:prstGeom prst="rect">
            <a:avLst/>
          </a:prstGeom>
          <a:solidFill>
            <a:srgbClr val="CCFF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chemeClr val="tx1"/>
                </a:solidFill>
                <a:latin typeface="NikoshBAN" pitchFamily="2" charset="0"/>
                <a:cs typeface="NikoshBAN" pitchFamily="2" charset="0"/>
              </a:rPr>
              <a:t>১। ১</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বর্গসেন্টিমিটার   =   ০.১৫৫  বর্গইঞ্চি(প্রায়)</a:t>
            </a:r>
          </a:p>
          <a:p>
            <a:r>
              <a:rPr lang="bn-BD" sz="2800" dirty="0" smtClean="0">
                <a:solidFill>
                  <a:schemeClr val="tx1"/>
                </a:solidFill>
                <a:latin typeface="NikoshBAN" pitchFamily="2" charset="0"/>
                <a:cs typeface="NikoshBAN" pitchFamily="2" charset="0"/>
              </a:rPr>
              <a:t>২। ১ বর্গমিটার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১০</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৭৬ বর্গফুট(প্রায়)</a:t>
            </a:r>
          </a:p>
          <a:p>
            <a:r>
              <a:rPr lang="bn-BD" sz="2800" dirty="0" smtClean="0">
                <a:solidFill>
                  <a:schemeClr val="tx1"/>
                </a:solidFill>
                <a:latin typeface="NikoshBAN" pitchFamily="2" charset="0"/>
                <a:cs typeface="NikoshBAN" pitchFamily="2" charset="0"/>
              </a:rPr>
              <a:t>৩। ১ হেক্টর     </a:t>
            </a:r>
            <a:r>
              <a:rPr lang="bn-IN"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২.৪৭ একর(প্রায়)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76610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1000"/>
                                        <p:tgtEl>
                                          <p:spTgt spid="4">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1000"/>
                                        <p:tgtEl>
                                          <p:spTgt spid="4">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000"/>
                                        <p:tgtEl>
                                          <p:spTgt spid="4">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000"/>
                                        <p:tgtEl>
                                          <p:spTgt spid="4">
                                            <p:txEl>
                                              <p:pRg st="2" end="2"/>
                                            </p:txEl>
                                          </p:spTgt>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bg/>
                                          </p:spTgt>
                                        </p:tgtEl>
                                        <p:attrNameLst>
                                          <p:attrName>style.visibility</p:attrName>
                                        </p:attrNameLst>
                                      </p:cBhvr>
                                      <p:to>
                                        <p:strVal val="visible"/>
                                      </p:to>
                                    </p:set>
                                    <p:animEffect transition="in" filter="wipe(left)">
                                      <p:cBhvr>
                                        <p:cTn id="33" dur="1000"/>
                                        <p:tgtEl>
                                          <p:spTgt spid="5">
                                            <p:bg/>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left)">
                                      <p:cBhvr>
                                        <p:cTn id="37" dur="1000"/>
                                        <p:tgtEl>
                                          <p:spTgt spid="5">
                                            <p:txEl>
                                              <p:pRg st="0" end="0"/>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1000"/>
                                        <p:tgtEl>
                                          <p:spTgt spid="5">
                                            <p:txEl>
                                              <p:pRg st="1" end="1"/>
                                            </p:txEl>
                                          </p:spTgt>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left)">
                                      <p:cBhvr>
                                        <p:cTn id="45" dur="10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wipe(left)">
                                      <p:cBhvr>
                                        <p:cTn id="50" dur="10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bg/>
                                          </p:spTgt>
                                        </p:tgtEl>
                                        <p:attrNameLst>
                                          <p:attrName>style.visibility</p:attrName>
                                        </p:attrNameLst>
                                      </p:cBhvr>
                                      <p:to>
                                        <p:strVal val="visible"/>
                                      </p:to>
                                    </p:set>
                                    <p:animEffect transition="in" filter="wipe(left)">
                                      <p:cBhvr>
                                        <p:cTn id="55" dur="1000"/>
                                        <p:tgtEl>
                                          <p:spTgt spid="7">
                                            <p:bg/>
                                          </p:spTgt>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Effect transition="in" filter="wipe(left)">
                                      <p:cBhvr>
                                        <p:cTn id="59" dur="1000"/>
                                        <p:tgtEl>
                                          <p:spTgt spid="7">
                                            <p:txEl>
                                              <p:pRg st="0" end="0"/>
                                            </p:txEl>
                                          </p:spTgt>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wipe(left)">
                                      <p:cBhvr>
                                        <p:cTn id="63" dur="1000"/>
                                        <p:tgtEl>
                                          <p:spTgt spid="7">
                                            <p:txEl>
                                              <p:pRg st="1" end="1"/>
                                            </p:tx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wipe(left)">
                                      <p:cBhvr>
                                        <p:cTn id="6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animBg="1"/>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2" y="5018782"/>
            <a:ext cx="7239000" cy="1077218"/>
          </a:xfrm>
          <a:prstGeom prst="rect">
            <a:avLst/>
          </a:prstGeom>
          <a:solidFill>
            <a:srgbClr val="93FFD3"/>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 আয়তকার </a:t>
            </a:r>
            <a:r>
              <a:rPr lang="bn-IN" sz="3200" dirty="0" smtClean="0">
                <a:latin typeface="NikoshBAN" pitchFamily="2" charset="0"/>
                <a:cs typeface="NikoshBAN" pitchFamily="2" charset="0"/>
              </a:rPr>
              <a:t>জমির</a:t>
            </a:r>
            <a:r>
              <a:rPr lang="bn-BD" sz="3200" dirty="0" smtClean="0">
                <a:latin typeface="NikoshBAN" pitchFamily="2" charset="0"/>
                <a:cs typeface="NikoshBAN" pitchFamily="2" charset="0"/>
              </a:rPr>
              <a:t>  দৈর্ঘ</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৬০মি</a:t>
            </a:r>
            <a:r>
              <a:rPr lang="bn-IN" sz="3200" dirty="0" smtClean="0">
                <a:latin typeface="NikoshBAN" pitchFamily="2" charset="0"/>
                <a:cs typeface="NikoshBAN" pitchFamily="2" charset="0"/>
              </a:rPr>
              <a:t>টার</a:t>
            </a:r>
            <a:r>
              <a:rPr lang="bn-BD" sz="3200" dirty="0" smtClean="0">
                <a:latin typeface="NikoshBAN" pitchFamily="2" charset="0"/>
                <a:cs typeface="NikoshBAN" pitchFamily="2" charset="0"/>
              </a:rPr>
              <a:t> এবং</a:t>
            </a:r>
          </a:p>
          <a:p>
            <a:pPr algn="ctr"/>
            <a:r>
              <a:rPr lang="bn-BD" sz="3200" dirty="0" smtClean="0">
                <a:latin typeface="NikoshBAN" pitchFamily="2" charset="0"/>
                <a:cs typeface="NikoshBAN" pitchFamily="2" charset="0"/>
              </a:rPr>
              <a:t> প্রস্থ</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৩০মি</a:t>
            </a:r>
            <a:r>
              <a:rPr lang="bn-IN" sz="3200" dirty="0" smtClean="0">
                <a:latin typeface="NikoshBAN" pitchFamily="2" charset="0"/>
                <a:cs typeface="NikoshBAN" pitchFamily="2" charset="0"/>
              </a:rPr>
              <a:t>টার</a:t>
            </a:r>
            <a:r>
              <a:rPr lang="bn-BD" sz="3200" dirty="0" smtClean="0">
                <a:latin typeface="NikoshBAN" pitchFamily="2" charset="0"/>
                <a:cs typeface="NikoshBAN" pitchFamily="2" charset="0"/>
              </a:rPr>
              <a:t> হলে ক্ষেত্রফল </a:t>
            </a:r>
            <a:r>
              <a:rPr lang="bn-IN" sz="3200" dirty="0" smtClean="0">
                <a:latin typeface="NikoshBAN" pitchFamily="2" charset="0"/>
                <a:cs typeface="NikoshBAN" pitchFamily="2" charset="0"/>
              </a:rPr>
              <a:t>কত বর্গফুট?</a:t>
            </a:r>
            <a:r>
              <a:rPr lang="en-US" dirty="0" smtClean="0">
                <a:latin typeface="NikoshBAN" pitchFamily="2" charset="0"/>
                <a:cs typeface="NikoshBAN" pitchFamily="2" charset="0"/>
              </a:rPr>
              <a:t>                                                </a:t>
            </a:r>
            <a:endParaRPr lang="bn-BD" dirty="0">
              <a:latin typeface="NikoshBAN" pitchFamily="2" charset="0"/>
              <a:cs typeface="NikoshBAN" pitchFamily="2" charset="0"/>
            </a:endParaRPr>
          </a:p>
        </p:txBody>
      </p:sp>
      <p:sp>
        <p:nvSpPr>
          <p:cNvPr id="5" name="TextBox 4"/>
          <p:cNvSpPr txBox="1"/>
          <p:nvPr/>
        </p:nvSpPr>
        <p:spPr>
          <a:xfrm>
            <a:off x="990601" y="609600"/>
            <a:ext cx="7239000" cy="707886"/>
          </a:xfrm>
          <a:prstGeom prst="rect">
            <a:avLst/>
          </a:prstGeom>
          <a:solidFill>
            <a:srgbClr val="DAFF71"/>
          </a:soli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একক কাজ</a:t>
            </a:r>
            <a:endParaRPr lang="en-US" sz="40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0590"/>
          <a:stretch/>
        </p:blipFill>
        <p:spPr>
          <a:xfrm>
            <a:off x="1051564" y="1524000"/>
            <a:ext cx="7178037" cy="3230210"/>
          </a:xfrm>
          <a:prstGeom prst="rect">
            <a:avLst/>
          </a:prstGeom>
          <a:ln w="28575">
            <a:solidFill>
              <a:schemeClr val="tx1"/>
            </a:solidFill>
          </a:ln>
        </p:spPr>
      </p:pic>
      <p:cxnSp>
        <p:nvCxnSpPr>
          <p:cNvPr id="17" name="Straight Arrow Connector 16"/>
          <p:cNvCxnSpPr/>
          <p:nvPr/>
        </p:nvCxnSpPr>
        <p:spPr>
          <a:xfrm flipV="1">
            <a:off x="990600" y="1467862"/>
            <a:ext cx="0" cy="337185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21083" y="4800600"/>
            <a:ext cx="7239000" cy="0"/>
          </a:xfrm>
          <a:prstGeom prst="straightConnector1">
            <a:avLst/>
          </a:prstGeom>
          <a:ln w="762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832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2000"/>
                                        <p:tgtEl>
                                          <p:spTgt spid="4"/>
                                        </p:tgtEl>
                                      </p:cBhvr>
                                    </p:animEffect>
                                  </p:childTnLst>
                                </p:cTn>
                              </p:par>
                            </p:childTnLst>
                          </p:cTn>
                        </p:par>
                        <p:par>
                          <p:cTn id="13" fill="hold">
                            <p:stCondLst>
                              <p:cond delay="2000"/>
                            </p:stCondLst>
                            <p:childTnLst>
                              <p:par>
                                <p:cTn id="14" presetID="22" presetClass="entr" presetSubtype="8" repeatCount="indefinite"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par>
                                <p:cTn id="17" presetID="22" presetClass="entr" presetSubtype="4" repeatCount="indefinite"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bg/>
                                          </p:spTgt>
                                        </p:tgtEl>
                                        <p:attrNameLst>
                                          <p:attrName>style.visibility</p:attrName>
                                        </p:attrNameLst>
                                      </p:cBhvr>
                                      <p:to>
                                        <p:strVal val="visible"/>
                                      </p:to>
                                    </p:set>
                                    <p:animEffect transition="in" filter="wipe(left)">
                                      <p:cBhvr>
                                        <p:cTn id="24" dur="1000"/>
                                        <p:tgtEl>
                                          <p:spTgt spid="2">
                                            <p:bg/>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1000"/>
                                        <p:tgtEl>
                                          <p:spTgt spid="2">
                                            <p:txEl>
                                              <p:pRg st="0" end="0"/>
                                            </p:txEl>
                                          </p:spTgt>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876800"/>
            <a:ext cx="7620000" cy="1569660"/>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a:effectLst>
            <a:outerShdw blurRad="50800" dist="50800" dir="5400000" algn="ctr" rotWithShape="0">
              <a:schemeClr val="bg1"/>
            </a:outerShdw>
          </a:effectLst>
        </p:spPr>
        <p:txBody>
          <a:bodyPr wrap="square" rtlCol="0">
            <a:spAutoFit/>
          </a:bodyPr>
          <a:lstStyle/>
          <a:p>
            <a:pPr algn="ctr"/>
            <a:r>
              <a:rPr lang="bn-BD" sz="3200" dirty="0" smtClean="0">
                <a:cs typeface="NikoshBAN" panose="02000000000000000000" pitchFamily="2" charset="0"/>
              </a:rPr>
              <a:t>পাড়সহ একটি পুকুরের  দৈর্ঘ্য ৮০ মিটার ও প্রস্থ ৫০ মিটার।</a:t>
            </a:r>
          </a:p>
          <a:p>
            <a:pPr algn="ctr"/>
            <a:r>
              <a:rPr lang="bn-BD" sz="3200" dirty="0" smtClean="0">
                <a:cs typeface="NikoshBAN" panose="02000000000000000000" pitchFamily="2" charset="0"/>
              </a:rPr>
              <a:t>যদি পুকুরের প্রত্যেক পাড়ের বিস্তার ৪ মিটার হয়, তবে</a:t>
            </a:r>
          </a:p>
          <a:p>
            <a:pPr algn="ctr"/>
            <a:r>
              <a:rPr lang="bn-BD" sz="3200" dirty="0" smtClean="0">
                <a:cs typeface="NikoshBAN" panose="02000000000000000000" pitchFamily="2" charset="0"/>
              </a:rPr>
              <a:t>পুকুরের পরিসীমা এবং পুকুর পাড়ের ক্ষেত্রফল কত ? </a:t>
            </a:r>
            <a:endParaRPr lang="en-US" sz="3200" dirty="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7200"/>
            <a:ext cx="7620000" cy="4267200"/>
          </a:xfrm>
          <a:prstGeom prst="rect">
            <a:avLst/>
          </a:prstGeom>
          <a:ln w="19050">
            <a:solidFill>
              <a:schemeClr val="tx1"/>
            </a:solidFill>
          </a:ln>
        </p:spPr>
      </p:pic>
    </p:spTree>
    <p:extLst>
      <p:ext uri="{BB962C8B-B14F-4D97-AF65-F5344CB8AC3E}">
        <p14:creationId xmlns:p14="http://schemas.microsoft.com/office/powerpoint/2010/main" val="3896956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000"/>
                                        <p:tgtEl>
                                          <p:spTgt spid="3">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575" y="457200"/>
            <a:ext cx="8066225" cy="584775"/>
          </a:xfrm>
          <a:prstGeom prst="rect">
            <a:avLst/>
          </a:prstGeom>
          <a:solidFill>
            <a:srgbClr val="DAFF71"/>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দলীয়</a:t>
            </a:r>
            <a:r>
              <a:rPr lang="bn-BD" sz="3200" dirty="0" smtClean="0">
                <a:latin typeface="NikoshBAN" pitchFamily="2" charset="0"/>
                <a:cs typeface="NikoshBAN" pitchFamily="2" charset="0"/>
              </a:rPr>
              <a:t> কাজ</a:t>
            </a:r>
            <a:endParaRPr lang="en-US" sz="3200" dirty="0">
              <a:latin typeface="NikoshBAN" pitchFamily="2" charset="0"/>
              <a:cs typeface="NikoshBAN" pitchFamily="2" charset="0"/>
            </a:endParaRPr>
          </a:p>
        </p:txBody>
      </p:sp>
      <p:sp>
        <p:nvSpPr>
          <p:cNvPr id="7" name="TextBox 6"/>
          <p:cNvSpPr txBox="1"/>
          <p:nvPr/>
        </p:nvSpPr>
        <p:spPr>
          <a:xfrm>
            <a:off x="609600" y="4168914"/>
            <a:ext cx="8077200" cy="2246769"/>
          </a:xfrm>
          <a:prstGeom prst="rect">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16200000" scaled="1"/>
            <a:tileRect/>
          </a:gra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একটি গম ক্ষেতের দৈর্ঘ্য ১০০গজ, প্রস্থ ৮০ গজ। ক্ষেতের ঠিক মাঝে</a:t>
            </a:r>
          </a:p>
          <a:p>
            <a:pPr algn="ctr"/>
            <a:r>
              <a:rPr lang="bn-IN" sz="2800" dirty="0" smtClean="0">
                <a:latin typeface="NikoshBAN" pitchFamily="2" charset="0"/>
                <a:cs typeface="NikoshBAN" pitchFamily="2" charset="0"/>
              </a:rPr>
              <a:t> আড়াআড়িভাবে ২ গজ প্রশস্থ রাস্তা আছে। </a:t>
            </a:r>
            <a:endParaRPr lang="bn-IN" sz="2800" dirty="0">
              <a:latin typeface="NikoshBAN" pitchFamily="2" charset="0"/>
              <a:cs typeface="NikoshBAN" pitchFamily="2" charset="0"/>
            </a:endParaRPr>
          </a:p>
          <a:p>
            <a:pPr algn="ctr"/>
            <a:r>
              <a:rPr lang="bn-BD" sz="2800" dirty="0" smtClean="0">
                <a:latin typeface="NikoshBAN" pitchFamily="2" charset="0"/>
                <a:cs typeface="NikoshBAN" pitchFamily="2" charset="0"/>
              </a:rPr>
              <a:t>১। </a:t>
            </a:r>
            <a:r>
              <a:rPr lang="bn-IN" sz="2800" dirty="0" smtClean="0">
                <a:latin typeface="NikoshBAN" pitchFamily="2" charset="0"/>
                <a:cs typeface="NikoshBAN" pitchFamily="2" charset="0"/>
              </a:rPr>
              <a:t>গম ক্ষেতের </a:t>
            </a:r>
            <a:r>
              <a:rPr lang="bn-BD" sz="2800" dirty="0" smtClean="0">
                <a:latin typeface="NikoshBAN" pitchFamily="2" charset="0"/>
                <a:cs typeface="NikoshBAN" pitchFamily="2" charset="0"/>
              </a:rPr>
              <a:t>পরিসীমা কত</a:t>
            </a:r>
            <a:r>
              <a:rPr lang="bn-IN" sz="2800" dirty="0" smtClean="0">
                <a:latin typeface="NikoshBAN" pitchFamily="2" charset="0"/>
                <a:cs typeface="NikoshBAN" pitchFamily="2" charset="0"/>
              </a:rPr>
              <a:t> মিটার</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২। </a:t>
            </a:r>
            <a:r>
              <a:rPr lang="bn-IN" sz="2800" dirty="0" smtClean="0">
                <a:latin typeface="NikoshBAN" pitchFamily="2" charset="0"/>
                <a:cs typeface="NikoshBAN" pitchFamily="2" charset="0"/>
              </a:rPr>
              <a:t>গম ক্ষেতের</a:t>
            </a:r>
            <a:r>
              <a:rPr lang="bn-BD" sz="2800" dirty="0" smtClean="0">
                <a:latin typeface="NikoshBAN" pitchFamily="2" charset="0"/>
                <a:cs typeface="NikoshBAN" pitchFamily="2" charset="0"/>
              </a:rPr>
              <a:t> ক্ষেত্রফল কত</a:t>
            </a:r>
            <a:r>
              <a:rPr lang="bn-IN" sz="2800" dirty="0" smtClean="0">
                <a:latin typeface="NikoshBAN" pitchFamily="2" charset="0"/>
                <a:cs typeface="NikoshBAN" pitchFamily="2" charset="0"/>
              </a:rPr>
              <a:t> বর্গমিটার</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৩। রাস্তা</a:t>
            </a:r>
            <a:r>
              <a:rPr lang="bn-IN" sz="2800" dirty="0" smtClean="0">
                <a:latin typeface="NikoshBAN" pitchFamily="2" charset="0"/>
                <a:cs typeface="NikoshBAN" pitchFamily="2" charset="0"/>
              </a:rPr>
              <a:t> দুটির</a:t>
            </a:r>
            <a:r>
              <a:rPr lang="bn-BD" sz="2800" dirty="0" smtClean="0">
                <a:latin typeface="NikoshBAN" pitchFamily="2" charset="0"/>
                <a:cs typeface="NikoshBAN" pitchFamily="2" charset="0"/>
              </a:rPr>
              <a:t> ক্ষেত্রফল কত</a:t>
            </a:r>
            <a:r>
              <a:rPr lang="bn-IN" sz="2800" dirty="0" smtClean="0">
                <a:latin typeface="NikoshBAN" pitchFamily="2" charset="0"/>
                <a:cs typeface="NikoshBAN" pitchFamily="2" charset="0"/>
              </a:rPr>
              <a:t> বর্গমিটার</a:t>
            </a:r>
            <a:r>
              <a:rPr lang="bn-BD"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p:txBody>
      </p:sp>
      <p:grpSp>
        <p:nvGrpSpPr>
          <p:cNvPr id="9" name="Group 8"/>
          <p:cNvGrpSpPr/>
          <p:nvPr/>
        </p:nvGrpSpPr>
        <p:grpSpPr>
          <a:xfrm>
            <a:off x="609600" y="1066800"/>
            <a:ext cx="8077200" cy="3025914"/>
            <a:chOff x="674914" y="1241286"/>
            <a:chExt cx="8011886" cy="3102114"/>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775"/>
            <a:stretch/>
          </p:blipFill>
          <p:spPr>
            <a:xfrm>
              <a:off x="685800" y="1241286"/>
              <a:ext cx="8001000" cy="3102114"/>
            </a:xfrm>
            <a:prstGeom prst="rect">
              <a:avLst/>
            </a:prstGeom>
            <a:ln w="38100">
              <a:solidFill>
                <a:schemeClr val="tx1"/>
              </a:solidFill>
            </a:ln>
          </p:spPr>
        </p:pic>
        <p:sp>
          <p:nvSpPr>
            <p:cNvPr id="8" name="Rectangle 7"/>
            <p:cNvSpPr/>
            <p:nvPr/>
          </p:nvSpPr>
          <p:spPr>
            <a:xfrm>
              <a:off x="685800" y="2590800"/>
              <a:ext cx="8001000" cy="381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3135243" y="2601843"/>
              <a:ext cx="3102114" cy="3810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4914" y="2628900"/>
              <a:ext cx="8001000" cy="304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68407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10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1000"/>
                                        <p:tgtEl>
                                          <p:spTgt spid="7">
                                            <p:txEl>
                                              <p:pRg st="0" end="0"/>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1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wipe(left)">
                                      <p:cBhvr>
                                        <p:cTn id="31" dur="1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left)">
                                      <p:cBhvr>
                                        <p:cTn id="36" dur="10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left)">
                                      <p:cBhvr>
                                        <p:cTn id="41"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533400"/>
            <a:ext cx="7191375" cy="523220"/>
          </a:xfrm>
          <a:prstGeom prst="rect">
            <a:avLst/>
          </a:prstGeom>
          <a:noFill/>
          <a:ln w="28575">
            <a:solidFill>
              <a:schemeClr val="tx1"/>
            </a:solidFill>
          </a:ln>
        </p:spPr>
        <p:txBody>
          <a:bodyPr wrap="square" rtlCol="0">
            <a:spAutoFit/>
          </a:bodyPr>
          <a:lstStyle/>
          <a:p>
            <a:r>
              <a:rPr lang="en-US" sz="2800" dirty="0">
                <a:latin typeface="NikoshBAN" pitchFamily="2" charset="0"/>
                <a:cs typeface="NikoshBAN" pitchFamily="2" charset="0"/>
              </a:rPr>
              <a:t>১</a:t>
            </a:r>
            <a:r>
              <a:rPr lang="bn-IN" sz="2800" dirty="0" smtClean="0">
                <a:latin typeface="NikoshBAN" pitchFamily="2" charset="0"/>
                <a:cs typeface="NikoshBAN" pitchFamily="2" charset="0"/>
              </a:rPr>
              <a:t>। গণিত বইটির দৈর্ঘ্য, প্রস্থ মেপে ক্ষেত্রফল নির্ণয় কর।</a:t>
            </a:r>
            <a:endParaRPr lang="en-US" sz="2800" dirty="0">
              <a:latin typeface="NikoshBAN" pitchFamily="2" charset="0"/>
              <a:cs typeface="NikoshBAN" pitchFamily="2"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122" t="22401" r="35435" b="14204"/>
          <a:stretch/>
        </p:blipFill>
        <p:spPr bwMode="auto">
          <a:xfrm>
            <a:off x="791027" y="1262743"/>
            <a:ext cx="3204029" cy="37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9600" y="5181600"/>
            <a:ext cx="7684315" cy="461665"/>
          </a:xfrm>
          <a:prstGeom prst="rect">
            <a:avLst/>
          </a:prstGeom>
          <a:noFill/>
          <a:ln w="28575">
            <a:solidFill>
              <a:schemeClr val="tx1"/>
            </a:solidFill>
          </a:ln>
        </p:spPr>
        <p:txBody>
          <a:bodyPr wrap="square" rtlCol="0">
            <a:spAutoFit/>
          </a:bodyPr>
          <a:lstStyle/>
          <a:p>
            <a:r>
              <a:rPr lang="bn-IN" sz="2400" dirty="0">
                <a:latin typeface="NikoshBAN" pitchFamily="2" charset="0"/>
                <a:cs typeface="NikoshBAN" pitchFamily="2" charset="0"/>
              </a:rPr>
              <a:t>২</a:t>
            </a:r>
            <a:r>
              <a:rPr lang="bn-IN" sz="2400" dirty="0" smtClean="0">
                <a:latin typeface="NikoshBAN" pitchFamily="2" charset="0"/>
                <a:cs typeface="NikoshBAN" pitchFamily="2" charset="0"/>
              </a:rPr>
              <a:t>।  টেবিলটির উপরি পৃষ্ঠের দৈর্ঘ্য, প্রস্থ মেপে ক্ষেত্রফল নির্ণয় কর।</a:t>
            </a:r>
            <a:endParaRPr lang="en-US" sz="2400" dirty="0">
              <a:latin typeface="NikoshBAN" pitchFamily="2" charset="0"/>
              <a:cs typeface="NikoshBAN" pitchFamily="2" charset="0"/>
            </a:endParaRPr>
          </a:p>
        </p:txBody>
      </p:sp>
      <p:pic>
        <p:nvPicPr>
          <p:cNvPr id="7" name="Picture 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162" t="13623" r="9670" b="8910"/>
          <a:stretch/>
        </p:blipFill>
        <p:spPr>
          <a:xfrm>
            <a:off x="4038600" y="1262742"/>
            <a:ext cx="4067175" cy="3743289"/>
          </a:xfrm>
          <a:prstGeom prst="rect">
            <a:avLst/>
          </a:prstGeom>
        </p:spPr>
      </p:pic>
      <p:sp>
        <p:nvSpPr>
          <p:cNvPr id="6" name="TextBox 5"/>
          <p:cNvSpPr txBox="1"/>
          <p:nvPr/>
        </p:nvSpPr>
        <p:spPr>
          <a:xfrm>
            <a:off x="667929" y="5867400"/>
            <a:ext cx="7684315" cy="461665"/>
          </a:xfrm>
          <a:prstGeom prst="rect">
            <a:avLst/>
          </a:prstGeom>
          <a:noFill/>
          <a:ln w="28575">
            <a:solidFill>
              <a:schemeClr val="tx1"/>
            </a:solidFill>
          </a:ln>
        </p:spPr>
        <p:txBody>
          <a:bodyPr wrap="square" rtlCol="0">
            <a:spAutoFit/>
          </a:bodyPr>
          <a:lstStyle/>
          <a:p>
            <a:r>
              <a:rPr lang="en-US" sz="2400" dirty="0" smtClean="0">
                <a:latin typeface="NikoshBAN" pitchFamily="2" charset="0"/>
                <a:cs typeface="NikoshBAN" pitchFamily="2" charset="0"/>
              </a:rPr>
              <a:t>৩। </a:t>
            </a:r>
            <a:r>
              <a:rPr lang="bn-BD" sz="2400" dirty="0" smtClean="0">
                <a:latin typeface="NikoshBAN" pitchFamily="2" charset="0"/>
                <a:cs typeface="NikoshBAN" pitchFamily="2" charset="0"/>
              </a:rPr>
              <a:t>উভয়ক্ষেত্রে</a:t>
            </a:r>
            <a:r>
              <a:rPr lang="bn-IN" sz="2400" dirty="0" smtClean="0">
                <a:latin typeface="NikoshBAN" pitchFamily="2" charset="0"/>
                <a:cs typeface="NikoshBAN" pitchFamily="2" charset="0"/>
              </a:rPr>
              <a:t> ক্ষেত্রফল </a:t>
            </a:r>
            <a:r>
              <a:rPr lang="bn-BD" sz="2400" dirty="0" smtClean="0">
                <a:latin typeface="NikoshBAN" pitchFamily="2" charset="0"/>
                <a:cs typeface="NikoshBAN" pitchFamily="2" charset="0"/>
              </a:rPr>
              <a:t>সেন্টিমিটার ও ইঞ্চিতে </a:t>
            </a:r>
            <a:r>
              <a:rPr lang="bn-IN" sz="2400" dirty="0" smtClean="0">
                <a:latin typeface="NikoshBAN" pitchFamily="2" charset="0"/>
                <a:cs typeface="NikoshBAN" pitchFamily="2" charset="0"/>
              </a:rPr>
              <a:t>নির্ণয় কর।</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36656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6280" y="1523166"/>
            <a:ext cx="7772400" cy="4572834"/>
          </a:xfrm>
          <a:prstGeom prst="rect">
            <a:avLst/>
          </a:prstGeom>
          <a:gradFill flip="none" rotWithShape="1">
            <a:gsLst>
              <a:gs pos="0">
                <a:srgbClr val="7DFFCA">
                  <a:tint val="66000"/>
                  <a:satMod val="160000"/>
                </a:srgbClr>
              </a:gs>
              <a:gs pos="50000">
                <a:srgbClr val="7DFFCA">
                  <a:tint val="44500"/>
                  <a:satMod val="160000"/>
                </a:srgbClr>
              </a:gs>
              <a:gs pos="100000">
                <a:srgbClr val="7DFFCA">
                  <a:tint val="23500"/>
                  <a:satMod val="160000"/>
                </a:srgbClr>
              </a:gs>
            </a:gsLst>
            <a:lin ang="162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685800" y="1523166"/>
            <a:ext cx="7772400" cy="2895600"/>
          </a:xfrm>
          <a:prstGeom prst="rect">
            <a:avLst/>
          </a:prstGeom>
          <a:ln>
            <a:noFill/>
          </a:ln>
        </p:spPr>
        <p:txBody>
          <a:bodyPr>
            <a:normAutofit fontScale="77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r>
              <a:rPr lang="bn-IN" i="1" dirty="0" smtClean="0">
                <a:latin typeface="NikoshBAN" pitchFamily="2" charset="0"/>
                <a:cs typeface="NikoshBAN" pitchFamily="2" charset="0"/>
              </a:rPr>
              <a:t> </a:t>
            </a:r>
            <a:r>
              <a:rPr lang="bn-IN" dirty="0" smtClean="0">
                <a:latin typeface="NikoshBAN" pitchFamily="2" charset="0"/>
                <a:cs typeface="NikoshBAN" pitchFamily="2" charset="0"/>
              </a:rPr>
              <a:t>১। আয়তকার ক্ষেত্রের ক্ষেত্রফল</a:t>
            </a:r>
            <a:r>
              <a:rPr lang="bn-BD" dirty="0" smtClean="0">
                <a:latin typeface="NikoshBAN" pitchFamily="2" charset="0"/>
                <a:cs typeface="NikoshBAN" pitchFamily="2" charset="0"/>
              </a:rPr>
              <a:t> </a:t>
            </a:r>
            <a:r>
              <a:rPr lang="bn-IN" dirty="0" smtClean="0">
                <a:latin typeface="NikoshBAN" pitchFamily="2" charset="0"/>
                <a:cs typeface="NikoshBAN" pitchFamily="2" charset="0"/>
              </a:rPr>
              <a:t>=</a:t>
            </a:r>
            <a:r>
              <a:rPr lang="bn-BD" dirty="0" smtClean="0">
                <a:latin typeface="NikoshBAN" pitchFamily="2" charset="0"/>
                <a:cs typeface="NikoshBAN" pitchFamily="2" charset="0"/>
              </a:rPr>
              <a:t> ?</a:t>
            </a:r>
            <a:endParaRPr lang="bn-IN" dirty="0" smtClean="0">
              <a:latin typeface="NikoshBAN" pitchFamily="2" charset="0"/>
              <a:cs typeface="NikoshBAN" pitchFamily="2" charset="0"/>
            </a:endParaRPr>
          </a:p>
          <a:p>
            <a:pPr marL="0" indent="0">
              <a:buFont typeface="Wingdings 2"/>
              <a:buNone/>
            </a:pPr>
            <a:r>
              <a:rPr lang="bn-IN" dirty="0" smtClean="0">
                <a:latin typeface="NikoshBAN" pitchFamily="2" charset="0"/>
                <a:cs typeface="NikoshBAN" pitchFamily="2" charset="0"/>
              </a:rPr>
              <a:t>  (ক) দৈর্ঘ্য+প্রস্থ  (খ) দৈর্ঘ্য</a:t>
            </a:r>
            <a:r>
              <a:rPr lang="en-US" dirty="0" smtClean="0">
                <a:latin typeface="NikoshBAN" pitchFamily="2" charset="0"/>
                <a:cs typeface="NikoshBAN" pitchFamily="2" charset="0"/>
              </a:rPr>
              <a:t>×</a:t>
            </a:r>
            <a:r>
              <a:rPr lang="bn-IN" dirty="0" smtClean="0">
                <a:latin typeface="NikoshBAN" pitchFamily="2" charset="0"/>
                <a:cs typeface="NikoshBAN" pitchFamily="2" charset="0"/>
              </a:rPr>
              <a:t>প্রস্থ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(গ)</a:t>
            </a:r>
            <a:r>
              <a:rPr lang="bn-BD" dirty="0" smtClean="0">
                <a:latin typeface="NikoshBAN" pitchFamily="2" charset="0"/>
                <a:cs typeface="NikoshBAN" pitchFamily="2" charset="0"/>
              </a:rPr>
              <a:t> </a:t>
            </a:r>
            <a:r>
              <a:rPr lang="bn-IN" dirty="0" smtClean="0">
                <a:latin typeface="NikoshBAN" pitchFamily="2" charset="0"/>
                <a:cs typeface="NikoshBAN" pitchFamily="2" charset="0"/>
              </a:rPr>
              <a:t>দৈর্ঘ্য</a:t>
            </a:r>
            <a:r>
              <a:rPr lang="en-US" dirty="0" smtClean="0">
                <a:latin typeface="NikoshBAN" pitchFamily="2" charset="0"/>
                <a:cs typeface="NikoshBAN" pitchFamily="2" charset="0"/>
              </a:rPr>
              <a:t>÷</a:t>
            </a:r>
            <a:r>
              <a:rPr lang="bn-IN" dirty="0" smtClean="0">
                <a:latin typeface="NikoshBAN" pitchFamily="2" charset="0"/>
                <a:cs typeface="NikoshBAN" pitchFamily="2" charset="0"/>
              </a:rPr>
              <a:t>প্রস্থ</a:t>
            </a:r>
            <a:r>
              <a:rPr lang="bn-BD" dirty="0" smtClean="0">
                <a:latin typeface="NikoshBAN" pitchFamily="2" charset="0"/>
                <a:cs typeface="NikoshBAN" pitchFamily="2" charset="0"/>
              </a:rPr>
              <a:t> </a:t>
            </a:r>
            <a:r>
              <a:rPr lang="bn-IN" dirty="0" smtClean="0">
                <a:latin typeface="NikoshBAN" pitchFamily="2" charset="0"/>
                <a:cs typeface="NikoshBAN" pitchFamily="2" charset="0"/>
              </a:rPr>
              <a:t> (ঘ)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দৈর্ঘ্য</a:t>
            </a:r>
            <a:r>
              <a:rPr lang="en-US" dirty="0">
                <a:latin typeface="NikoshBAN" pitchFamily="2" charset="0"/>
                <a:cs typeface="NikoshBAN" pitchFamily="2" charset="0"/>
              </a:rPr>
              <a:t>–</a:t>
            </a:r>
            <a:r>
              <a:rPr lang="bn-IN" dirty="0" smtClean="0">
                <a:latin typeface="NikoshBAN" pitchFamily="2" charset="0"/>
                <a:cs typeface="NikoshBAN" pitchFamily="2" charset="0"/>
              </a:rPr>
              <a:t>প্রস্থ </a:t>
            </a:r>
          </a:p>
          <a:p>
            <a:pPr marL="0" indent="0">
              <a:buFont typeface="Wingdings 2"/>
              <a:buNone/>
            </a:pPr>
            <a:r>
              <a:rPr lang="bn-IN" dirty="0" smtClean="0">
                <a:latin typeface="NikoshBAN" pitchFamily="2" charset="0"/>
                <a:cs typeface="NikoshBAN" pitchFamily="2" charset="0"/>
              </a:rPr>
              <a:t>২।</a:t>
            </a:r>
            <a:r>
              <a:rPr lang="en-US" dirty="0" smtClean="0">
                <a:latin typeface="NikoshBAN" pitchFamily="2" charset="0"/>
                <a:cs typeface="NikoshBAN" pitchFamily="2" charset="0"/>
              </a:rPr>
              <a:t> </a:t>
            </a:r>
            <a:r>
              <a:rPr lang="bn-IN" dirty="0" smtClean="0">
                <a:latin typeface="NikoshBAN" pitchFamily="2" charset="0"/>
                <a:cs typeface="NikoshBAN" pitchFamily="2" charset="0"/>
              </a:rPr>
              <a:t>ক্ষেত্রফলের একক কী </a:t>
            </a:r>
            <a:r>
              <a:rPr lang="bn-BD" dirty="0" smtClean="0">
                <a:latin typeface="NikoshBAN" pitchFamily="2" charset="0"/>
                <a:cs typeface="NikoshBAN" pitchFamily="2" charset="0"/>
              </a:rPr>
              <a:t>?</a:t>
            </a:r>
            <a:endParaRPr lang="bn-IN" dirty="0" smtClean="0">
              <a:latin typeface="NikoshBAN" pitchFamily="2" charset="0"/>
              <a:cs typeface="NikoshBAN" pitchFamily="2" charset="0"/>
            </a:endParaRPr>
          </a:p>
          <a:p>
            <a:pPr marL="0" indent="0">
              <a:buFont typeface="Wingdings 2"/>
              <a:buNone/>
            </a:pPr>
            <a:r>
              <a:rPr lang="bn-IN" dirty="0" smtClean="0">
                <a:latin typeface="NikoshBAN" pitchFamily="2" charset="0"/>
                <a:cs typeface="NikoshBAN" pitchFamily="2" charset="0"/>
              </a:rPr>
              <a:t>  (ক)</a:t>
            </a:r>
            <a:r>
              <a:rPr lang="bn-BD" dirty="0" smtClean="0">
                <a:latin typeface="NikoshBAN" pitchFamily="2" charset="0"/>
                <a:cs typeface="NikoshBAN" pitchFamily="2" charset="0"/>
              </a:rPr>
              <a:t>   গজ     </a:t>
            </a:r>
            <a:r>
              <a:rPr lang="bn-IN" dirty="0" smtClean="0">
                <a:latin typeface="NikoshBAN" pitchFamily="2" charset="0"/>
                <a:cs typeface="NikoshBAN" pitchFamily="2" charset="0"/>
              </a:rPr>
              <a:t> (খ)</a:t>
            </a:r>
            <a:r>
              <a:rPr lang="bn-BD" dirty="0" smtClean="0">
                <a:latin typeface="NikoshBAN" pitchFamily="2" charset="0"/>
                <a:cs typeface="NikoshBAN" pitchFamily="2" charset="0"/>
              </a:rPr>
              <a:t>  মিটার</a:t>
            </a:r>
            <a:r>
              <a:rPr lang="bn-IN" dirty="0" smtClean="0">
                <a:latin typeface="NikoshBAN" pitchFamily="2" charset="0"/>
                <a:cs typeface="NikoshBAN" pitchFamily="2" charset="0"/>
              </a:rPr>
              <a:t>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(গ)  বর্গ</a:t>
            </a:r>
            <a:r>
              <a:rPr lang="bn-BD" dirty="0" smtClean="0">
                <a:latin typeface="NikoshBAN" pitchFamily="2" charset="0"/>
                <a:cs typeface="NikoshBAN" pitchFamily="2" charset="0"/>
              </a:rPr>
              <a:t>গজ</a:t>
            </a:r>
            <a:r>
              <a:rPr lang="bn-IN" dirty="0" smtClean="0">
                <a:latin typeface="NikoshBAN" pitchFamily="2" charset="0"/>
                <a:cs typeface="NikoshBAN" pitchFamily="2" charset="0"/>
              </a:rPr>
              <a:t> </a:t>
            </a:r>
            <a:r>
              <a:rPr lang="bn-BD" dirty="0" smtClean="0">
                <a:latin typeface="NikoshBAN" pitchFamily="2" charset="0"/>
                <a:cs typeface="NikoshBAN" pitchFamily="2" charset="0"/>
              </a:rPr>
              <a:t>     </a:t>
            </a:r>
            <a:r>
              <a:rPr lang="bn-IN" dirty="0" smtClean="0">
                <a:latin typeface="NikoshBAN" pitchFamily="2" charset="0"/>
                <a:cs typeface="NikoshBAN" pitchFamily="2" charset="0"/>
              </a:rPr>
              <a:t>(</a:t>
            </a:r>
            <a:r>
              <a:rPr lang="bn-BD" dirty="0" smtClean="0">
                <a:latin typeface="NikoshBAN" pitchFamily="2" charset="0"/>
                <a:cs typeface="NikoshBAN" pitchFamily="2" charset="0"/>
              </a:rPr>
              <a:t> </a:t>
            </a:r>
            <a:r>
              <a:rPr lang="bn-IN" dirty="0" smtClean="0">
                <a:latin typeface="NikoshBAN" pitchFamily="2" charset="0"/>
                <a:cs typeface="NikoshBAN" pitchFamily="2" charset="0"/>
              </a:rPr>
              <a:t>ঘ)</a:t>
            </a:r>
            <a:r>
              <a:rPr lang="bn-BD" dirty="0" smtClean="0">
                <a:latin typeface="NikoshBAN" pitchFamily="2" charset="0"/>
                <a:cs typeface="NikoshBAN" pitchFamily="2" charset="0"/>
              </a:rPr>
              <a:t>   ঘনমিটার</a:t>
            </a:r>
            <a:r>
              <a:rPr lang="bn-IN" dirty="0" smtClean="0">
                <a:latin typeface="NikoshBAN" pitchFamily="2" charset="0"/>
                <a:cs typeface="NikoshBAN" pitchFamily="2" charset="0"/>
              </a:rPr>
              <a:t>। </a:t>
            </a:r>
          </a:p>
          <a:p>
            <a:pPr marL="0" indent="0">
              <a:buFont typeface="Wingdings 2"/>
              <a:buNone/>
            </a:pPr>
            <a:r>
              <a:rPr lang="bn-IN" dirty="0" smtClean="0">
                <a:latin typeface="NikoshBAN" pitchFamily="2" charset="0"/>
                <a:cs typeface="NikoshBAN" pitchFamily="2" charset="0"/>
              </a:rPr>
              <a:t>৩।</a:t>
            </a:r>
            <a:r>
              <a:rPr lang="en-US" dirty="0" smtClean="0">
                <a:latin typeface="NikoshBAN" pitchFamily="2" charset="0"/>
                <a:cs typeface="NikoshBAN" pitchFamily="2" charset="0"/>
              </a:rPr>
              <a:t> </a:t>
            </a:r>
            <a:r>
              <a:rPr lang="bn-IN" dirty="0" smtClean="0">
                <a:latin typeface="NikoshBAN" pitchFamily="2" charset="0"/>
                <a:cs typeface="NikoshBAN" pitchFamily="2" charset="0"/>
              </a:rPr>
              <a:t>মিটার</a:t>
            </a:r>
            <a:r>
              <a:rPr lang="en-US" dirty="0" smtClean="0">
                <a:latin typeface="NikoshBAN" pitchFamily="2" charset="0"/>
                <a:cs typeface="NikoshBAN" pitchFamily="2" charset="0"/>
              </a:rPr>
              <a:t>×</a:t>
            </a:r>
            <a:r>
              <a:rPr lang="bn-IN" dirty="0" smtClean="0">
                <a:latin typeface="NikoshBAN" pitchFamily="2" charset="0"/>
                <a:cs typeface="NikoshBAN" pitchFamily="2" charset="0"/>
              </a:rPr>
              <a:t>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 </a:t>
            </a:r>
          </a:p>
          <a:p>
            <a:pPr marL="0" indent="0">
              <a:buFont typeface="Wingdings 2"/>
              <a:buNone/>
            </a:pPr>
            <a:r>
              <a:rPr lang="bn-IN" dirty="0" smtClean="0">
                <a:latin typeface="NikoshBAN" pitchFamily="2" charset="0"/>
                <a:cs typeface="NikoshBAN" pitchFamily="2" charset="0"/>
              </a:rPr>
              <a:t> </a:t>
            </a:r>
            <a:r>
              <a:rPr lang="bn-BD" dirty="0" smtClean="0">
                <a:latin typeface="NikoshBAN" pitchFamily="2" charset="0"/>
                <a:cs typeface="NikoshBAN" pitchFamily="2" charset="0"/>
              </a:rPr>
              <a:t> </a:t>
            </a:r>
            <a:r>
              <a:rPr lang="bn-IN" dirty="0" smtClean="0">
                <a:latin typeface="NikoshBAN" pitchFamily="2" charset="0"/>
                <a:cs typeface="NikoshBAN" pitchFamily="2" charset="0"/>
              </a:rPr>
              <a:t>(ক)</a:t>
            </a:r>
            <a:r>
              <a:rPr lang="bn-BD" dirty="0" smtClean="0">
                <a:latin typeface="NikoshBAN" pitchFamily="2" charset="0"/>
                <a:cs typeface="NikoshBAN" pitchFamily="2" charset="0"/>
              </a:rPr>
              <a:t>  দ্বিগুণ </a:t>
            </a:r>
            <a:r>
              <a:rPr lang="bn-IN" dirty="0" smtClean="0">
                <a:latin typeface="NikoshBAN" pitchFamily="2" charset="0"/>
                <a:cs typeface="NikoshBAN" pitchFamily="2" charset="0"/>
              </a:rPr>
              <a:t>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(খ) বর্গমিটার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(গ)</a:t>
            </a:r>
            <a:r>
              <a:rPr lang="bn-BD" dirty="0" smtClean="0">
                <a:latin typeface="NikoshBAN" pitchFamily="2" charset="0"/>
                <a:cs typeface="NikoshBAN" pitchFamily="2" charset="0"/>
              </a:rPr>
              <a:t>  </a:t>
            </a:r>
            <a:r>
              <a:rPr lang="bn-IN" dirty="0" smtClean="0">
                <a:latin typeface="NikoshBAN" pitchFamily="2" charset="0"/>
                <a:cs typeface="NikoshBAN" pitchFamily="2" charset="0"/>
              </a:rPr>
              <a:t>ঘনমিটার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(ঘ)</a:t>
            </a:r>
            <a:r>
              <a:rPr lang="bn-BD" dirty="0" smtClean="0">
                <a:latin typeface="NikoshBAN" pitchFamily="2" charset="0"/>
                <a:cs typeface="NikoshBAN" pitchFamily="2" charset="0"/>
              </a:rPr>
              <a:t>  পূর্ণমিটার</a:t>
            </a:r>
            <a:r>
              <a:rPr lang="bn-IN" dirty="0" smtClean="0">
                <a:latin typeface="NikoshBAN" pitchFamily="2" charset="0"/>
                <a:cs typeface="NikoshBAN" pitchFamily="2" charset="0"/>
              </a:rPr>
              <a:t>  ।</a:t>
            </a:r>
            <a:endParaRPr lang="bn-IN" dirty="0">
              <a:latin typeface="NikoshBAN" pitchFamily="2" charset="0"/>
              <a:cs typeface="NikoshBAN" pitchFamily="2" charset="0"/>
            </a:endParaRPr>
          </a:p>
        </p:txBody>
      </p:sp>
      <p:sp>
        <p:nvSpPr>
          <p:cNvPr id="4" name="Rectangle 3"/>
          <p:cNvSpPr/>
          <p:nvPr/>
        </p:nvSpPr>
        <p:spPr>
          <a:xfrm>
            <a:off x="685800" y="4203918"/>
            <a:ext cx="7772400" cy="1815882"/>
          </a:xfrm>
          <a:prstGeom prst="rect">
            <a:avLst/>
          </a:prstGeom>
          <a:ln>
            <a:noFill/>
          </a:ln>
        </p:spPr>
        <p:txBody>
          <a:bodyPr wrap="square">
            <a:spAutoFit/>
          </a:bodyPr>
          <a:lstStyle/>
          <a:p>
            <a:r>
              <a:rPr lang="bn-BD" sz="2800" dirty="0">
                <a:latin typeface="NikoshBAN" pitchFamily="2" charset="0"/>
                <a:cs typeface="NikoshBAN" pitchFamily="2" charset="0"/>
              </a:rPr>
              <a:t> </a:t>
            </a:r>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আয়তক্ষেত্রের ক্ষেত্রে-   </a:t>
            </a:r>
            <a:r>
              <a:rPr lang="en-US" sz="2800" dirty="0">
                <a:latin typeface="NikoshBAN" pitchFamily="2" charset="0"/>
                <a:cs typeface="NikoshBAN" pitchFamily="2" charset="0"/>
              </a:rPr>
              <a:t>(i)</a:t>
            </a:r>
            <a:r>
              <a:rPr lang="bn-BD" sz="2800" dirty="0">
                <a:latin typeface="NikoshBAN" pitchFamily="2" charset="0"/>
                <a:cs typeface="NikoshBAN" pitchFamily="2" charset="0"/>
              </a:rPr>
              <a:t>ক্ষেত্রফল=(দৈর্ঘ্য</a:t>
            </a:r>
            <a:r>
              <a:rPr lang="en-US" sz="2800" dirty="0">
                <a:latin typeface="NikoshBAN" pitchFamily="2" charset="0"/>
                <a:cs typeface="NikoshBAN" pitchFamily="2" charset="0"/>
              </a:rPr>
              <a:t>×</a:t>
            </a:r>
            <a:r>
              <a:rPr lang="bn-BD" sz="2800" dirty="0">
                <a:latin typeface="NikoshBAN" pitchFamily="2" charset="0"/>
                <a:cs typeface="NikoshBAN" pitchFamily="2" charset="0"/>
              </a:rPr>
              <a:t>প্রস্থ) </a:t>
            </a:r>
            <a:r>
              <a:rPr lang="bn-BD" sz="2800" dirty="0" smtClean="0">
                <a:latin typeface="NikoshBAN" pitchFamily="2" charset="0"/>
                <a:cs typeface="NikoshBAN" pitchFamily="2" charset="0"/>
              </a:rPr>
              <a:t>বর্গএকক</a:t>
            </a:r>
            <a:r>
              <a:rPr lang="bn-BD" sz="2800" dirty="0">
                <a:latin typeface="NikoshBAN" pitchFamily="2" charset="0"/>
                <a:cs typeface="NikoshBAN" pitchFamily="2" charset="0"/>
              </a:rPr>
              <a:t>।</a:t>
            </a:r>
          </a:p>
          <a:p>
            <a:r>
              <a:rPr lang="bn-BD" sz="2800" dirty="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a:latin typeface="NikoshBAN" pitchFamily="2" charset="0"/>
                <a:cs typeface="NikoshBAN" pitchFamily="2" charset="0"/>
              </a:rPr>
              <a:t>(ii)</a:t>
            </a:r>
            <a:r>
              <a:rPr lang="bn-BD" sz="2800" dirty="0">
                <a:latin typeface="NikoshBAN" pitchFamily="2" charset="0"/>
                <a:cs typeface="NikoshBAN" pitchFamily="2" charset="0"/>
              </a:rPr>
              <a:t> ক্ষেত্রফল =(দৈর্ঘ্য</a:t>
            </a:r>
            <a:r>
              <a:rPr lang="en-US" sz="2800" dirty="0">
                <a:latin typeface="NikoshBAN" pitchFamily="2" charset="0"/>
                <a:cs typeface="NikoshBAN" pitchFamily="2" charset="0"/>
              </a:rPr>
              <a:t>×</a:t>
            </a:r>
            <a:r>
              <a:rPr lang="bn-BD" sz="2800" dirty="0">
                <a:latin typeface="NikoshBAN" pitchFamily="2" charset="0"/>
                <a:cs typeface="NikoshBAN" pitchFamily="2" charset="0"/>
              </a:rPr>
              <a:t>প্রস্থ) একক।</a:t>
            </a:r>
          </a:p>
          <a:p>
            <a:r>
              <a:rPr lang="bn-BD" sz="2800" dirty="0">
                <a:latin typeface="NikoshBAN" pitchFamily="2" charset="0"/>
                <a:cs typeface="NikoshBAN" pitchFamily="2" charset="0"/>
              </a:rPr>
              <a:t>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a:t>
            </a:r>
            <a:r>
              <a:rPr lang="en-US" sz="2800" dirty="0">
                <a:latin typeface="NikoshBAN" pitchFamily="2" charset="0"/>
                <a:cs typeface="NikoshBAN" pitchFamily="2" charset="0"/>
              </a:rPr>
              <a:t>iii)</a:t>
            </a:r>
            <a:r>
              <a:rPr lang="bn-BD" sz="2800" dirty="0">
                <a:latin typeface="NikoshBAN" pitchFamily="2" charset="0"/>
                <a:cs typeface="NikoshBAN" pitchFamily="2" charset="0"/>
              </a:rPr>
              <a:t>পরিসীমা=২(দৈর্ঘ্য+প্রস্থ</a:t>
            </a:r>
            <a:r>
              <a:rPr lang="bn-BD" sz="2800" dirty="0" smtClean="0">
                <a:latin typeface="NikoshBAN" pitchFamily="2" charset="0"/>
                <a:cs typeface="NikoshBAN" pitchFamily="2" charset="0"/>
              </a:rPr>
              <a:t>) একক।</a:t>
            </a:r>
          </a:p>
          <a:p>
            <a:r>
              <a:rPr lang="bn-BD" sz="2800" dirty="0" smtClean="0">
                <a:latin typeface="NikoshBAN" pitchFamily="2" charset="0"/>
                <a:cs typeface="NikoshBAN" pitchFamily="2" charset="0"/>
              </a:rPr>
              <a:t> কোনটি সঠিক? (</a:t>
            </a:r>
            <a:r>
              <a:rPr lang="bn-BD" sz="2800" dirty="0">
                <a:latin typeface="NikoshBAN" pitchFamily="2" charset="0"/>
                <a:cs typeface="NikoshBAN" pitchFamily="2" charset="0"/>
              </a:rPr>
              <a:t>ক) </a:t>
            </a:r>
            <a:r>
              <a:rPr lang="en-US" sz="2800" dirty="0">
                <a:latin typeface="NikoshBAN" pitchFamily="2" charset="0"/>
                <a:cs typeface="NikoshBAN" pitchFamily="2" charset="0"/>
              </a:rPr>
              <a:t>i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bn-BD" sz="2800" dirty="0">
                <a:latin typeface="NikoshBAN" pitchFamily="2" charset="0"/>
                <a:cs typeface="NikoshBAN" pitchFamily="2" charset="0"/>
              </a:rPr>
              <a:t>খ) </a:t>
            </a:r>
            <a:r>
              <a:rPr lang="en-US" sz="2800" dirty="0">
                <a:latin typeface="NikoshBAN" pitchFamily="2" charset="0"/>
                <a:cs typeface="NikoshBAN" pitchFamily="2" charset="0"/>
              </a:rPr>
              <a:t>ii</a:t>
            </a:r>
            <a:r>
              <a:rPr lang="bn-BD" sz="2800" dirty="0">
                <a:latin typeface="NikoshBAN" pitchFamily="2" charset="0"/>
                <a:cs typeface="NikoshBAN" pitchFamily="2" charset="0"/>
              </a:rPr>
              <a:t>ও</a:t>
            </a:r>
            <a:r>
              <a:rPr lang="en-US" sz="2800" dirty="0" smtClean="0">
                <a:latin typeface="NikoshBAN" pitchFamily="2" charset="0"/>
                <a:cs typeface="NikoshBAN" pitchFamily="2" charset="0"/>
              </a:rPr>
              <a:t>iii</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a:t>
            </a:r>
            <a:r>
              <a:rPr lang="bn-BD" sz="2800" dirty="0">
                <a:latin typeface="NikoshBAN" pitchFamily="2" charset="0"/>
                <a:cs typeface="NikoshBAN" pitchFamily="2" charset="0"/>
              </a:rPr>
              <a:t>গ</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a:t>
            </a:r>
            <a:r>
              <a:rPr lang="bn-BD" sz="2800" dirty="0">
                <a:latin typeface="NikoshBAN" pitchFamily="2" charset="0"/>
                <a:cs typeface="NikoshBAN" pitchFamily="2" charset="0"/>
              </a:rPr>
              <a:t>ও</a:t>
            </a:r>
            <a:r>
              <a:rPr lang="en-US" sz="2800" dirty="0" smtClean="0">
                <a:latin typeface="NikoshBAN" pitchFamily="2" charset="0"/>
                <a:cs typeface="NikoshBAN" pitchFamily="2" charset="0"/>
              </a:rPr>
              <a:t>iii</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en-US" sz="2800" dirty="0">
                <a:latin typeface="NikoshBAN" pitchFamily="2" charset="0"/>
                <a:cs typeface="NikoshBAN" pitchFamily="2" charset="0"/>
              </a:rPr>
              <a:t>(</a:t>
            </a:r>
            <a:r>
              <a:rPr lang="bn-BD" sz="2800" dirty="0">
                <a:latin typeface="NikoshBAN" pitchFamily="2" charset="0"/>
                <a:cs typeface="NikoshBAN" pitchFamily="2" charset="0"/>
              </a:rPr>
              <a:t>ঘ</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i,ii</a:t>
            </a:r>
            <a:r>
              <a:rPr lang="bn-BD" sz="2800" dirty="0">
                <a:latin typeface="NikoshBAN" pitchFamily="2" charset="0"/>
                <a:cs typeface="NikoshBAN" pitchFamily="2" charset="0"/>
              </a:rPr>
              <a:t>ও</a:t>
            </a:r>
            <a:r>
              <a:rPr lang="en-US" sz="2800" dirty="0">
                <a:latin typeface="NikoshBAN" pitchFamily="2" charset="0"/>
                <a:cs typeface="NikoshBAN" pitchFamily="2" charset="0"/>
              </a:rPr>
              <a:t>iii </a:t>
            </a:r>
            <a:endParaRPr lang="bn-BD" sz="2800" dirty="0">
              <a:latin typeface="NikoshBAN" pitchFamily="2" charset="0"/>
              <a:cs typeface="NikoshBAN" pitchFamily="2" charset="0"/>
            </a:endParaRPr>
          </a:p>
        </p:txBody>
      </p:sp>
      <p:sp>
        <p:nvSpPr>
          <p:cNvPr id="6" name="TextBox 5"/>
          <p:cNvSpPr txBox="1"/>
          <p:nvPr/>
        </p:nvSpPr>
        <p:spPr>
          <a:xfrm>
            <a:off x="685800" y="609600"/>
            <a:ext cx="7772400" cy="707886"/>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8" name="Rounded Rectangle 7"/>
          <p:cNvSpPr/>
          <p:nvPr/>
        </p:nvSpPr>
        <p:spPr>
          <a:xfrm>
            <a:off x="2514600" y="1981200"/>
            <a:ext cx="16764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9" name="Rounded Rectangle 8"/>
          <p:cNvSpPr/>
          <p:nvPr/>
        </p:nvSpPr>
        <p:spPr>
          <a:xfrm>
            <a:off x="3733800" y="2819400"/>
            <a:ext cx="17526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bn-BD" dirty="0" smtClean="0">
                <a:latin typeface="NikoshBAN" panose="02000000000000000000" pitchFamily="2" charset="0"/>
                <a:cs typeface="NikoshBAN" panose="02000000000000000000" pitchFamily="2" charset="0"/>
              </a:rPr>
              <a:t>        </a:t>
            </a:r>
            <a:r>
              <a:rPr lang="bn-BD" dirty="0" smtClean="0"/>
              <a:t>   </a:t>
            </a:r>
            <a:endParaRPr lang="en-US" dirty="0"/>
          </a:p>
        </p:txBody>
      </p:sp>
      <p:sp>
        <p:nvSpPr>
          <p:cNvPr id="10" name="Rounded Rectangle 9"/>
          <p:cNvSpPr/>
          <p:nvPr/>
        </p:nvSpPr>
        <p:spPr>
          <a:xfrm>
            <a:off x="2819400" y="3733800"/>
            <a:ext cx="17526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1" name="Rounded Rectangle 10"/>
          <p:cNvSpPr/>
          <p:nvPr/>
        </p:nvSpPr>
        <p:spPr>
          <a:xfrm>
            <a:off x="4953000" y="5486400"/>
            <a:ext cx="1752600" cy="45720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Tree>
    <p:extLst>
      <p:ext uri="{BB962C8B-B14F-4D97-AF65-F5344CB8AC3E}">
        <p14:creationId xmlns:p14="http://schemas.microsoft.com/office/powerpoint/2010/main" val="16824087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left)">
                                      <p:cBhvr>
                                        <p:cTn id="46" dur="1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wipe(left)">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heel(1)">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left)">
                                      <p:cBhvr>
                                        <p:cTn id="61" dur="1000"/>
                                        <p:tgtEl>
                                          <p:spTgt spid="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wipe(left)">
                                      <p:cBhvr>
                                        <p:cTn id="66" dur="1000"/>
                                        <p:tgtEl>
                                          <p:spTgt spid="4">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wipe(left)">
                                      <p:cBhvr>
                                        <p:cTn id="71" dur="1000"/>
                                        <p:tgtEl>
                                          <p:spTgt spid="4">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txEl>
                                              <p:pRg st="3" end="3"/>
                                            </p:txEl>
                                          </p:spTgt>
                                        </p:tgtEl>
                                        <p:attrNameLst>
                                          <p:attrName>style.visibility</p:attrName>
                                        </p:attrNameLst>
                                      </p:cBhvr>
                                      <p:to>
                                        <p:strVal val="visible"/>
                                      </p:to>
                                    </p:set>
                                    <p:animEffect transition="in" filter="wipe(left)">
                                      <p:cBhvr>
                                        <p:cTn id="76" dur="1000"/>
                                        <p:tgtEl>
                                          <p:spTgt spid="4">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heel(1)">
                                      <p:cBhvr>
                                        <p:cTn id="8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4" grpId="0" uiExpand="1" build="p"/>
      <p:bldP spid="6"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3048000"/>
            <a:ext cx="7776210" cy="1447800"/>
          </a:xfrm>
          <a:prstGeom prst="rect">
            <a:avLst/>
          </a:prstGeom>
          <a:gradFill flip="none" rotWithShape="1">
            <a:gsLst>
              <a:gs pos="0">
                <a:srgbClr val="7DFFCA">
                  <a:tint val="66000"/>
                  <a:satMod val="160000"/>
                </a:srgbClr>
              </a:gs>
              <a:gs pos="50000">
                <a:srgbClr val="7DFFCA">
                  <a:tint val="44500"/>
                  <a:satMod val="160000"/>
                </a:srgbClr>
              </a:gs>
              <a:gs pos="100000">
                <a:srgbClr val="7DFFCA">
                  <a:tint val="23500"/>
                  <a:satMod val="160000"/>
                </a:srgbClr>
              </a:gs>
            </a:gsLst>
            <a:lin ang="5400000" scaled="1"/>
            <a:tileRect/>
          </a:gradFill>
          <a:ln w="19050">
            <a:solidFill>
              <a:schemeClr val="tx1"/>
            </a:solidFill>
          </a:ln>
        </p:spPr>
        <p:txBody>
          <a:bodyPr>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r>
              <a:rPr lang="bn-IN" dirty="0" smtClean="0">
                <a:latin typeface="NikoshBAN" pitchFamily="2" charset="0"/>
                <a:cs typeface="NikoshBAN" pitchFamily="2" charset="0"/>
              </a:rPr>
              <a:t>১। তোমার বাসার একটি দরজা ও একটি জানালার দৈর্ঘ্য ও প্রস্থ পরিমাপ</a:t>
            </a:r>
          </a:p>
          <a:p>
            <a:pPr marL="0" indent="0">
              <a:buFont typeface="Wingdings 2"/>
              <a:buNone/>
            </a:pPr>
            <a:r>
              <a:rPr lang="bn-IN" dirty="0" smtClean="0">
                <a:latin typeface="NikoshBAN" pitchFamily="2" charset="0"/>
                <a:cs typeface="NikoshBAN" pitchFamily="2" charset="0"/>
              </a:rPr>
              <a:t>    করে</a:t>
            </a:r>
            <a:r>
              <a:rPr lang="bn-BD" dirty="0" smtClean="0">
                <a:latin typeface="NikoshBAN" pitchFamily="2" charset="0"/>
                <a:cs typeface="NikoshBAN" pitchFamily="2" charset="0"/>
              </a:rPr>
              <a:t> </a:t>
            </a:r>
            <a:r>
              <a:rPr lang="bn-IN" dirty="0" smtClean="0">
                <a:latin typeface="NikoshBAN" pitchFamily="2" charset="0"/>
                <a:cs typeface="NikoshBAN" pitchFamily="2" charset="0"/>
              </a:rPr>
              <a:t>ক্ষেত্রফল নির্ণয় কর ।</a:t>
            </a:r>
          </a:p>
          <a:p>
            <a:pPr marL="0" indent="0">
              <a:buFont typeface="Wingdings 2"/>
              <a:buNone/>
            </a:pPr>
            <a:r>
              <a:rPr lang="bn-IN" dirty="0" smtClean="0">
                <a:latin typeface="NikoshBAN" pitchFamily="2" charset="0"/>
                <a:cs typeface="NikoshBAN" pitchFamily="2" charset="0"/>
              </a:rPr>
              <a:t>২।দৈর্ঘ্য ও প্রস্থ মেপে একটি ইটের ছয়টি তলের ক্ষেত্রফল</a:t>
            </a:r>
            <a:r>
              <a:rPr lang="bn-BD" dirty="0" smtClean="0">
                <a:latin typeface="NikoshBAN" pitchFamily="2" charset="0"/>
                <a:cs typeface="NikoshBAN" pitchFamily="2" charset="0"/>
              </a:rPr>
              <a:t> নির্ণয়</a:t>
            </a:r>
            <a:r>
              <a:rPr lang="bn-IN" dirty="0" smtClean="0">
                <a:latin typeface="NikoshBAN" pitchFamily="2" charset="0"/>
                <a:cs typeface="NikoshBAN" pitchFamily="2" charset="0"/>
              </a:rPr>
              <a:t> কর ।</a:t>
            </a:r>
            <a:endParaRPr lang="en-US" dirty="0">
              <a:latin typeface="NikoshBAN" pitchFamily="2" charset="0"/>
              <a:cs typeface="NikoshBAN" pitchFamily="2" charset="0"/>
            </a:endParaRPr>
          </a:p>
        </p:txBody>
      </p:sp>
      <p:sp>
        <p:nvSpPr>
          <p:cNvPr id="3" name="TextBox 2"/>
          <p:cNvSpPr txBox="1"/>
          <p:nvPr/>
        </p:nvSpPr>
        <p:spPr>
          <a:xfrm>
            <a:off x="685800" y="1044714"/>
            <a:ext cx="7696200" cy="646331"/>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998574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1000"/>
                                        <p:tgtEl>
                                          <p:spTgt spid="2">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1000"/>
                                        <p:tgtEl>
                                          <p:spTgt spid="2">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1000"/>
                                        <p:tgtEl>
                                          <p:spTgt spid="2">
                                            <p:txEl>
                                              <p:pRg st="1" end="1"/>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42" y="609600"/>
            <a:ext cx="7813516" cy="5638800"/>
          </a:xfrm>
          <a:prstGeom prst="rect">
            <a:avLst/>
          </a:prstGeom>
        </p:spPr>
      </p:pic>
      <p:sp>
        <p:nvSpPr>
          <p:cNvPr id="3" name="TextBox 2"/>
          <p:cNvSpPr txBox="1"/>
          <p:nvPr/>
        </p:nvSpPr>
        <p:spPr>
          <a:xfrm>
            <a:off x="2653288" y="2743200"/>
            <a:ext cx="3518912" cy="1862048"/>
          </a:xfrm>
          <a:prstGeom prst="rect">
            <a:avLst/>
          </a:prstGeom>
          <a:noFill/>
        </p:spPr>
        <p:txBody>
          <a:bodyPr wrap="non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dirty="0" smtClean="0">
                <a:ln w="11430"/>
                <a:solidFill>
                  <a:srgbClr val="00FF99"/>
                </a:solidFill>
                <a:latin typeface="NikoshBAN" pitchFamily="2" charset="0"/>
                <a:cs typeface="NikoshBAN" pitchFamily="2" charset="0"/>
              </a:rPr>
              <a:t>ধন্যবাদ</a:t>
            </a:r>
            <a:endParaRPr lang="en-US" sz="11500" dirty="0">
              <a:ln w="11430"/>
              <a:solidFill>
                <a:srgbClr val="00FF99"/>
              </a:solidFill>
              <a:latin typeface="NikoshBAN" pitchFamily="2" charset="0"/>
              <a:cs typeface="NikoshBAN" pitchFamily="2" charset="0"/>
            </a:endParaRPr>
          </a:p>
        </p:txBody>
      </p:sp>
    </p:spTree>
    <p:extLst>
      <p:ext uri="{BB962C8B-B14F-4D97-AF65-F5344CB8AC3E}">
        <p14:creationId xmlns:p14="http://schemas.microsoft.com/office/powerpoint/2010/main" val="954391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 calcmode="lin" valueType="num">
                                      <p:cBhvr>
                                        <p:cTn id="9" dur="4000" fill="hold"/>
                                        <p:tgtEl>
                                          <p:spTgt spid="2"/>
                                        </p:tgtEl>
                                        <p:attrNameLst>
                                          <p:attrName>ppt_x</p:attrName>
                                        </p:attrNameLst>
                                      </p:cBhvr>
                                      <p:tavLst>
                                        <p:tav tm="0">
                                          <p:val>
                                            <p:fltVal val="0.5"/>
                                          </p:val>
                                        </p:tav>
                                        <p:tav tm="100000">
                                          <p:val>
                                            <p:strVal val="#ppt_x"/>
                                          </p:val>
                                        </p:tav>
                                      </p:tavLst>
                                    </p:anim>
                                    <p:anim calcmode="lin" valueType="num">
                                      <p:cBhvr>
                                        <p:cTn id="10" dur="4000" fill="hold"/>
                                        <p:tgtEl>
                                          <p:spTgt spid="2"/>
                                        </p:tgtEl>
                                        <p:attrNameLst>
                                          <p:attrName>ppt_y</p:attrName>
                                        </p:attrNameLst>
                                      </p:cBhvr>
                                      <p:tavLst>
                                        <p:tav tm="0">
                                          <p:val>
                                            <p:fltVal val="0.5"/>
                                          </p:val>
                                        </p:tav>
                                        <p:tav tm="100000">
                                          <p:val>
                                            <p:strVal val="#ppt_y"/>
                                          </p:val>
                                        </p:tav>
                                      </p:tavLst>
                                    </p:anim>
                                  </p:childTnLst>
                                </p:cTn>
                              </p:par>
                            </p:childTnLst>
                          </p:cTn>
                        </p:par>
                        <p:par>
                          <p:cTn id="11" fill="hold">
                            <p:stCondLst>
                              <p:cond delay="4000"/>
                            </p:stCondLst>
                            <p:childTnLst>
                              <p:par>
                                <p:cTn id="12" presetID="23" presetClass="entr" presetSubtype="52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ppt_x</p:attrName>
                                        </p:attrNameLst>
                                      </p:cBhvr>
                                      <p:tavLst>
                                        <p:tav tm="0">
                                          <p:val>
                                            <p:fltVal val="0.5"/>
                                          </p:val>
                                        </p:tav>
                                        <p:tav tm="100000">
                                          <p:val>
                                            <p:strVal val="#ppt_x"/>
                                          </p:val>
                                        </p:tav>
                                      </p:tavLst>
                                    </p:anim>
                                    <p:anim calcmode="lin" valueType="num">
                                      <p:cBhvr>
                                        <p:cTn id="17"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4913194" cy="2123658"/>
          </a:xfrm>
          <a:prstGeom prst="rect">
            <a:avLst/>
          </a:prstGeom>
          <a:noFill/>
        </p:spPr>
        <p:txBody>
          <a:bodyPr wrap="square" rtlCol="0">
            <a:spAutoFit/>
          </a:bodyPr>
          <a:lstStyle/>
          <a:p>
            <a:r>
              <a:rPr lang="bn-BD" sz="7200" b="1" dirty="0" smtClean="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উপ</a:t>
            </a:r>
            <a:r>
              <a:rPr lang="bn-BD" sz="6000" b="1" dirty="0" smtClean="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স্থাপনা</a:t>
            </a:r>
            <a:r>
              <a:rPr lang="en-US" sz="6000" b="1" dirty="0" smtClean="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য়</a:t>
            </a:r>
            <a:r>
              <a:rPr lang="bn-BD" sz="6000" b="1" dirty="0" smtClean="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য়</a:t>
            </a:r>
            <a:r>
              <a:rPr lang="bn-BD" b="1" dirty="0" smtClean="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latin typeface="Calibri"/>
              </a:rPr>
              <a:t> </a:t>
            </a:r>
            <a:endParaRPr lang="en-US" b="1" dirty="0">
              <a:ln w="1905"/>
              <a:gradFill>
                <a:gsLst>
                  <a:gs pos="0">
                    <a:srgbClr val="1AB39F">
                      <a:shade val="20000"/>
                      <a:satMod val="200000"/>
                    </a:srgbClr>
                  </a:gs>
                  <a:gs pos="78000">
                    <a:srgbClr val="1AB39F">
                      <a:tint val="90000"/>
                      <a:shade val="89000"/>
                      <a:satMod val="220000"/>
                    </a:srgbClr>
                  </a:gs>
                  <a:gs pos="100000">
                    <a:srgbClr val="1AB39F">
                      <a:tint val="12000"/>
                      <a:satMod val="255000"/>
                    </a:srgbClr>
                  </a:gs>
                </a:gsLst>
                <a:lin ang="5400000"/>
              </a:gradFill>
              <a:effectLst>
                <a:innerShdw blurRad="69850" dist="43180" dir="5400000">
                  <a:srgbClr val="000000">
                    <a:alpha val="65000"/>
                  </a:srgbClr>
                </a:innerShdw>
              </a:effectLst>
              <a:latin typeface="Calibr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724400"/>
            <a:ext cx="3810000" cy="1024309"/>
          </a:xfrm>
          <a:prstGeom prst="rect">
            <a:avLst/>
          </a:prstGeom>
        </p:spPr>
      </p:pic>
      <p:pic>
        <p:nvPicPr>
          <p:cNvPr id="9" name="Picture 8" descr="graphics-christmas-flowers-181560.gif"/>
          <p:cNvPicPr>
            <a:picLocks noChangeAspect="1"/>
          </p:cNvPicPr>
          <p:nvPr/>
        </p:nvPicPr>
        <p:blipFill>
          <a:blip r:embed="rId3">
            <a:lum contrast="40000"/>
          </a:blip>
          <a:stretch>
            <a:fillRect/>
          </a:stretch>
        </p:blipFill>
        <p:spPr>
          <a:xfrm>
            <a:off x="4572000" y="0"/>
            <a:ext cx="4571999" cy="4038600"/>
          </a:xfrm>
          <a:prstGeom prst="rect">
            <a:avLst/>
          </a:prstGeom>
        </p:spPr>
      </p:pic>
      <p:pic>
        <p:nvPicPr>
          <p:cNvPr id="6" name="Picture 5" descr="2_n.jpg"/>
          <p:cNvPicPr>
            <a:picLocks noChangeAspect="1"/>
          </p:cNvPicPr>
          <p:nvPr/>
        </p:nvPicPr>
        <p:blipFill>
          <a:blip r:embed="rId4"/>
          <a:stretch>
            <a:fillRect/>
          </a:stretch>
        </p:blipFill>
        <p:spPr>
          <a:xfrm>
            <a:off x="0" y="1371600"/>
            <a:ext cx="4913194" cy="5486400"/>
          </a:xfrm>
          <a:prstGeom prst="rect">
            <a:avLst/>
          </a:prstGeom>
        </p:spPr>
      </p:pic>
    </p:spTree>
    <p:extLst>
      <p:ext uri="{BB962C8B-B14F-4D97-AF65-F5344CB8AC3E}">
        <p14:creationId xmlns:p14="http://schemas.microsoft.com/office/powerpoint/2010/main" val="345139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1480" y="636115"/>
            <a:ext cx="8183880" cy="1051560"/>
          </a:xfrm>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en-US" sz="6600" dirty="0" err="1" smtClean="0">
                <a:latin typeface="NikoshBAN" pitchFamily="2" charset="0"/>
                <a:cs typeface="NikoshBAN" pitchFamily="2" charset="0"/>
              </a:rPr>
              <a:t>শিক্ষক</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পরিচিতি</a:t>
            </a:r>
            <a:r>
              <a:rPr lang="en-US" sz="6600" dirty="0" smtClean="0">
                <a:latin typeface="NikoshBAN" pitchFamily="2" charset="0"/>
                <a:cs typeface="NikoshBAN" pitchFamily="2" charset="0"/>
              </a:rPr>
              <a:t> </a:t>
            </a:r>
            <a:endParaRPr lang="en-US" sz="6600" dirty="0">
              <a:latin typeface="NikoshBAN" pitchFamily="2" charset="0"/>
              <a:cs typeface="NikoshBAN" pitchFamily="2" charset="0"/>
            </a:endParaRPr>
          </a:p>
        </p:txBody>
      </p:sp>
      <p:sp>
        <p:nvSpPr>
          <p:cNvPr id="13" name="Content Placeholder 12"/>
          <p:cNvSpPr>
            <a:spLocks noGrp="1"/>
          </p:cNvSpPr>
          <p:nvPr>
            <p:ph sz="half" idx="1"/>
          </p:nvPr>
        </p:nvSpPr>
        <p:spPr>
          <a:xfrm>
            <a:off x="628650" y="1825625"/>
            <a:ext cx="4889834" cy="4351338"/>
          </a:xfrm>
          <a:solidFill>
            <a:srgbClr val="33D600"/>
          </a:solidFill>
        </p:spPr>
        <p:txBody>
          <a:bodyPr>
            <a:normAutofit/>
          </a:bodyPr>
          <a:lstStyle/>
          <a:p>
            <a:pPr algn="ctr"/>
            <a:endParaRPr lang="en-US" dirty="0" smtClean="0">
              <a:latin typeface="NikoshBAN" pitchFamily="2" charset="0"/>
              <a:cs typeface="NikoshBAN" pitchFamily="2" charset="0"/>
            </a:endParaRPr>
          </a:p>
          <a:p>
            <a:pPr algn="ctr">
              <a:buNone/>
            </a:pPr>
            <a:r>
              <a:rPr lang="en-US" sz="4800" dirty="0" err="1" smtClean="0">
                <a:latin typeface="NikoshBAN" pitchFamily="2" charset="0"/>
                <a:cs typeface="NikoshBAN" pitchFamily="2" charset="0"/>
              </a:rPr>
              <a:t>আমির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হোসেন</a:t>
            </a:r>
            <a:r>
              <a:rPr lang="bn-IN" sz="4800" dirty="0" smtClean="0">
                <a:latin typeface="NikoshBAN" pitchFamily="2" charset="0"/>
                <a:cs typeface="NikoshBAN" pitchFamily="2" charset="0"/>
              </a:rPr>
              <a:t> </a:t>
            </a:r>
            <a:endParaRPr lang="en-US" sz="4800" dirty="0" smtClean="0">
              <a:latin typeface="NikoshBAN" pitchFamily="2" charset="0"/>
              <a:cs typeface="NikoshBAN" pitchFamily="2" charset="0"/>
            </a:endParaRPr>
          </a:p>
          <a:p>
            <a:pPr algn="ctr">
              <a:buNone/>
            </a:pPr>
            <a:r>
              <a:rPr lang="bn-IN" dirty="0" smtClean="0">
                <a:latin typeface="NikoshBAN" pitchFamily="2" charset="0"/>
                <a:cs typeface="NikoshBAN" pitchFamily="2" charset="0"/>
              </a:rPr>
              <a:t>সহকারী শিক্ষক </a:t>
            </a:r>
          </a:p>
          <a:p>
            <a:pPr algn="ctr">
              <a:buNone/>
            </a:pPr>
            <a:r>
              <a:rPr lang="en-US" dirty="0" err="1" smtClean="0">
                <a:latin typeface="NikoshBAN" pitchFamily="2" charset="0"/>
                <a:cs typeface="NikoshBAN" pitchFamily="2" charset="0"/>
              </a:rPr>
              <a:t>আহমেদ</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বাওয়ানী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একাডেমী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স্কুল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এন্ড</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কলেজ</a:t>
            </a:r>
            <a:endParaRPr lang="bn-IN" dirty="0" smtClean="0">
              <a:latin typeface="NikoshBAN" pitchFamily="2" charset="0"/>
              <a:cs typeface="NikoshBAN" pitchFamily="2" charset="0"/>
            </a:endParaRPr>
          </a:p>
          <a:p>
            <a:pPr algn="ctr">
              <a:buNone/>
            </a:pPr>
            <a:r>
              <a:rPr lang="en-US" dirty="0" err="1" smtClean="0">
                <a:latin typeface="NikoshBAN" pitchFamily="2" charset="0"/>
                <a:cs typeface="NikoshBAN" pitchFamily="2" charset="0"/>
              </a:rPr>
              <a:t>আরমানীটোলা</a:t>
            </a:r>
            <a:r>
              <a:rPr lang="en-US" dirty="0" smtClean="0">
                <a:latin typeface="NikoshBAN" pitchFamily="2" charset="0"/>
                <a:cs typeface="NikoshBAN" pitchFamily="2" charset="0"/>
              </a:rPr>
              <a:t>, ঢাকা-১১00</a:t>
            </a:r>
            <a:endParaRPr lang="bn-IN" dirty="0" smtClean="0">
              <a:latin typeface="NikoshBAN" pitchFamily="2" charset="0"/>
              <a:cs typeface="NikoshBAN" pitchFamily="2" charset="0"/>
            </a:endParaRPr>
          </a:p>
          <a:p>
            <a:pPr algn="ctr">
              <a:buNone/>
            </a:pPr>
            <a:r>
              <a:rPr lang="bn-IN" dirty="0" smtClean="0">
                <a:latin typeface="NikoshBAN" pitchFamily="2" charset="0"/>
                <a:cs typeface="NikoshBAN" pitchFamily="2" charset="0"/>
              </a:rPr>
              <a:t>মোবাইলঃ ০১৭</a:t>
            </a:r>
            <a:r>
              <a:rPr lang="en-US" dirty="0" smtClean="0">
                <a:latin typeface="NikoshBAN" pitchFamily="2" charset="0"/>
                <a:cs typeface="NikoshBAN" pitchFamily="2" charset="0"/>
              </a:rPr>
              <a:t>২৭৯৯৫৯২৯</a:t>
            </a:r>
            <a:r>
              <a:rPr lang="bn-IN" dirty="0" smtClean="0">
                <a:latin typeface="NikoshBAN" pitchFamily="2" charset="0"/>
                <a:cs typeface="NikoshBAN" pitchFamily="2" charset="0"/>
              </a:rPr>
              <a:t>  </a:t>
            </a:r>
          </a:p>
          <a:p>
            <a:pPr algn="ctr"/>
            <a:endParaRPr lang="en-US" dirty="0">
              <a:latin typeface="NikoshBAN" pitchFamily="2" charset="0"/>
              <a:cs typeface="NikoshBAN" pitchFamily="2" charset="0"/>
            </a:endParaRPr>
          </a:p>
        </p:txBody>
      </p:sp>
      <p:sp>
        <p:nvSpPr>
          <p:cNvPr id="14" name="Content Placeholder 13"/>
          <p:cNvSpPr>
            <a:spLocks noGrp="1"/>
          </p:cNvSpPr>
          <p:nvPr>
            <p:ph sz="half" idx="2"/>
          </p:nvPr>
        </p:nvSpPr>
        <p:spPr>
          <a:xfrm>
            <a:off x="5518484" y="1825625"/>
            <a:ext cx="2996866" cy="4351338"/>
          </a:xfrm>
          <a:solidFill>
            <a:srgbClr val="33D600"/>
          </a:solidFill>
        </p:spPr>
        <p:txBody>
          <a:bodyPr>
            <a:normAutofit/>
          </a:bodyPr>
          <a:lstStyle/>
          <a:p>
            <a:endParaRPr lang="en-US" dirty="0" smtClean="0">
              <a:latin typeface="NikoshBAN" pitchFamily="2" charset="0"/>
              <a:cs typeface="NikoshBAN" pitchFamily="2" charset="0"/>
            </a:endParaRPr>
          </a:p>
          <a:p>
            <a:endParaRPr lang="en-US" dirty="0" smtClean="0">
              <a:latin typeface="NikoshBAN" pitchFamily="2" charset="0"/>
              <a:cs typeface="NikoshBAN" pitchFamily="2" charset="0"/>
            </a:endParaRPr>
          </a:p>
          <a:p>
            <a:r>
              <a:rPr lang="en-US" dirty="0" err="1" smtClean="0">
                <a:latin typeface="NikoshBAN" pitchFamily="2" charset="0"/>
                <a:cs typeface="NikoshBAN" pitchFamily="2" charset="0"/>
              </a:rPr>
              <a:t>অষ্টম</a:t>
            </a:r>
            <a:r>
              <a:rPr lang="bn-IN" dirty="0" smtClean="0">
                <a:latin typeface="NikoshBAN" pitchFamily="2" charset="0"/>
                <a:cs typeface="NikoshBAN" pitchFamily="2" charset="0"/>
              </a:rPr>
              <a:t> শ্রেণি</a:t>
            </a:r>
          </a:p>
          <a:p>
            <a:r>
              <a:rPr lang="en-US" dirty="0" err="1" smtClean="0">
                <a:latin typeface="NikoshBAN" pitchFamily="2" charset="0"/>
                <a:cs typeface="NikoshBAN" pitchFamily="2" charset="0"/>
              </a:rPr>
              <a:t>পাটি</a:t>
            </a:r>
            <a:r>
              <a:rPr lang="bn-IN" dirty="0" smtClean="0">
                <a:latin typeface="NikoshBAN" pitchFamily="2" charset="0"/>
                <a:cs typeface="NikoshBAN" pitchFamily="2" charset="0"/>
              </a:rPr>
              <a:t> গ</a:t>
            </a:r>
            <a:r>
              <a:rPr lang="en-US" dirty="0" err="1" smtClean="0">
                <a:latin typeface="NikoshBAN" pitchFamily="2" charset="0"/>
                <a:cs typeface="NikoshBAN" pitchFamily="2" charset="0"/>
              </a:rPr>
              <a:t>ণি</a:t>
            </a:r>
            <a:r>
              <a:rPr lang="bn-IN" dirty="0" smtClean="0">
                <a:latin typeface="NikoshBAN" pitchFamily="2" charset="0"/>
                <a:cs typeface="NikoshBAN" pitchFamily="2" charset="0"/>
              </a:rPr>
              <a:t>ত</a:t>
            </a:r>
          </a:p>
          <a:p>
            <a:r>
              <a:rPr lang="bn-IN" dirty="0" smtClean="0">
                <a:latin typeface="NikoshBAN" pitchFamily="2" charset="0"/>
                <a:cs typeface="NikoshBAN" pitchFamily="2" charset="0"/>
              </a:rPr>
              <a:t>অধ্যায়</a:t>
            </a:r>
            <a:r>
              <a:rPr lang="en-US" dirty="0" smtClean="0">
                <a:latin typeface="NikoshBAN" pitchFamily="2" charset="0"/>
                <a:cs typeface="NikoshBAN" pitchFamily="2" charset="0"/>
              </a:rPr>
              <a:t>: -০৩</a:t>
            </a:r>
          </a:p>
          <a:p>
            <a:r>
              <a:rPr lang="en-US" dirty="0" err="1" smtClean="0">
                <a:latin typeface="NikoshBAN" pitchFamily="2" charset="0"/>
                <a:cs typeface="NikoshBAN" pitchFamily="2" charset="0"/>
              </a:rPr>
              <a:t>পরিমাপ</a:t>
            </a:r>
            <a:r>
              <a:rPr lang="en-US" dirty="0" smtClean="0">
                <a:latin typeface="NikoshBAN" pitchFamily="2" charset="0"/>
                <a:cs typeface="NikoshBAN" pitchFamily="2" charset="0"/>
              </a:rPr>
              <a:t> </a:t>
            </a:r>
            <a:endParaRPr lang="bn-IN" dirty="0" smtClean="0">
              <a:latin typeface="NikoshBAN" pitchFamily="2" charset="0"/>
              <a:cs typeface="NikoshBAN" pitchFamily="2" charset="0"/>
            </a:endParaRPr>
          </a:p>
          <a:p>
            <a:pPr>
              <a:buNone/>
            </a:pPr>
            <a:endParaRPr lang="bn-IN" dirty="0" smtClean="0">
              <a:latin typeface="NikoshBAN" pitchFamily="2" charset="0"/>
              <a:cs typeface="NikoshBAN" pitchFamily="2" charset="0"/>
            </a:endParaRPr>
          </a:p>
        </p:txBody>
      </p:sp>
      <p:sp>
        <p:nvSpPr>
          <p:cNvPr id="9" name="Date Placeholder 8"/>
          <p:cNvSpPr>
            <a:spLocks noGrp="1"/>
          </p:cNvSpPr>
          <p:nvPr>
            <p:ph type="dt" sz="half" idx="10"/>
          </p:nvPr>
        </p:nvSpPr>
        <p:spPr/>
        <p:txBody>
          <a:bodyPr/>
          <a:lstStyle/>
          <a:p>
            <a:endParaRPr lang="en-US" dirty="0"/>
          </a:p>
          <a:p>
            <a:endParaRPr lang="en-US" dirty="0"/>
          </a:p>
          <a:p>
            <a:endParaRPr lang="en-US" dirty="0"/>
          </a:p>
          <a:p>
            <a:endParaRPr lang="en-US" dirty="0"/>
          </a:p>
        </p:txBody>
      </p:sp>
      <p:sp>
        <p:nvSpPr>
          <p:cNvPr id="11" name="Rectangle 10"/>
          <p:cNvSpPr/>
          <p:nvPr/>
        </p:nvSpPr>
        <p:spPr>
          <a:xfrm>
            <a:off x="457200" y="762000"/>
            <a:ext cx="8229600" cy="923330"/>
          </a:xfrm>
          <a:prstGeom prst="rect">
            <a:avLst/>
          </a:prstGeom>
        </p:spPr>
        <p:txBody>
          <a:bodyPr wrap="square">
            <a:spAutoFit/>
          </a:bodyPr>
          <a:lstStyle/>
          <a:p>
            <a:pPr lvl="0" algn="ctr"/>
            <a:r>
              <a:rPr lang="bn-BD" sz="4800" b="1" dirty="0" smtClean="0">
                <a:solidFill>
                  <a:srgbClr val="002060"/>
                </a:solidFill>
                <a:latin typeface="NikoshBAN" panose="02000000000000000000" pitchFamily="2" charset="0"/>
                <a:cs typeface="NikoshBAN" panose="02000000000000000000" pitchFamily="2" charset="0"/>
              </a:rPr>
              <a:t>     </a:t>
            </a:r>
            <a:r>
              <a:rPr lang="bn-BD" sz="5400" b="1" dirty="0" smtClean="0">
                <a:solidFill>
                  <a:srgbClr val="002060"/>
                </a:solidFill>
                <a:latin typeface="NikoshBAN" panose="02000000000000000000" pitchFamily="2" charset="0"/>
                <a:cs typeface="NikoshBAN" panose="02000000000000000000" pitchFamily="2" charset="0"/>
              </a:rPr>
              <a:t>      </a:t>
            </a:r>
            <a:endParaRPr lang="en-US" sz="2000" dirty="0">
              <a:solidFill>
                <a:prstClr val="black"/>
              </a:solidFill>
            </a:endParaRPr>
          </a:p>
        </p:txBody>
      </p:sp>
    </p:spTree>
    <p:extLst>
      <p:ext uri="{BB962C8B-B14F-4D97-AF65-F5344CB8AC3E}">
        <p14:creationId xmlns:p14="http://schemas.microsoft.com/office/powerpoint/2010/main" val="3742741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2000"/>
                                        <p:tgtEl>
                                          <p:spTgt spid="13">
                                            <p:txEl>
                                              <p:pRg st="1" end="1"/>
                                            </p:txEl>
                                          </p:spTgt>
                                        </p:tgtEl>
                                      </p:cBhvr>
                                    </p:animEffect>
                                    <p:anim calcmode="lin" valueType="num">
                                      <p:cBhvr>
                                        <p:cTn id="13" dur="2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2000"/>
                                        <p:tgtEl>
                                          <p:spTgt spid="13">
                                            <p:txEl>
                                              <p:pRg st="2" end="2"/>
                                            </p:txEl>
                                          </p:spTgt>
                                        </p:tgtEl>
                                      </p:cBhvr>
                                    </p:animEffect>
                                    <p:anim calcmode="lin" valueType="num">
                                      <p:cBhvr>
                                        <p:cTn id="18" dur="2000" fill="hold"/>
                                        <p:tgtEl>
                                          <p:spTgt spid="1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2000"/>
                                        <p:tgtEl>
                                          <p:spTgt spid="13">
                                            <p:txEl>
                                              <p:pRg st="3" end="3"/>
                                            </p:txEl>
                                          </p:spTgt>
                                        </p:tgtEl>
                                      </p:cBhvr>
                                    </p:animEffect>
                                    <p:anim calcmode="lin" valueType="num">
                                      <p:cBhvr>
                                        <p:cTn id="23" dur="2000" fill="hold"/>
                                        <p:tgtEl>
                                          <p:spTgt spid="1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1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2000"/>
                                        <p:tgtEl>
                                          <p:spTgt spid="13">
                                            <p:txEl>
                                              <p:pRg st="4" end="4"/>
                                            </p:txEl>
                                          </p:spTgt>
                                        </p:tgtEl>
                                      </p:cBhvr>
                                    </p:animEffect>
                                    <p:anim calcmode="lin" valueType="num">
                                      <p:cBhvr>
                                        <p:cTn id="28" dur="2000" fill="hold"/>
                                        <p:tgtEl>
                                          <p:spTgt spid="1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1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2000"/>
                                        <p:tgtEl>
                                          <p:spTgt spid="13">
                                            <p:txEl>
                                              <p:pRg st="5" end="5"/>
                                            </p:txEl>
                                          </p:spTgt>
                                        </p:tgtEl>
                                      </p:cBhvr>
                                    </p:animEffect>
                                    <p:anim calcmode="lin" valueType="num">
                                      <p:cBhvr>
                                        <p:cTn id="33" dur="2000" fill="hold"/>
                                        <p:tgtEl>
                                          <p:spTgt spid="13">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2000"/>
                                        <p:tgtEl>
                                          <p:spTgt spid="14">
                                            <p:txEl>
                                              <p:pRg st="2" end="2"/>
                                            </p:txEl>
                                          </p:spTgt>
                                        </p:tgtEl>
                                      </p:cBhvr>
                                    </p:animEffect>
                                    <p:anim calcmode="lin" valueType="num">
                                      <p:cBhvr>
                                        <p:cTn id="40" dur="2000" fill="hold"/>
                                        <p:tgtEl>
                                          <p:spTgt spid="14">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14">
                                            <p:txEl>
                                              <p:pRg st="2" end="2"/>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14">
                                            <p:txEl>
                                              <p:pRg st="3" end="3"/>
                                            </p:txEl>
                                          </p:spTgt>
                                        </p:tgtEl>
                                        <p:attrNameLst>
                                          <p:attrName>style.visibility</p:attrName>
                                        </p:attrNameLst>
                                      </p:cBhvr>
                                      <p:to>
                                        <p:strVal val="visible"/>
                                      </p:to>
                                    </p:set>
                                    <p:animEffect transition="in" filter="fade">
                                      <p:cBhvr>
                                        <p:cTn id="44" dur="2000"/>
                                        <p:tgtEl>
                                          <p:spTgt spid="14">
                                            <p:txEl>
                                              <p:pRg st="3" end="3"/>
                                            </p:txEl>
                                          </p:spTgt>
                                        </p:tgtEl>
                                      </p:cBhvr>
                                    </p:animEffect>
                                    <p:anim calcmode="lin" valueType="num">
                                      <p:cBhvr>
                                        <p:cTn id="45" dur="2000" fill="hold"/>
                                        <p:tgtEl>
                                          <p:spTgt spid="14">
                                            <p:txEl>
                                              <p:pRg st="3" end="3"/>
                                            </p:txEl>
                                          </p:spTgt>
                                        </p:tgtEl>
                                        <p:attrNameLst>
                                          <p:attrName>ppt_w</p:attrName>
                                        </p:attrNameLst>
                                      </p:cBhvr>
                                      <p:tavLst>
                                        <p:tav tm="0" fmla="#ppt_w*sin(2.5*pi*$)">
                                          <p:val>
                                            <p:fltVal val="0"/>
                                          </p:val>
                                        </p:tav>
                                        <p:tav tm="100000">
                                          <p:val>
                                            <p:fltVal val="1"/>
                                          </p:val>
                                        </p:tav>
                                      </p:tavLst>
                                    </p:anim>
                                    <p:anim calcmode="lin" valueType="num">
                                      <p:cBhvr>
                                        <p:cTn id="46" dur="2000" fill="hold"/>
                                        <p:tgtEl>
                                          <p:spTgt spid="14">
                                            <p:txEl>
                                              <p:pRg st="3" end="3"/>
                                            </p:txEl>
                                          </p:spTgt>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2000"/>
                                        <p:tgtEl>
                                          <p:spTgt spid="14">
                                            <p:txEl>
                                              <p:pRg st="4" end="4"/>
                                            </p:txEl>
                                          </p:spTgt>
                                        </p:tgtEl>
                                      </p:cBhvr>
                                    </p:animEffect>
                                    <p:anim calcmode="lin" valueType="num">
                                      <p:cBhvr>
                                        <p:cTn id="50" dur="2000" fill="hold"/>
                                        <p:tgtEl>
                                          <p:spTgt spid="14">
                                            <p:txEl>
                                              <p:pRg st="4" end="4"/>
                                            </p:txEl>
                                          </p:spTgt>
                                        </p:tgtEl>
                                        <p:attrNameLst>
                                          <p:attrName>ppt_w</p:attrName>
                                        </p:attrNameLst>
                                      </p:cBhvr>
                                      <p:tavLst>
                                        <p:tav tm="0" fmla="#ppt_w*sin(2.5*pi*$)">
                                          <p:val>
                                            <p:fltVal val="0"/>
                                          </p:val>
                                        </p:tav>
                                        <p:tav tm="100000">
                                          <p:val>
                                            <p:fltVal val="1"/>
                                          </p:val>
                                        </p:tav>
                                      </p:tavLst>
                                    </p:anim>
                                    <p:anim calcmode="lin" valueType="num">
                                      <p:cBhvr>
                                        <p:cTn id="51" dur="2000" fill="hold"/>
                                        <p:tgtEl>
                                          <p:spTgt spid="14">
                                            <p:txEl>
                                              <p:pRg st="4" end="4"/>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childTnLst>
                                    <p:set>
                                      <p:cBhvr>
                                        <p:cTn id="53" dur="1" fill="hold">
                                          <p:stCondLst>
                                            <p:cond delay="0"/>
                                          </p:stCondLst>
                                        </p:cTn>
                                        <p:tgtEl>
                                          <p:spTgt spid="14">
                                            <p:txEl>
                                              <p:pRg st="5" end="5"/>
                                            </p:txEl>
                                          </p:spTgt>
                                        </p:tgtEl>
                                        <p:attrNameLst>
                                          <p:attrName>style.visibility</p:attrName>
                                        </p:attrNameLst>
                                      </p:cBhvr>
                                      <p:to>
                                        <p:strVal val="visible"/>
                                      </p:to>
                                    </p:set>
                                    <p:animEffect transition="in" filter="fade">
                                      <p:cBhvr>
                                        <p:cTn id="54" dur="2000"/>
                                        <p:tgtEl>
                                          <p:spTgt spid="14">
                                            <p:txEl>
                                              <p:pRg st="5" end="5"/>
                                            </p:txEl>
                                          </p:spTgt>
                                        </p:tgtEl>
                                      </p:cBhvr>
                                    </p:animEffect>
                                    <p:anim calcmode="lin" valueType="num">
                                      <p:cBhvr>
                                        <p:cTn id="55" dur="2000" fill="hold"/>
                                        <p:tgtEl>
                                          <p:spTgt spid="14">
                                            <p:txEl>
                                              <p:pRg st="5" end="5"/>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 y="696687"/>
            <a:ext cx="7559039" cy="5399313"/>
          </a:xfrm>
          <a:prstGeom prst="rect">
            <a:avLst/>
          </a:prstGeom>
        </p:spPr>
      </p:pic>
    </p:spTree>
    <p:extLst>
      <p:ext uri="{BB962C8B-B14F-4D97-AF65-F5344CB8AC3E}">
        <p14:creationId xmlns:p14="http://schemas.microsoft.com/office/powerpoint/2010/main" val="2020409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770" t="11500" r="1878" b="36333"/>
          <a:stretch/>
        </p:blipFill>
        <p:spPr>
          <a:xfrm>
            <a:off x="921299" y="1535918"/>
            <a:ext cx="7819292" cy="4644390"/>
          </a:xfrm>
          <a:prstGeom prst="rect">
            <a:avLst/>
          </a:prstGeom>
          <a:ln w="12700">
            <a:no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0266" r="1314" b="39867"/>
          <a:stretch/>
        </p:blipFill>
        <p:spPr>
          <a:xfrm rot="5400000">
            <a:off x="3643583" y="1842811"/>
            <a:ext cx="1704493" cy="914471"/>
          </a:xfrm>
          <a:prstGeom prst="rect">
            <a:avLst/>
          </a:prstGeom>
          <a:scene3d>
            <a:camera prst="isometricOffAxis1Right"/>
            <a:lightRig rig="threePt" dir="t"/>
          </a:scene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918" r="7181" b="41648"/>
          <a:stretch/>
        </p:blipFill>
        <p:spPr>
          <a:xfrm>
            <a:off x="838200" y="2907030"/>
            <a:ext cx="7819292" cy="902970"/>
          </a:xfrm>
          <a:prstGeom prst="rect">
            <a:avLst/>
          </a:prstGeom>
        </p:spPr>
      </p:pic>
      <p:sp>
        <p:nvSpPr>
          <p:cNvPr id="2" name="TextBox 1"/>
          <p:cNvSpPr txBox="1"/>
          <p:nvPr/>
        </p:nvSpPr>
        <p:spPr>
          <a:xfrm>
            <a:off x="3188877" y="5181600"/>
            <a:ext cx="2842445" cy="769441"/>
          </a:xfrm>
          <a:prstGeom prst="rect">
            <a:avLst/>
          </a:prstGeom>
          <a:noFill/>
        </p:spPr>
        <p:txBody>
          <a:bodyPr wrap="none" rtlCol="0">
            <a:spAutoFit/>
          </a:bodyPr>
          <a:lstStyle/>
          <a:p>
            <a:r>
              <a:rPr lang="bn-BD" sz="3200" dirty="0" smtClean="0">
                <a:latin typeface="NikoshBAN" pitchFamily="2" charset="0"/>
                <a:cs typeface="NikoshBAN" pitchFamily="2" charset="0"/>
              </a:rPr>
              <a:t>দৈর্ঘ্য =</a:t>
            </a:r>
            <a:r>
              <a:rPr lang="bn-BD" sz="4400" dirty="0" smtClean="0">
                <a:latin typeface="NikoshBAN" pitchFamily="2" charset="0"/>
                <a:cs typeface="NikoshBAN" pitchFamily="2" charset="0"/>
              </a:rPr>
              <a:t> </a:t>
            </a:r>
            <a:r>
              <a:rPr lang="bn-BD" sz="3200" dirty="0" smtClean="0">
                <a:latin typeface="NikoshBAN" pitchFamily="2" charset="0"/>
                <a:cs typeface="NikoshBAN" pitchFamily="2" charset="0"/>
              </a:rPr>
              <a:t>৩০ সেঃ মিঃ</a:t>
            </a:r>
            <a:endParaRPr lang="en-US" sz="4400" dirty="0">
              <a:latin typeface="NikoshBAN" pitchFamily="2" charset="0"/>
              <a:cs typeface="NikoshBAN" pitchFamily="2" charset="0"/>
            </a:endParaRPr>
          </a:p>
        </p:txBody>
      </p:sp>
      <p:sp>
        <p:nvSpPr>
          <p:cNvPr id="8" name="TextBox 7"/>
          <p:cNvSpPr txBox="1"/>
          <p:nvPr/>
        </p:nvSpPr>
        <p:spPr>
          <a:xfrm>
            <a:off x="5105400" y="2129879"/>
            <a:ext cx="2488182" cy="769441"/>
          </a:xfrm>
          <a:prstGeom prst="rect">
            <a:avLst/>
          </a:prstGeom>
          <a:solidFill>
            <a:schemeClr val="tx2">
              <a:lumMod val="10000"/>
              <a:lumOff val="90000"/>
            </a:schemeClr>
          </a:solidFill>
        </p:spPr>
        <p:txBody>
          <a:bodyPr wrap="none" rtlCol="0">
            <a:spAutoFit/>
          </a:bodyPr>
          <a:lstStyle/>
          <a:p>
            <a:r>
              <a:rPr lang="bn-BD" sz="3200" dirty="0" smtClean="0">
                <a:latin typeface="NikoshBAN" pitchFamily="2" charset="0"/>
                <a:cs typeface="NikoshBAN" pitchFamily="2" charset="0"/>
              </a:rPr>
              <a:t>প্রস্থ =</a:t>
            </a:r>
            <a:r>
              <a:rPr lang="bn-BD" sz="4400" dirty="0" smtClean="0">
                <a:latin typeface="NikoshBAN" pitchFamily="2" charset="0"/>
                <a:cs typeface="NikoshBAN" pitchFamily="2" charset="0"/>
              </a:rPr>
              <a:t> </a:t>
            </a:r>
            <a:r>
              <a:rPr lang="bn-BD" sz="3200" dirty="0">
                <a:latin typeface="NikoshBAN" pitchFamily="2" charset="0"/>
                <a:cs typeface="NikoshBAN" pitchFamily="2" charset="0"/>
              </a:rPr>
              <a:t>৬</a:t>
            </a:r>
            <a:r>
              <a:rPr lang="bn-BD" sz="3200" dirty="0" smtClean="0">
                <a:latin typeface="NikoshBAN" pitchFamily="2" charset="0"/>
                <a:cs typeface="NikoshBAN" pitchFamily="2" charset="0"/>
              </a:rPr>
              <a:t> সেঃ মিঃ</a:t>
            </a:r>
            <a:endParaRPr lang="en-US" sz="4400" dirty="0">
              <a:latin typeface="NikoshBAN" pitchFamily="2" charset="0"/>
              <a:cs typeface="NikoshBAN" pitchFamily="2" charset="0"/>
            </a:endParaRPr>
          </a:p>
        </p:txBody>
      </p:sp>
      <p:sp>
        <p:nvSpPr>
          <p:cNvPr id="9" name="TextBox 8"/>
          <p:cNvSpPr txBox="1"/>
          <p:nvPr/>
        </p:nvSpPr>
        <p:spPr>
          <a:xfrm>
            <a:off x="1371600" y="2301036"/>
            <a:ext cx="2558714" cy="584775"/>
          </a:xfrm>
          <a:prstGeom prst="rect">
            <a:avLst/>
          </a:prstGeom>
          <a:solidFill>
            <a:schemeClr val="bg1"/>
          </a:solidFill>
        </p:spPr>
        <p:txBody>
          <a:bodyPr wrap="none" rtlCol="0">
            <a:spAutoFit/>
          </a:bodyPr>
          <a:lstStyle/>
          <a:p>
            <a:r>
              <a:rPr lang="en-US" sz="3200" dirty="0" err="1" smtClean="0">
                <a:latin typeface="NikoshBAN" pitchFamily="2" charset="0"/>
                <a:cs typeface="NikoshBAN" pitchFamily="2" charset="0"/>
              </a:rPr>
              <a:t>টেবিলের</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প্রস্থ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sp>
        <p:nvSpPr>
          <p:cNvPr id="11" name="TextBox 10"/>
          <p:cNvSpPr txBox="1"/>
          <p:nvPr/>
        </p:nvSpPr>
        <p:spPr>
          <a:xfrm>
            <a:off x="3188877" y="4059918"/>
            <a:ext cx="2739853" cy="584775"/>
          </a:xfrm>
          <a:prstGeom prst="rect">
            <a:avLst/>
          </a:prstGeom>
          <a:solidFill>
            <a:schemeClr val="bg1"/>
          </a:solidFill>
        </p:spPr>
        <p:txBody>
          <a:bodyPr wrap="none" rtlCol="0">
            <a:spAutoFit/>
          </a:bodyPr>
          <a:lstStyle/>
          <a:p>
            <a:r>
              <a:rPr lang="en-US" sz="3200" dirty="0" err="1" smtClean="0">
                <a:latin typeface="NikoshBAN" pitchFamily="2" charset="0"/>
                <a:cs typeface="NikoshBAN" pitchFamily="2" charset="0"/>
              </a:rPr>
              <a:t>টেবিলের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দৈর্ঘ্য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কত</a:t>
            </a:r>
            <a:r>
              <a:rPr lang="en-US" sz="3200" dirty="0" smtClean="0">
                <a:latin typeface="NikoshBAN" pitchFamily="2" charset="0"/>
                <a:cs typeface="NikoshBAN" pitchFamily="2" charset="0"/>
              </a:rPr>
              <a:t>?</a:t>
            </a:r>
            <a:endParaRPr lang="en-US" sz="4400" dirty="0">
              <a:latin typeface="NikoshBAN" pitchFamily="2" charset="0"/>
              <a:cs typeface="NikoshBAN" pitchFamily="2" charset="0"/>
            </a:endParaRPr>
          </a:p>
        </p:txBody>
      </p:sp>
      <p:grpSp>
        <p:nvGrpSpPr>
          <p:cNvPr id="10" name="Group 9"/>
          <p:cNvGrpSpPr/>
          <p:nvPr/>
        </p:nvGrpSpPr>
        <p:grpSpPr>
          <a:xfrm>
            <a:off x="899161" y="1542031"/>
            <a:ext cx="7743091" cy="1352062"/>
            <a:chOff x="715109" y="1535918"/>
            <a:chExt cx="7743091" cy="1352062"/>
          </a:xfrm>
        </p:grpSpPr>
        <p:sp>
          <p:nvSpPr>
            <p:cNvPr id="12" name="Flowchart: Data 11"/>
            <p:cNvSpPr/>
            <p:nvPr/>
          </p:nvSpPr>
          <p:spPr>
            <a:xfrm>
              <a:off x="715109" y="1535918"/>
              <a:ext cx="7209692" cy="1352062"/>
            </a:xfrm>
            <a:prstGeom prst="flowChartInputOutpu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itchFamily="2" charset="0"/>
                  <a:cs typeface="NikoshBAN" pitchFamily="2" charset="0"/>
                </a:rPr>
                <a:t>এই অংশের ক্ষেত্রফল কত?</a:t>
              </a:r>
              <a:endParaRPr lang="en-US" sz="3200" dirty="0">
                <a:solidFill>
                  <a:schemeClr val="tx1"/>
                </a:solidFill>
                <a:latin typeface="NikoshBAN" pitchFamily="2" charset="0"/>
                <a:cs typeface="NikoshBAN" pitchFamily="2" charset="0"/>
              </a:endParaRPr>
            </a:p>
          </p:txBody>
        </p:sp>
        <p:sp>
          <p:nvSpPr>
            <p:cNvPr id="13" name="Isosceles Triangle 12"/>
            <p:cNvSpPr/>
            <p:nvPr/>
          </p:nvSpPr>
          <p:spPr>
            <a:xfrm>
              <a:off x="6477000" y="1535918"/>
              <a:ext cx="1981200" cy="1352062"/>
            </a:xfrm>
            <a:prstGeom prst="triangle">
              <a:avLst>
                <a:gd name="adj" fmla="val 72773"/>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p:cNvSpPr/>
            <p:nvPr/>
          </p:nvSpPr>
          <p:spPr>
            <a:xfrm flipV="1">
              <a:off x="1219200" y="1535918"/>
              <a:ext cx="1219199" cy="1352062"/>
            </a:xfrm>
            <a:prstGeom prst="triangle">
              <a:avLst>
                <a:gd name="adj" fmla="val 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Isosceles Triangle 14"/>
            <p:cNvSpPr/>
            <p:nvPr/>
          </p:nvSpPr>
          <p:spPr>
            <a:xfrm>
              <a:off x="768096" y="1535918"/>
              <a:ext cx="1060704" cy="1352062"/>
            </a:xfrm>
            <a:prstGeom prst="triangle">
              <a:avLst>
                <a:gd name="adj" fmla="val 42816"/>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p:cNvSpPr txBox="1"/>
          <p:nvPr/>
        </p:nvSpPr>
        <p:spPr>
          <a:xfrm>
            <a:off x="1371600" y="622013"/>
            <a:ext cx="6705600" cy="707886"/>
          </a:xfrm>
          <a:prstGeom prst="rect">
            <a:avLst/>
          </a:prstGeom>
          <a:solidFill>
            <a:srgbClr val="61FFBF"/>
          </a:solidFill>
          <a:ln w="19050">
            <a:solidFill>
              <a:schemeClr val="tx1"/>
            </a:solidFill>
          </a:ln>
        </p:spPr>
        <p:txBody>
          <a:bodyPr wrap="square" rtlCol="0">
            <a:spAutoFit/>
          </a:bodyPr>
          <a:lstStyle/>
          <a:p>
            <a:pPr algn="ctr"/>
            <a:r>
              <a:rPr lang="bn-BD" sz="4000" dirty="0" smtClean="0">
                <a:latin typeface="NikoshBAN" pitchFamily="2" charset="0"/>
                <a:cs typeface="NikoshBAN" pitchFamily="2" charset="0"/>
              </a:rPr>
              <a:t> ক্ষেত্রফল পরিমাপ</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742678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repeatCount="indefinite"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20663"/>
            <a:ext cx="7620000" cy="4770537"/>
          </a:xfrm>
          <a:prstGeom prst="rect">
            <a:avLst/>
          </a:prstGeom>
          <a:solidFill>
            <a:srgbClr val="E5FFE5"/>
          </a:solidFill>
          <a:ln w="28575">
            <a:solidFill>
              <a:schemeClr val="tx1"/>
            </a:solidFill>
          </a:ln>
        </p:spPr>
        <p:txBody>
          <a:bodyPr wrap="square">
            <a:spAutoFit/>
          </a:bodyPr>
          <a:lstStyle/>
          <a:p>
            <a:endParaRPr lang="en-US" sz="3200" dirty="0" smtClean="0">
              <a:latin typeface="NikoshBAN" panose="02000000000000000000" pitchFamily="2" charset="0"/>
              <a:cs typeface="NikoshBAN" panose="02000000000000000000" pitchFamily="2" charset="0"/>
            </a:endParaRPr>
          </a:p>
          <a:p>
            <a:pPr algn="ctr"/>
            <a:r>
              <a:rPr lang="bn-BD" sz="4800" dirty="0" smtClean="0">
                <a:latin typeface="NikoshBAN" panose="02000000000000000000" pitchFamily="2" charset="0"/>
                <a:cs typeface="NikoshBAN" panose="02000000000000000000" pitchFamily="2" charset="0"/>
              </a:rPr>
              <a:t>শিখনফল</a:t>
            </a:r>
            <a:endParaRPr lang="en-US" sz="48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পাঠ</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শিক্ষার্থীরা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1</a:t>
            </a:r>
            <a:r>
              <a:rPr lang="bn-IN" sz="3200" dirty="0" smtClean="0">
                <a:latin typeface="NikoshBAN" panose="02000000000000000000" pitchFamily="2" charset="0"/>
                <a:cs typeface="NikoshBAN" panose="02000000000000000000" pitchFamily="2" charset="0"/>
              </a:rPr>
              <a:t>। ক্ষেত্রফল পরিমা</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নিয়ম</a:t>
            </a:r>
            <a:r>
              <a:rPr lang="bn-BD" sz="3200" dirty="0" smtClean="0">
                <a:latin typeface="NikoshBAN" panose="02000000000000000000" pitchFamily="2" charset="0"/>
                <a:cs typeface="NikoshBAN" panose="02000000000000000000" pitchFamily="2" charset="0"/>
              </a:rPr>
              <a:t> ব্যাখ্যা করতে </a:t>
            </a:r>
            <a:r>
              <a:rPr lang="bn-IN" sz="3200" dirty="0"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a:t>
            </a:r>
          </a:p>
          <a:p>
            <a:r>
              <a:rPr lang="bn-IN" sz="3200" dirty="0" smtClean="0">
                <a:latin typeface="NikoshBAN" panose="02000000000000000000" pitchFamily="2" charset="0"/>
                <a:cs typeface="NikoshBAN" panose="02000000000000000000" pitchFamily="2" charset="0"/>
              </a:rPr>
              <a:t>২</a:t>
            </a:r>
            <a:r>
              <a:rPr lang="bn-BD" sz="3200" dirty="0" smtClean="0">
                <a:latin typeface="NikoshBAN" panose="02000000000000000000" pitchFamily="2" charset="0"/>
                <a:cs typeface="NikoshBAN" panose="02000000000000000000" pitchFamily="2" charset="0"/>
              </a:rPr>
              <a:t>। ক্ষেত্রফল পরিমাপের এককগুলো উল্লেখ করতে পারবে</a:t>
            </a:r>
            <a:r>
              <a:rPr lang="en-US" sz="3200" dirty="0">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৪</a:t>
            </a:r>
            <a:r>
              <a:rPr lang="bn-BD" sz="3200" dirty="0" smtClean="0">
                <a:latin typeface="NikoshBAN" panose="02000000000000000000" pitchFamily="2" charset="0"/>
                <a:cs typeface="NikoshBAN" panose="02000000000000000000" pitchFamily="2" charset="0"/>
              </a:rPr>
              <a:t>। ক্ষেত্রফল পরিমাপে আন্তঃসম্পর্ক </a:t>
            </a:r>
            <a:r>
              <a:rPr lang="bn-IN" sz="3200" dirty="0" smtClean="0">
                <a:latin typeface="NikoshBAN" panose="02000000000000000000" pitchFamily="2" charset="0"/>
                <a:cs typeface="NikoshBAN" panose="02000000000000000000" pitchFamily="2" charset="0"/>
              </a:rPr>
              <a:t>বর্ণনা</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করতে </a:t>
            </a:r>
            <a:r>
              <a:rPr lang="bn-BD" sz="3200" dirty="0" smtClean="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a:p>
            <a:r>
              <a:rPr lang="bn-IN" sz="3200" dirty="0" smtClean="0">
                <a:latin typeface="NikoshBAN" panose="02000000000000000000" pitchFamily="2" charset="0"/>
                <a:cs typeface="NikoshBAN" panose="02000000000000000000" pitchFamily="2" charset="0"/>
              </a:rPr>
              <a:t>৫</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বিভিন্ন ক্ষেত্রের </a:t>
            </a:r>
            <a:r>
              <a:rPr lang="bn-BD" sz="3200" dirty="0" smtClean="0">
                <a:latin typeface="NikoshBAN" panose="02000000000000000000" pitchFamily="2" charset="0"/>
                <a:cs typeface="NikoshBAN" panose="02000000000000000000" pitchFamily="2" charset="0"/>
              </a:rPr>
              <a:t>ক্ষেত্রফল নির্ণয় করতে পারবে। </a:t>
            </a:r>
            <a:endParaRPr lang="en-US" sz="3200" dirty="0">
              <a:latin typeface="NikoshBAN" panose="02000000000000000000" pitchFamily="2" charset="0"/>
              <a:cs typeface="NikoshBAN" panose="02000000000000000000" pitchFamily="2" charset="0"/>
            </a:endParaRPr>
          </a:p>
          <a:p>
            <a:endParaRPr lang="bn-BD" sz="3200" dirty="0" smtClean="0">
              <a:latin typeface="NikoshBAN" panose="02000000000000000000" pitchFamily="2" charset="0"/>
              <a:cs typeface="NikoshBAN" panose="02000000000000000000" pitchFamily="2" charset="0"/>
            </a:endParaRPr>
          </a:p>
          <a:p>
            <a:endParaRPr lang="en-US" sz="32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8149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2000" fill="hold"/>
                                        <p:tgtEl>
                                          <p:spTgt spid="2">
                                            <p:bg/>
                                          </p:spTgt>
                                        </p:tgtEl>
                                        <p:attrNameLst>
                                          <p:attrName>ppt_w</p:attrName>
                                        </p:attrNameLst>
                                      </p:cBhvr>
                                      <p:tavLst>
                                        <p:tav tm="0">
                                          <p:val>
                                            <p:fltVal val="0"/>
                                          </p:val>
                                        </p:tav>
                                        <p:tav tm="100000">
                                          <p:val>
                                            <p:strVal val="#ppt_w"/>
                                          </p:val>
                                        </p:tav>
                                      </p:tavLst>
                                    </p:anim>
                                    <p:anim calcmode="lin" valueType="num">
                                      <p:cBhvr>
                                        <p:cTn id="8" dur="2000" fill="hold"/>
                                        <p:tgtEl>
                                          <p:spTgt spid="2">
                                            <p:bg/>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1000"/>
                                        <p:tgtEl>
                                          <p:spTgt spid="2">
                                            <p:txEl>
                                              <p:pRg st="4" end="4"/>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1000"/>
                                        <p:tgtEl>
                                          <p:spTgt spid="2">
                                            <p:txEl>
                                              <p:pRg st="5" end="5"/>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399" y="4863405"/>
            <a:ext cx="7920991" cy="1384995"/>
          </a:xfrm>
          <a:prstGeom prst="rect">
            <a:avLst/>
          </a:prstGeom>
          <a:solidFill>
            <a:srgbClr val="00FFFF"/>
          </a:soli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বর্গক্ষেত্র অথবা আয়তক্ষেত্রের ক্ষেত্রফল পরিমাপ করার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জন্য ক্ষেত্রটির</a:t>
            </a:r>
            <a:endParaRPr lang="bn-IN"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দৈর্ঘ্য ও প্রস্থের মান জানা প্রয়োজন </a:t>
            </a:r>
            <a:r>
              <a:rPr lang="bn-IN" sz="2800" dirty="0" smtClean="0">
                <a:latin typeface="NikoshBAN" pitchFamily="2" charset="0"/>
                <a:cs typeface="NikoshBAN" pitchFamily="2" charset="0"/>
              </a:rPr>
              <a:t>। ত্রিভুজক্ষেত্রের ক্ষেত্রফল পরিমাপ</a:t>
            </a:r>
          </a:p>
          <a:p>
            <a:pPr algn="ctr"/>
            <a:r>
              <a:rPr lang="bn-IN" sz="2800" dirty="0" smtClean="0">
                <a:latin typeface="NikoshBAN" pitchFamily="2" charset="0"/>
                <a:cs typeface="NikoshBAN" pitchFamily="2" charset="0"/>
              </a:rPr>
              <a:t>করার জন্য ক্ষেত্রটির ভুমি ও উচ্চতার মান জানা প্রয়োজন।</a:t>
            </a:r>
            <a:endParaRPr lang="en-US" sz="2800" dirty="0">
              <a:latin typeface="NikoshBAN" pitchFamily="2" charset="0"/>
              <a:cs typeface="NikoshBAN" pitchFamily="2" charset="0"/>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618" t="4028" r="9265" b="4456"/>
          <a:stretch/>
        </p:blipFill>
        <p:spPr>
          <a:xfrm>
            <a:off x="457200" y="457200"/>
            <a:ext cx="4211475" cy="43434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127" t="8889" r="22539" b="6349"/>
          <a:stretch/>
        </p:blipFill>
        <p:spPr>
          <a:xfrm>
            <a:off x="4724400" y="511629"/>
            <a:ext cx="3657600" cy="3374571"/>
          </a:xfrm>
          <a:prstGeom prst="rect">
            <a:avLst/>
          </a:prstGeom>
          <a:ln w="28575">
            <a:solidFill>
              <a:schemeClr val="tx1"/>
            </a:solidFill>
          </a:ln>
        </p:spPr>
      </p:pic>
      <p:sp>
        <p:nvSpPr>
          <p:cNvPr id="7" name="Parallelogram 6"/>
          <p:cNvSpPr/>
          <p:nvPr/>
        </p:nvSpPr>
        <p:spPr>
          <a:xfrm>
            <a:off x="4191000" y="1273624"/>
            <a:ext cx="3581400" cy="2209803"/>
          </a:xfrm>
          <a:prstGeom prst="parallelogram">
            <a:avLst>
              <a:gd name="adj" fmla="val 12808"/>
            </a:avLst>
          </a:prstGeom>
          <a:solidFill>
            <a:srgbClr val="61FFBF"/>
          </a:solidFill>
          <a:ln>
            <a:solidFill>
              <a:srgbClr val="61FFBF"/>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6037" y="511629"/>
            <a:ext cx="3733800" cy="3222171"/>
          </a:xfrm>
          <a:prstGeom prst="rect">
            <a:avLst/>
          </a:prstGeom>
          <a:solidFill>
            <a:srgbClr val="00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779169">
            <a:off x="5307559" y="-296606"/>
            <a:ext cx="2691920" cy="1934063"/>
          </a:xfrm>
          <a:prstGeom prst="triangle">
            <a:avLst>
              <a:gd name="adj" fmla="val 100000"/>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4277380"/>
            <a:ext cx="7920991" cy="523220"/>
          </a:xfrm>
          <a:prstGeom prst="rect">
            <a:avLst/>
          </a:prstGeom>
          <a:solidFill>
            <a:srgbClr val="CCFF33"/>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ক্ষেত্রগুলোর ক্ষেত্রফল পরিমাপ কীভাবে করা যায়?</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000902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repeatCount="indefinite"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repeatCount="indefinite"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22" presetClass="entr" presetSubtype="8" repeatCount="indefinite"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bg/>
                                          </p:spTgt>
                                        </p:tgtEl>
                                        <p:attrNameLst>
                                          <p:attrName>style.visibility</p:attrName>
                                        </p:attrNameLst>
                                      </p:cBhvr>
                                      <p:to>
                                        <p:strVal val="visible"/>
                                      </p:to>
                                    </p:set>
                                    <p:animEffect transition="in" filter="wipe(left)">
                                      <p:cBhvr>
                                        <p:cTn id="47" dur="1000"/>
                                        <p:tgtEl>
                                          <p:spTgt spid="4">
                                            <p:bg/>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wipe(left)">
                                      <p:cBhvr>
                                        <p:cTn id="51" dur="1000"/>
                                        <p:tgtEl>
                                          <p:spTgt spid="4">
                                            <p:txEl>
                                              <p:pRg st="0" end="0"/>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left)">
                                      <p:cBhvr>
                                        <p:cTn id="55" dur="1000"/>
                                        <p:tgtEl>
                                          <p:spTgt spid="4">
                                            <p:txEl>
                                              <p:pRg st="1" end="1"/>
                                            </p:txEl>
                                          </p:spTgt>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left)">
                                      <p:cBhvr>
                                        <p:cTn id="5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7" grpId="1" animBg="1"/>
      <p:bldP spid="8" grpId="0" animBg="1"/>
      <p:bldP spid="8" grpId="1" animBg="1"/>
      <p:bldP spid="10" grpId="0" animBg="1"/>
      <p:bldP spid="10" grpId="1"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4057650" y="4075334"/>
            <a:ext cx="4400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57650" y="1255934"/>
            <a:ext cx="4400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114800" y="1280104"/>
            <a:ext cx="4313873" cy="2795230"/>
          </a:xfrm>
          <a:prstGeom prst="rect">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cxnSp>
        <p:nvCxnSpPr>
          <p:cNvPr id="12" name="Straight Connector 11"/>
          <p:cNvCxnSpPr/>
          <p:nvPr/>
        </p:nvCxnSpPr>
        <p:spPr>
          <a:xfrm>
            <a:off x="3409950" y="1255934"/>
            <a:ext cx="9525" cy="281940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12480" y="1255934"/>
            <a:ext cx="0" cy="2819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93845" y="1255934"/>
            <a:ext cx="0" cy="2819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3880" y="1255934"/>
            <a:ext cx="2865120" cy="1524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8640" y="1255934"/>
            <a:ext cx="15240" cy="281940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4060095"/>
            <a:ext cx="2895600" cy="15239"/>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63880" y="1271174"/>
            <a:ext cx="2865120" cy="2804160"/>
          </a:xfrm>
          <a:prstGeom prst="rect">
            <a:avLst/>
          </a:prstGeom>
          <a:solidFill>
            <a:srgbClr val="FEDEF5"/>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itchFamily="2" charset="0"/>
              <a:cs typeface="NikoshBAN" pitchFamily="2" charset="0"/>
            </a:endParaRPr>
          </a:p>
        </p:txBody>
      </p:sp>
      <p:sp>
        <p:nvSpPr>
          <p:cNvPr id="71" name="TextBox 70"/>
          <p:cNvSpPr txBox="1"/>
          <p:nvPr/>
        </p:nvSpPr>
        <p:spPr>
          <a:xfrm>
            <a:off x="533400" y="5206425"/>
            <a:ext cx="7924800"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rtlCol="0">
            <a:spAutoFit/>
          </a:bodyPr>
          <a:lstStyle/>
          <a:p>
            <a:r>
              <a:rPr lang="bn-BD" sz="3200" dirty="0" smtClean="0">
                <a:solidFill>
                  <a:srgbClr val="0000CC"/>
                </a:solidFill>
                <a:latin typeface="NikoshBAN" pitchFamily="2" charset="0"/>
                <a:cs typeface="NikoshBAN" pitchFamily="2" charset="0"/>
              </a:rPr>
              <a:t>ব</a:t>
            </a:r>
            <a:r>
              <a:rPr lang="bn-IN" sz="3200" dirty="0" smtClean="0">
                <a:solidFill>
                  <a:srgbClr val="0000CC"/>
                </a:solidFill>
                <a:latin typeface="NikoshBAN" pitchFamily="2" charset="0"/>
                <a:cs typeface="NikoshBAN" pitchFamily="2" charset="0"/>
              </a:rPr>
              <a:t>র্গাকার </a:t>
            </a:r>
            <a:r>
              <a:rPr lang="bn-BD" sz="3200" dirty="0" smtClean="0">
                <a:solidFill>
                  <a:srgbClr val="0000CC"/>
                </a:solidFill>
                <a:latin typeface="NikoshBAN" pitchFamily="2" charset="0"/>
                <a:cs typeface="NikoshBAN" pitchFamily="2" charset="0"/>
              </a:rPr>
              <a:t>ক্ষেত্রের ক্ষেত্রফল = দৈর্ঘ্য</a:t>
            </a:r>
            <a:r>
              <a:rPr lang="bn-BD" sz="3200" dirty="0" smtClean="0">
                <a:solidFill>
                  <a:srgbClr val="0000CC"/>
                </a:solidFill>
                <a:latin typeface="Times New Roman"/>
                <a:cs typeface="NikoshBAN" pitchFamily="2" charset="0"/>
              </a:rPr>
              <a:t>×প্রস্থ (দৈর্ঘ্য=প্রস্থ)</a:t>
            </a:r>
            <a:r>
              <a:rPr lang="bn-IN" sz="3200" dirty="0" smtClean="0">
                <a:solidFill>
                  <a:srgbClr val="0000CC"/>
                </a:solidFill>
                <a:latin typeface="Times New Roman"/>
                <a:cs typeface="NikoshBAN" pitchFamily="2" charset="0"/>
              </a:rPr>
              <a:t> =</a:t>
            </a:r>
            <a:r>
              <a:rPr lang="bn-IN" sz="3200" dirty="0">
                <a:solidFill>
                  <a:srgbClr val="0000CC"/>
                </a:solidFill>
                <a:latin typeface="NikoshBAN" pitchFamily="2" charset="0"/>
                <a:cs typeface="NikoshBAN" pitchFamily="2" charset="0"/>
              </a:rPr>
              <a:t> </a:t>
            </a:r>
            <a:r>
              <a:rPr lang="bn-IN" sz="3200" dirty="0" smtClean="0">
                <a:solidFill>
                  <a:srgbClr val="0000CC"/>
                </a:solidFill>
                <a:latin typeface="NikoshBAN" pitchFamily="2" charset="0"/>
                <a:cs typeface="NikoshBAN" pitchFamily="2" charset="0"/>
              </a:rPr>
              <a:t>(বাহু)</a:t>
            </a:r>
            <a:r>
              <a:rPr lang="bn-IN" sz="3200" baseline="30000" dirty="0" smtClean="0">
                <a:solidFill>
                  <a:srgbClr val="0000CC"/>
                </a:solidFill>
                <a:latin typeface="NikoshBAN" pitchFamily="2" charset="0"/>
                <a:cs typeface="NikoshBAN" pitchFamily="2" charset="0"/>
              </a:rPr>
              <a:t>২</a:t>
            </a:r>
            <a:endParaRPr lang="en-US" sz="3200" dirty="0">
              <a:solidFill>
                <a:srgbClr val="0000CC"/>
              </a:solidFill>
              <a:latin typeface="NikoshBAN" pitchFamily="2" charset="0"/>
              <a:cs typeface="NikoshBAN" pitchFamily="2" charset="0"/>
            </a:endParaRPr>
          </a:p>
        </p:txBody>
      </p:sp>
      <p:sp>
        <p:nvSpPr>
          <p:cNvPr id="72" name="TextBox 71"/>
          <p:cNvSpPr txBox="1"/>
          <p:nvPr/>
        </p:nvSpPr>
        <p:spPr>
          <a:xfrm>
            <a:off x="4176236" y="457200"/>
            <a:ext cx="4191000" cy="646331"/>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আয়তক্ষেত্র</a:t>
            </a:r>
            <a:endParaRPr lang="en-US" sz="3600" dirty="0">
              <a:latin typeface="NikoshBAN" pitchFamily="2" charset="0"/>
              <a:cs typeface="NikoshBAN" pitchFamily="2" charset="0"/>
            </a:endParaRPr>
          </a:p>
        </p:txBody>
      </p:sp>
      <p:sp>
        <p:nvSpPr>
          <p:cNvPr id="73" name="TextBox 72"/>
          <p:cNvSpPr txBox="1"/>
          <p:nvPr/>
        </p:nvSpPr>
        <p:spPr>
          <a:xfrm>
            <a:off x="563880" y="457203"/>
            <a:ext cx="2855595" cy="646331"/>
          </a:xfrm>
          <a:prstGeom prst="rect">
            <a:avLst/>
          </a:prstGeom>
          <a:solidFill>
            <a:srgbClr val="E5FFE5"/>
          </a:solidFill>
          <a:ln w="19050">
            <a:solidFill>
              <a:schemeClr val="tx1"/>
            </a:solidFill>
          </a:ln>
        </p:spPr>
        <p:txBody>
          <a:bodyPr wrap="square" rtlCol="0">
            <a:spAutoFit/>
          </a:bodyPr>
          <a:lstStyle/>
          <a:p>
            <a:pPr algn="ctr"/>
            <a:r>
              <a:rPr lang="bn-BD" sz="3600" dirty="0" smtClean="0">
                <a:solidFill>
                  <a:srgbClr val="000099"/>
                </a:solidFill>
                <a:latin typeface="NikoshBAN" pitchFamily="2" charset="0"/>
                <a:cs typeface="NikoshBAN" pitchFamily="2" charset="0"/>
              </a:rPr>
              <a:t>বর্গক্ষেত্র</a:t>
            </a:r>
            <a:endParaRPr lang="en-US" sz="3600" dirty="0">
              <a:solidFill>
                <a:srgbClr val="000099"/>
              </a:solidFill>
              <a:latin typeface="NikoshBAN" pitchFamily="2" charset="0"/>
              <a:cs typeface="NikoshBAN" pitchFamily="2" charset="0"/>
            </a:endParaRPr>
          </a:p>
        </p:txBody>
      </p:sp>
      <p:sp>
        <p:nvSpPr>
          <p:cNvPr id="74" name="TextBox 73"/>
          <p:cNvSpPr txBox="1"/>
          <p:nvPr/>
        </p:nvSpPr>
        <p:spPr>
          <a:xfrm>
            <a:off x="1192151" y="1255934"/>
            <a:ext cx="1608578"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১ মিটার</a:t>
            </a:r>
            <a:endParaRPr lang="en-US" sz="2400" dirty="0">
              <a:latin typeface="NikoshBAN" pitchFamily="2" charset="0"/>
              <a:cs typeface="NikoshBAN" pitchFamily="2" charset="0"/>
            </a:endParaRPr>
          </a:p>
        </p:txBody>
      </p:sp>
      <p:sp>
        <p:nvSpPr>
          <p:cNvPr id="79" name="TextBox 78"/>
          <p:cNvSpPr txBox="1"/>
          <p:nvPr/>
        </p:nvSpPr>
        <p:spPr>
          <a:xfrm>
            <a:off x="563880" y="5892225"/>
            <a:ext cx="7894320" cy="58477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আয়ত</a:t>
            </a:r>
            <a:r>
              <a:rPr lang="bn-IN" sz="3200" dirty="0" smtClean="0">
                <a:latin typeface="NikoshBAN" pitchFamily="2" charset="0"/>
                <a:cs typeface="NikoshBAN" pitchFamily="2" charset="0"/>
              </a:rPr>
              <a:t>কার </a:t>
            </a:r>
            <a:r>
              <a:rPr lang="bn-BD" sz="3200" dirty="0" smtClean="0">
                <a:latin typeface="NikoshBAN" pitchFamily="2" charset="0"/>
                <a:cs typeface="NikoshBAN" pitchFamily="2" charset="0"/>
              </a:rPr>
              <a:t>ক্ষেত্রের ক্ষেত্রফল = দৈর্ঘ্য </a:t>
            </a:r>
            <a:r>
              <a:rPr lang="bn-BD" sz="3200" dirty="0" smtClean="0">
                <a:latin typeface="Times New Roman"/>
                <a:cs typeface="NikoshBAN" pitchFamily="2" charset="0"/>
              </a:rPr>
              <a:t>× প্রস্থ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2" name="TextBox 21"/>
          <p:cNvSpPr txBox="1"/>
          <p:nvPr/>
        </p:nvSpPr>
        <p:spPr>
          <a:xfrm>
            <a:off x="1142621" y="2475134"/>
            <a:ext cx="1608578" cy="523220"/>
          </a:xfrm>
          <a:prstGeom prst="rect">
            <a:avLst/>
          </a:prstGeom>
          <a:noFill/>
          <a:ln w="19050">
            <a:noFill/>
          </a:ln>
        </p:spPr>
        <p:txBody>
          <a:bodyPr wrap="square" rtlCol="0">
            <a:spAutoFit/>
          </a:bodyPr>
          <a:lstStyle/>
          <a:p>
            <a:pPr algn="ctr"/>
            <a:r>
              <a:rPr lang="bn-BD" sz="2800" dirty="0" smtClean="0">
                <a:latin typeface="NikoshBAN" pitchFamily="2" charset="0"/>
                <a:cs typeface="NikoshBAN" pitchFamily="2" charset="0"/>
              </a:rPr>
              <a:t>১ বর্গমিটার</a:t>
            </a:r>
            <a:endParaRPr lang="en-US" sz="2800" dirty="0">
              <a:latin typeface="NikoshBAN" pitchFamily="2" charset="0"/>
              <a:cs typeface="NikoshBAN" pitchFamily="2" charset="0"/>
            </a:endParaRPr>
          </a:p>
        </p:txBody>
      </p:sp>
      <p:sp>
        <p:nvSpPr>
          <p:cNvPr id="24" name="TextBox 23"/>
          <p:cNvSpPr txBox="1"/>
          <p:nvPr/>
        </p:nvSpPr>
        <p:spPr>
          <a:xfrm>
            <a:off x="5553447" y="2404024"/>
            <a:ext cx="1250663" cy="523220"/>
          </a:xfrm>
          <a:prstGeom prst="rect">
            <a:avLst/>
          </a:prstGeom>
          <a:noFill/>
          <a:ln w="19050">
            <a:noFill/>
          </a:ln>
        </p:spPr>
        <p:txBody>
          <a:bodyPr wrap="none" rtlCol="0">
            <a:spAutoFit/>
          </a:bodyPr>
          <a:lstStyle/>
          <a:p>
            <a:pPr algn="ctr"/>
            <a:r>
              <a:rPr lang="bn-BD" sz="2800" dirty="0" smtClean="0">
                <a:latin typeface="NikoshBAN" pitchFamily="2" charset="0"/>
                <a:cs typeface="NikoshBAN" pitchFamily="2" charset="0"/>
              </a:rPr>
              <a:t>৩৫বর্গগজ</a:t>
            </a:r>
            <a:endParaRPr lang="en-US" sz="2800" dirty="0">
              <a:latin typeface="NikoshBAN" pitchFamily="2" charset="0"/>
              <a:cs typeface="NikoshBAN" pitchFamily="2" charset="0"/>
            </a:endParaRPr>
          </a:p>
        </p:txBody>
      </p:sp>
      <p:sp>
        <p:nvSpPr>
          <p:cNvPr id="29" name="TextBox 28"/>
          <p:cNvSpPr txBox="1"/>
          <p:nvPr/>
        </p:nvSpPr>
        <p:spPr>
          <a:xfrm>
            <a:off x="5912502" y="1271174"/>
            <a:ext cx="718466" cy="523220"/>
          </a:xfrm>
          <a:prstGeom prst="rect">
            <a:avLst/>
          </a:prstGeom>
          <a:noFill/>
          <a:ln w="19050">
            <a:noFill/>
          </a:ln>
        </p:spPr>
        <p:txBody>
          <a:bodyPr wrap="none" rtlCol="0">
            <a:spAutoFit/>
          </a:bodyPr>
          <a:lstStyle/>
          <a:p>
            <a:pPr algn="ctr"/>
            <a:r>
              <a:rPr lang="bn-BD" sz="2800" dirty="0">
                <a:latin typeface="NikoshBAN" pitchFamily="2" charset="0"/>
                <a:cs typeface="NikoshBAN" pitchFamily="2" charset="0"/>
              </a:rPr>
              <a:t>৭</a:t>
            </a:r>
            <a:r>
              <a:rPr lang="bn-BD" sz="2800" dirty="0" smtClean="0">
                <a:latin typeface="NikoshBAN" pitchFamily="2" charset="0"/>
                <a:cs typeface="NikoshBAN" pitchFamily="2" charset="0"/>
              </a:rPr>
              <a:t>গজ</a:t>
            </a:r>
            <a:endParaRPr lang="en-US" sz="2800" dirty="0">
              <a:latin typeface="NikoshBAN" pitchFamily="2" charset="0"/>
              <a:cs typeface="NikoshBAN" pitchFamily="2" charset="0"/>
            </a:endParaRPr>
          </a:p>
        </p:txBody>
      </p:sp>
      <p:sp>
        <p:nvSpPr>
          <p:cNvPr id="30" name="TextBox 29"/>
          <p:cNvSpPr txBox="1"/>
          <p:nvPr/>
        </p:nvSpPr>
        <p:spPr>
          <a:xfrm rot="16200000">
            <a:off x="3969087" y="2373247"/>
            <a:ext cx="814647" cy="584775"/>
          </a:xfrm>
          <a:prstGeom prst="rect">
            <a:avLst/>
          </a:prstGeom>
          <a:noFill/>
          <a:ln w="19050">
            <a:noFill/>
          </a:ln>
        </p:spPr>
        <p:txBody>
          <a:bodyPr wrap="none" rtlCol="0">
            <a:spAutoFit/>
          </a:bodyPr>
          <a:lstStyle/>
          <a:p>
            <a:pPr algn="ctr"/>
            <a:r>
              <a:rPr lang="bn-BD" sz="3200" dirty="0">
                <a:latin typeface="NikoshBAN" pitchFamily="2" charset="0"/>
                <a:cs typeface="NikoshBAN" pitchFamily="2" charset="0"/>
              </a:rPr>
              <a:t>৫</a:t>
            </a:r>
            <a:r>
              <a:rPr lang="bn-BD" sz="3200" dirty="0" smtClean="0">
                <a:latin typeface="NikoshBAN" pitchFamily="2" charset="0"/>
                <a:cs typeface="NikoshBAN" pitchFamily="2" charset="0"/>
              </a:rPr>
              <a:t>গজ</a:t>
            </a:r>
            <a:endParaRPr lang="en-US" sz="3200" dirty="0">
              <a:latin typeface="NikoshBAN" pitchFamily="2" charset="0"/>
              <a:cs typeface="NikoshBAN" pitchFamily="2" charset="0"/>
            </a:endParaRPr>
          </a:p>
        </p:txBody>
      </p:sp>
      <p:sp>
        <p:nvSpPr>
          <p:cNvPr id="25" name="TextBox 24"/>
          <p:cNvSpPr txBox="1"/>
          <p:nvPr/>
        </p:nvSpPr>
        <p:spPr>
          <a:xfrm rot="16200000">
            <a:off x="2439301" y="2496356"/>
            <a:ext cx="1608578" cy="461665"/>
          </a:xfrm>
          <a:prstGeom prst="rect">
            <a:avLst/>
          </a:prstGeom>
          <a:noFill/>
          <a:ln w="19050">
            <a:noFill/>
          </a:ln>
        </p:spPr>
        <p:txBody>
          <a:bodyPr wrap="square" rtlCol="0">
            <a:spAutoFit/>
          </a:bodyPr>
          <a:lstStyle/>
          <a:p>
            <a:pPr algn="ctr"/>
            <a:r>
              <a:rPr lang="bn-BD" sz="2400" dirty="0" smtClean="0">
                <a:latin typeface="NikoshBAN" pitchFamily="2" charset="0"/>
                <a:cs typeface="NikoshBAN" pitchFamily="2" charset="0"/>
              </a:rPr>
              <a:t>১ মিটার</a:t>
            </a:r>
            <a:endParaRPr lang="en-US" sz="2400" dirty="0">
              <a:latin typeface="NikoshBAN" pitchFamily="2" charset="0"/>
              <a:cs typeface="NikoshBAN" pitchFamily="2" charset="0"/>
            </a:endParaRPr>
          </a:p>
        </p:txBody>
      </p:sp>
      <p:sp>
        <p:nvSpPr>
          <p:cNvPr id="27" name="TextBox 26"/>
          <p:cNvSpPr txBox="1"/>
          <p:nvPr/>
        </p:nvSpPr>
        <p:spPr>
          <a:xfrm>
            <a:off x="533400" y="4191000"/>
            <a:ext cx="7924800" cy="954107"/>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rtlCol="0">
            <a:spAutoFit/>
          </a:bodyPr>
          <a:lstStyle/>
          <a:p>
            <a:pPr algn="ctr"/>
            <a:r>
              <a:rPr lang="bn-IN" sz="2800" dirty="0" smtClean="0">
                <a:solidFill>
                  <a:srgbClr val="0000CC"/>
                </a:solidFill>
                <a:latin typeface="NikoshBAN" pitchFamily="2" charset="0"/>
                <a:cs typeface="NikoshBAN" pitchFamily="2" charset="0"/>
              </a:rPr>
              <a:t>নির্দিষ্ট সীমারেখা দ্বারা আবদ্ধ স্থান হলো ক্ষেত্র এবং এই ক্ষেত্রের</a:t>
            </a:r>
          </a:p>
          <a:p>
            <a:pPr algn="ctr"/>
            <a:r>
              <a:rPr lang="bn-IN" sz="2800" dirty="0" smtClean="0">
                <a:solidFill>
                  <a:srgbClr val="0000CC"/>
                </a:solidFill>
                <a:latin typeface="NikoshBAN" pitchFamily="2" charset="0"/>
                <a:cs typeface="NikoshBAN" pitchFamily="2" charset="0"/>
              </a:rPr>
              <a:t> পরিমাপকে ক্ষেত্রফল বলে।</a:t>
            </a:r>
            <a:r>
              <a:rPr lang="bn-BD" sz="2800" dirty="0" smtClean="0">
                <a:solidFill>
                  <a:srgbClr val="0000CC"/>
                </a:solidFill>
                <a:latin typeface="NikoshBAN" pitchFamily="2" charset="0"/>
                <a:cs typeface="NikoshBAN" pitchFamily="2" charset="0"/>
              </a:rPr>
              <a:t> </a:t>
            </a:r>
            <a:endParaRPr lang="en-US" sz="2800" dirty="0">
              <a:solidFill>
                <a:srgbClr val="0000CC"/>
              </a:solidFill>
              <a:latin typeface="NikoshBAN" pitchFamily="2" charset="0"/>
              <a:cs typeface="NikoshBAN" pitchFamily="2" charset="0"/>
            </a:endParaRPr>
          </a:p>
        </p:txBody>
      </p:sp>
    </p:spTree>
    <p:extLst>
      <p:ext uri="{BB962C8B-B14F-4D97-AF65-F5344CB8AC3E}">
        <p14:creationId xmlns:p14="http://schemas.microsoft.com/office/powerpoint/2010/main" val="93093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left)">
                                      <p:cBhvr>
                                        <p:cTn id="37" dur="10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10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10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2000" fill="hold"/>
                                        <p:tgtEl>
                                          <p:spTgt spid="32"/>
                                        </p:tgtEl>
                                        <p:attrNameLst>
                                          <p:attrName>ppt_x</p:attrName>
                                        </p:attrNameLst>
                                      </p:cBhvr>
                                      <p:tavLst>
                                        <p:tav tm="0">
                                          <p:val>
                                            <p:strVal val="#ppt_x"/>
                                          </p:val>
                                        </p:tav>
                                        <p:tav tm="100000">
                                          <p:val>
                                            <p:strVal val="#ppt_x"/>
                                          </p:val>
                                        </p:tav>
                                      </p:tavLst>
                                    </p:anim>
                                    <p:anim calcmode="lin" valueType="num">
                                      <p:cBhvr additive="base">
                                        <p:cTn id="58" dur="2000" fill="hold"/>
                                        <p:tgtEl>
                                          <p:spTgt spid="32"/>
                                        </p:tgtEl>
                                        <p:attrNameLst>
                                          <p:attrName>ppt_y</p:attrName>
                                        </p:attrNameLst>
                                      </p:cBhvr>
                                      <p:tavLst>
                                        <p:tav tm="0">
                                          <p:val>
                                            <p:strVal val="0-#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2000" fill="hold"/>
                                        <p:tgtEl>
                                          <p:spTgt spid="26"/>
                                        </p:tgtEl>
                                        <p:attrNameLst>
                                          <p:attrName>ppt_x</p:attrName>
                                        </p:attrNameLst>
                                      </p:cBhvr>
                                      <p:tavLst>
                                        <p:tav tm="0">
                                          <p:val>
                                            <p:strVal val="1+#ppt_w/2"/>
                                          </p:val>
                                        </p:tav>
                                        <p:tav tm="100000">
                                          <p:val>
                                            <p:strVal val="#ppt_x"/>
                                          </p:val>
                                        </p:tav>
                                      </p:tavLst>
                                    </p:anim>
                                    <p:anim calcmode="lin" valueType="num">
                                      <p:cBhvr additive="base">
                                        <p:cTn id="62" dur="20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2000" fill="hold"/>
                                        <p:tgtEl>
                                          <p:spTgt spid="28"/>
                                        </p:tgtEl>
                                        <p:attrNameLst>
                                          <p:attrName>ppt_x</p:attrName>
                                        </p:attrNameLst>
                                      </p:cBhvr>
                                      <p:tavLst>
                                        <p:tav tm="0">
                                          <p:val>
                                            <p:strVal val="0-#ppt_w/2"/>
                                          </p:val>
                                        </p:tav>
                                        <p:tav tm="100000">
                                          <p:val>
                                            <p:strVal val="#ppt_x"/>
                                          </p:val>
                                        </p:tav>
                                      </p:tavLst>
                                    </p:anim>
                                    <p:anim calcmode="lin" valueType="num">
                                      <p:cBhvr additive="base">
                                        <p:cTn id="66" dur="2000" fill="hold"/>
                                        <p:tgtEl>
                                          <p:spTgt spid="28"/>
                                        </p:tgtEl>
                                        <p:attrNameLst>
                                          <p:attrName>ppt_y</p:attrName>
                                        </p:attrNameLst>
                                      </p:cBhvr>
                                      <p:tavLst>
                                        <p:tav tm="0">
                                          <p:val>
                                            <p:strVal val="#ppt_y"/>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2000" fill="hold"/>
                                        <p:tgtEl>
                                          <p:spTgt spid="31"/>
                                        </p:tgtEl>
                                        <p:attrNameLst>
                                          <p:attrName>ppt_x</p:attrName>
                                        </p:attrNameLst>
                                      </p:cBhvr>
                                      <p:tavLst>
                                        <p:tav tm="0">
                                          <p:val>
                                            <p:strVal val="#ppt_x"/>
                                          </p:val>
                                        </p:tav>
                                        <p:tav tm="100000">
                                          <p:val>
                                            <p:strVal val="#ppt_x"/>
                                          </p:val>
                                        </p:tav>
                                      </p:tavLst>
                                    </p:anim>
                                    <p:anim calcmode="lin" valueType="num">
                                      <p:cBhvr additive="base">
                                        <p:cTn id="70"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2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2"/>
                                        </p:tgtEl>
                                        <p:attrNameLst>
                                          <p:attrName>style.visibility</p:attrName>
                                        </p:attrNameLst>
                                      </p:cBhvr>
                                      <p:to>
                                        <p:strVal val="hidden"/>
                                      </p:to>
                                    </p:set>
                                  </p:childTnLst>
                                </p:cTn>
                              </p:par>
                              <p:par>
                                <p:cTn id="83" presetID="22" presetClass="entr" presetSubtype="8"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left)">
                                      <p:cBhvr>
                                        <p:cTn id="85" dur="1000"/>
                                        <p:tgtEl>
                                          <p:spTgt spid="7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10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10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left)">
                                      <p:cBhvr>
                                        <p:cTn id="100" dur="10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7">
                                            <p:bg/>
                                          </p:spTgt>
                                        </p:tgtEl>
                                        <p:attrNameLst>
                                          <p:attrName>style.visibility</p:attrName>
                                        </p:attrNameLst>
                                      </p:cBhvr>
                                      <p:to>
                                        <p:strVal val="visible"/>
                                      </p:to>
                                    </p:set>
                                    <p:animEffect transition="in" filter="wipe(left)">
                                      <p:cBhvr>
                                        <p:cTn id="105" dur="2000"/>
                                        <p:tgtEl>
                                          <p:spTgt spid="27">
                                            <p:bg/>
                                          </p:spTgt>
                                        </p:tgtEl>
                                      </p:cBhvr>
                                    </p:animEffect>
                                  </p:childTnLst>
                                </p:cTn>
                              </p:par>
                            </p:childTnLst>
                          </p:cTn>
                        </p:par>
                        <p:par>
                          <p:cTn id="106" fill="hold">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27">
                                            <p:txEl>
                                              <p:pRg st="0" end="0"/>
                                            </p:txEl>
                                          </p:spTgt>
                                        </p:tgtEl>
                                        <p:attrNameLst>
                                          <p:attrName>style.visibility</p:attrName>
                                        </p:attrNameLst>
                                      </p:cBhvr>
                                      <p:to>
                                        <p:strVal val="visible"/>
                                      </p:to>
                                    </p:set>
                                    <p:animEffect transition="in" filter="wipe(left)">
                                      <p:cBhvr>
                                        <p:cTn id="109" dur="2000"/>
                                        <p:tgtEl>
                                          <p:spTgt spid="27">
                                            <p:txEl>
                                              <p:pRg st="0" end="0"/>
                                            </p:txEl>
                                          </p:spTgt>
                                        </p:tgtEl>
                                      </p:cBhvr>
                                    </p:animEffect>
                                  </p:childTnLst>
                                </p:cTn>
                              </p:par>
                            </p:childTnLst>
                          </p:cTn>
                        </p:par>
                        <p:par>
                          <p:cTn id="110" fill="hold">
                            <p:stCondLst>
                              <p:cond delay="4000"/>
                            </p:stCondLst>
                            <p:childTnLst>
                              <p:par>
                                <p:cTn id="111" presetID="22" presetClass="entr" presetSubtype="8" fill="hold" grpId="0" nodeType="afterEffect">
                                  <p:stCondLst>
                                    <p:cond delay="0"/>
                                  </p:stCondLst>
                                  <p:childTnLst>
                                    <p:set>
                                      <p:cBhvr>
                                        <p:cTn id="112" dur="1" fill="hold">
                                          <p:stCondLst>
                                            <p:cond delay="0"/>
                                          </p:stCondLst>
                                        </p:cTn>
                                        <p:tgtEl>
                                          <p:spTgt spid="27">
                                            <p:txEl>
                                              <p:pRg st="1" end="1"/>
                                            </p:txEl>
                                          </p:spTgt>
                                        </p:tgtEl>
                                        <p:attrNameLst>
                                          <p:attrName>style.visibility</p:attrName>
                                        </p:attrNameLst>
                                      </p:cBhvr>
                                      <p:to>
                                        <p:strVal val="visible"/>
                                      </p:to>
                                    </p:set>
                                    <p:animEffect transition="in" filter="wipe(left)">
                                      <p:cBhvr>
                                        <p:cTn id="113" dur="2000"/>
                                        <p:tgtEl>
                                          <p:spTgt spid="27">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71"/>
                                        </p:tgtEl>
                                        <p:attrNameLst>
                                          <p:attrName>style.visibility</p:attrName>
                                        </p:attrNameLst>
                                      </p:cBhvr>
                                      <p:to>
                                        <p:strVal val="visible"/>
                                      </p:to>
                                    </p:set>
                                    <p:animEffect transition="in" filter="wipe(left)">
                                      <p:cBhvr>
                                        <p:cTn id="118" dur="2000"/>
                                        <p:tgtEl>
                                          <p:spTgt spid="71"/>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wipe(left)">
                                      <p:cBhvr>
                                        <p:cTn id="123"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8" grpId="0" animBg="1"/>
      <p:bldP spid="71" grpId="0" animBg="1"/>
      <p:bldP spid="72" grpId="0" animBg="1"/>
      <p:bldP spid="73" grpId="0" animBg="1"/>
      <p:bldP spid="74" grpId="0"/>
      <p:bldP spid="79" grpId="0" animBg="1"/>
      <p:bldP spid="22" grpId="0"/>
      <p:bldP spid="24" grpId="0"/>
      <p:bldP spid="29" grpId="0"/>
      <p:bldP spid="30" grpId="0"/>
      <p:bldP spid="25" grpId="0"/>
      <p:bldP spid="2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600" y="533400"/>
            <a:ext cx="7315200" cy="584775"/>
          </a:xfrm>
          <a:prstGeom prst="rect">
            <a:avLst/>
          </a:prstGeom>
          <a:solidFill>
            <a:srgbClr val="CCFF33"/>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ত্রিভুজক্ষেত্র</a:t>
            </a:r>
            <a:endParaRPr lang="en-US" sz="32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20" name="TextBox 19"/>
              <p:cNvSpPr txBox="1"/>
              <p:nvPr/>
            </p:nvSpPr>
            <p:spPr>
              <a:xfrm>
                <a:off x="1066801" y="4953701"/>
                <a:ext cx="7315200" cy="761299"/>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6200000" scaled="1"/>
                <a:tileRect/>
              </a:gra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ত্রিভুজক্ষেত্রের ক্ষেত্রফল = </a:t>
                </a:r>
                <a14:m>
                  <m:oMath xmlns:m="http://schemas.openxmlformats.org/officeDocument/2006/math">
                    <m:f>
                      <m:fPr>
                        <m:ctrlPr>
                          <a:rPr lang="bn-BD" sz="2800" i="1" smtClean="0">
                            <a:latin typeface="Cambria Math" panose="02040503050406030204" pitchFamily="18" charset="0"/>
                            <a:cs typeface="NikoshBAN" pitchFamily="2" charset="0"/>
                          </a:rPr>
                        </m:ctrlPr>
                      </m:fPr>
                      <m:num>
                        <m:r>
                          <a:rPr lang="bn-BD" sz="2800" b="0" i="1" smtClean="0">
                            <a:latin typeface="Cambria Math"/>
                            <a:cs typeface="NikoshBAN" pitchFamily="2" charset="0"/>
                          </a:rPr>
                          <m:t>১</m:t>
                        </m:r>
                      </m:num>
                      <m:den>
                        <m:r>
                          <a:rPr lang="bn-BD" sz="2800" b="0" i="1" smtClean="0">
                            <a:latin typeface="Cambria Math"/>
                            <a:cs typeface="NikoshBAN" pitchFamily="2" charset="0"/>
                          </a:rPr>
                          <m:t>২</m:t>
                        </m:r>
                      </m:den>
                    </m:f>
                  </m:oMath>
                </a14:m>
                <a:r>
                  <a:rPr lang="bn-BD" sz="2800" dirty="0" smtClean="0">
                    <a:latin typeface="NikoshBAN" pitchFamily="2" charset="0"/>
                    <a:cs typeface="NikoshBAN" pitchFamily="2" charset="0"/>
                  </a:rPr>
                  <a:t> </a:t>
                </a:r>
                <a:r>
                  <a:rPr lang="bn-BD" sz="2800" dirty="0" smtClean="0">
                    <a:latin typeface="Times New Roman"/>
                    <a:cs typeface="NikoshBAN" pitchFamily="2" charset="0"/>
                  </a:rPr>
                  <a:t>× ভূমি × উচ্চতা</a:t>
                </a:r>
                <a:endParaRPr lang="en-US" sz="2800" dirty="0">
                  <a:latin typeface="NikoshBAN" pitchFamily="2" charset="0"/>
                  <a:cs typeface="NikoshBAN" pitchFamily="2"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66801" y="4953701"/>
                <a:ext cx="7315200" cy="761299"/>
              </a:xfrm>
              <a:prstGeom prst="rect">
                <a:avLst/>
              </a:prstGeom>
              <a:blipFill rotWithShape="1">
                <a:blip r:embed="rId3"/>
                <a:stretch>
                  <a:fillRect b="-7813"/>
                </a:stretch>
              </a:blipFill>
              <a:ln w="19050">
                <a:solidFill>
                  <a:schemeClr val="tx1"/>
                </a:solidFill>
              </a:ln>
            </p:spPr>
            <p:txBody>
              <a:bodyPr/>
              <a:lstStyle/>
              <a:p>
                <a:r>
                  <a:rPr lang="en-US">
                    <a:noFill/>
                  </a:rPr>
                  <a:t> </a:t>
                </a:r>
              </a:p>
            </p:txBody>
          </p:sp>
        </mc:Fallback>
      </mc:AlternateContent>
      <p:sp>
        <p:nvSpPr>
          <p:cNvPr id="18" name="Right Triangle 17"/>
          <p:cNvSpPr/>
          <p:nvPr/>
        </p:nvSpPr>
        <p:spPr>
          <a:xfrm>
            <a:off x="1676400" y="1396247"/>
            <a:ext cx="3048001" cy="3069772"/>
          </a:xfrm>
          <a:prstGeom prst="rtTriangle">
            <a:avLst/>
          </a:prstGeom>
          <a:solidFill>
            <a:srgbClr val="76F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16200000" flipH="1">
            <a:off x="1665515" y="1407134"/>
            <a:ext cx="3069773" cy="3048001"/>
          </a:xfrm>
          <a:prstGeom prst="rtTriangle">
            <a:avLst/>
          </a:prstGeom>
          <a:solidFill>
            <a:srgbClr val="76F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3805046"/>
            <a:ext cx="700833" cy="584775"/>
          </a:xfrm>
          <a:prstGeom prst="rect">
            <a:avLst/>
          </a:prstGeom>
          <a:noFill/>
        </p:spPr>
        <p:txBody>
          <a:bodyPr wrap="none" rtlCol="0">
            <a:spAutoFit/>
          </a:bodyPr>
          <a:lstStyle/>
          <a:p>
            <a:r>
              <a:rPr lang="bn-BD" sz="3200" dirty="0" smtClean="0">
                <a:latin typeface="NikoshBAN" pitchFamily="2" charset="0"/>
                <a:cs typeface="NikoshBAN" pitchFamily="2" charset="0"/>
              </a:rPr>
              <a:t>ভূমি</a:t>
            </a:r>
            <a:endParaRPr lang="en-US" sz="3200" dirty="0">
              <a:latin typeface="NikoshBAN" pitchFamily="2" charset="0"/>
              <a:cs typeface="NikoshBAN" pitchFamily="2" charset="0"/>
            </a:endParaRPr>
          </a:p>
        </p:txBody>
      </p:sp>
      <p:sp>
        <p:nvSpPr>
          <p:cNvPr id="14" name="TextBox 13"/>
          <p:cNvSpPr txBox="1"/>
          <p:nvPr/>
        </p:nvSpPr>
        <p:spPr>
          <a:xfrm>
            <a:off x="4876800" y="2484821"/>
            <a:ext cx="946093" cy="584775"/>
          </a:xfrm>
          <a:prstGeom prst="rect">
            <a:avLst/>
          </a:prstGeom>
          <a:noFill/>
        </p:spPr>
        <p:txBody>
          <a:bodyPr wrap="none" rtlCol="0">
            <a:spAutoFit/>
          </a:bodyPr>
          <a:lstStyle/>
          <a:p>
            <a:r>
              <a:rPr lang="bn-BD" sz="3200" dirty="0" smtClean="0">
                <a:latin typeface="NikoshBAN" pitchFamily="2" charset="0"/>
                <a:cs typeface="NikoshBAN" pitchFamily="2" charset="0"/>
              </a:rPr>
              <a:t>উচ্চতা</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29389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3.33333E-6 -1.11111E-6 L 0.33333 -1.11111E-6 " pathEditMode="relative" rAng="0" ptsTypes="AA">
                                      <p:cBhvr>
                                        <p:cTn id="18" dur="2000" fill="hold"/>
                                        <p:tgtEl>
                                          <p:spTgt spid="18"/>
                                        </p:tgtEl>
                                        <p:attrNameLst>
                                          <p:attrName>ppt_x</p:attrName>
                                          <p:attrName>ppt_y</p:attrName>
                                        </p:attrNameLst>
                                      </p:cBhvr>
                                      <p:rCtr x="16667" y="0"/>
                                    </p:animMotion>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5400000">
                                      <p:cBhvr>
                                        <p:cTn id="22" dur="2000" fill="hold"/>
                                        <p:tgtEl>
                                          <p:spTgt spid="2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8" grpId="0" animBg="1"/>
      <p:bldP spid="18" grpId="1" animBg="1"/>
      <p:bldP spid="21" grpId="0" animBg="1"/>
      <p:bldP spid="21" grpId="1" animBg="1"/>
      <p:bldP spid="12"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2102</TotalTime>
  <Words>965</Words>
  <Application>Microsoft Office PowerPoint</Application>
  <PresentationFormat>On-screen Show (4:3)</PresentationFormat>
  <Paragraphs>134</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Cambria Math</vt:lpstr>
      <vt:lpstr>NikoshBAN</vt:lpstr>
      <vt:lpstr>Times New Roman</vt:lpstr>
      <vt:lpstr>Verdana</vt:lpstr>
      <vt:lpstr>Vrinda</vt:lpstr>
      <vt:lpstr>Wingdings 2</vt:lpstr>
      <vt:lpstr>Aspect</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Md.Amir Hosen</cp:lastModifiedBy>
  <cp:revision>267</cp:revision>
  <dcterms:created xsi:type="dcterms:W3CDTF">2006-08-16T00:00:00Z</dcterms:created>
  <dcterms:modified xsi:type="dcterms:W3CDTF">2021-03-09T18:19:01Z</dcterms:modified>
</cp:coreProperties>
</file>