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  <p:sldMasterId id="2147483827" r:id="rId2"/>
    <p:sldMasterId id="2147483845" r:id="rId3"/>
    <p:sldMasterId id="2147483857" r:id="rId4"/>
  </p:sldMasterIdLst>
  <p:notesMasterIdLst>
    <p:notesMasterId r:id="rId20"/>
  </p:notesMasterIdLst>
  <p:sldIdLst>
    <p:sldId id="257" r:id="rId5"/>
    <p:sldId id="274" r:id="rId6"/>
    <p:sldId id="258" r:id="rId7"/>
    <p:sldId id="260" r:id="rId8"/>
    <p:sldId id="261" r:id="rId9"/>
    <p:sldId id="278" r:id="rId10"/>
    <p:sldId id="266" r:id="rId11"/>
    <p:sldId id="276" r:id="rId12"/>
    <p:sldId id="273" r:id="rId13"/>
    <p:sldId id="264" r:id="rId14"/>
    <p:sldId id="270" r:id="rId15"/>
    <p:sldId id="263" r:id="rId16"/>
    <p:sldId id="265" r:id="rId17"/>
    <p:sldId id="275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2" clrIdx="0">
    <p:extLst>
      <p:ext uri="{19B8F6BF-5375-455C-9EA6-DF929625EA0E}">
        <p15:presenceInfo xmlns:p15="http://schemas.microsoft.com/office/powerpoint/2012/main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27D9"/>
    <a:srgbClr val="FF3300"/>
    <a:srgbClr val="0DB321"/>
    <a:srgbClr val="FFFFFF"/>
    <a:srgbClr val="A10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5" autoAdjust="0"/>
    <p:restoredTop sz="93043" autoAdjust="0"/>
  </p:normalViewPr>
  <p:slideViewPr>
    <p:cSldViewPr snapToGrid="0">
      <p:cViewPr varScale="1">
        <p:scale>
          <a:sx n="68" d="100"/>
          <a:sy n="68" d="100"/>
        </p:scale>
        <p:origin x="942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BBAF4-B76C-4070-ABD3-4F13CCD10FDD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A80E5-E6C5-4A81-BFE5-A75454DE8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50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A80E5-E6C5-4A81-BFE5-A75454DE8F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25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A80E5-E6C5-4A81-BFE5-A75454DE8F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56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A80E5-E6C5-4A81-BFE5-A75454DE8F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70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A80E5-E6C5-4A81-BFE5-A75454DE8F3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31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17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7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365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76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30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97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11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59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71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206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7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48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0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40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549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672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324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505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03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688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701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7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2924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736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561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145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578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165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817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444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619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313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4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50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244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819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344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388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499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314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339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742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825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0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889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64937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944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96417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808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208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2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3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8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48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91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2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  <p:sldLayoutId id="214748384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4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347D6-5CE2-4E74-B607-FCD6290ACD67}" type="datetimeFigureOut">
              <a:rPr lang="en-US" smtClean="0"/>
              <a:t>10/03/21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20CF93-6561-4B9E-84D4-2AC5C087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6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2" r:id="rId15"/>
    <p:sldLayoutId id="21474838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75" y="380999"/>
            <a:ext cx="9467850" cy="4418647"/>
          </a:xfrm>
          <a:prstGeom prst="rect">
            <a:avLst/>
          </a:prstGeom>
          <a:solidFill>
            <a:srgbClr val="0DB321"/>
          </a:solidFill>
          <a:ln w="38100">
            <a:solidFill>
              <a:srgbClr val="F127D9"/>
            </a:solidFill>
            <a:prstDash val="sysDash"/>
          </a:ln>
        </p:spPr>
      </p:pic>
      <p:sp>
        <p:nvSpPr>
          <p:cNvPr id="3" name="TextBox 2"/>
          <p:cNvSpPr txBox="1"/>
          <p:nvPr/>
        </p:nvSpPr>
        <p:spPr>
          <a:xfrm>
            <a:off x="1871004" y="1203375"/>
            <a:ext cx="7934178" cy="221599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13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1661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2044" y="720777"/>
            <a:ext cx="2404826" cy="923330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5400" dirty="0" smtClean="0"/>
              <a:t>সমাধান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85849" y="1883229"/>
                <a:ext cx="9248775" cy="2342564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  2xy+3yz</a:t>
                </a:r>
                <a:r>
                  <a:rPr lang="bn-IN" sz="4400" dirty="0" smtClean="0"/>
                  <a:t> </a:t>
                </a:r>
                <a:r>
                  <a:rPr lang="bn-IN" sz="4400" dirty="0" smtClean="0">
                    <a:latin typeface="NikoshBAN" pitchFamily="2" charset="0"/>
                    <a:cs typeface="NikoshBAN" pitchFamily="2" charset="0"/>
                  </a:rPr>
                  <a:t>এর বর্গ</a:t>
                </a:r>
                <a:r>
                  <a:rPr lang="bn-IN" sz="4400" dirty="0" smtClean="0"/>
                  <a:t>=</a:t>
                </a:r>
                <a:r>
                  <a:rPr lang="en-US" sz="3200" dirty="0" smtClean="0"/>
                  <a:t>(2xy+3yz)</a:t>
                </a:r>
                <a:r>
                  <a:rPr lang="en-US" sz="3200" baseline="30000" dirty="0" smtClean="0"/>
                  <a:t>2</a:t>
                </a:r>
                <a:endParaRPr lang="bn-IN" sz="3200" baseline="30000" dirty="0" smtClean="0"/>
              </a:p>
              <a:p>
                <a:r>
                  <a:rPr lang="bn-IN" sz="3200" dirty="0" smtClean="0"/>
                  <a:t>                                 </a:t>
                </a:r>
                <a:r>
                  <a:rPr lang="en-US" sz="3200" dirty="0" smtClean="0"/>
                  <a:t>= (2xy)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+2.2xy.3yz+(3yz)</a:t>
                </a:r>
                <a:r>
                  <a:rPr lang="en-US" sz="3200" baseline="30000" dirty="0" smtClean="0"/>
                  <a:t>2</a:t>
                </a:r>
              </a:p>
              <a:p>
                <a:endParaRPr lang="en-US" sz="3200" baseline="30000" dirty="0" smtClean="0"/>
              </a:p>
              <a:p>
                <a:r>
                  <a:rPr lang="bn-IN" sz="3200" dirty="0" smtClean="0"/>
                  <a:t>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              =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sz="3200" b="0" i="0" smtClean="0">
                        <a:latin typeface="Cambria Math"/>
                      </a:rPr>
                      <m:t>z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9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 smtClean="0"/>
              </a:p>
              <a:p>
                <a:endParaRPr lang="en-US" baseline="300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849" y="1883229"/>
                <a:ext cx="9248775" cy="23425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742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420" y="173820"/>
            <a:ext cx="5200210" cy="11079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50" y="2535689"/>
            <a:ext cx="8972550" cy="923330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/>
              <a:t>ক</a:t>
            </a:r>
            <a:r>
              <a:rPr lang="bn-BD" sz="4800" dirty="0" smtClean="0"/>
              <a:t>) </a:t>
            </a:r>
            <a:r>
              <a:rPr lang="en-US" sz="4800" baseline="30000" dirty="0" smtClean="0"/>
              <a:t>a2-b2    </a:t>
            </a:r>
            <a:r>
              <a:rPr lang="bn-BD" sz="4800" baseline="30000" dirty="0" smtClean="0"/>
              <a:t> খ) </a:t>
            </a:r>
            <a:r>
              <a:rPr lang="bn-BD" sz="5400" baseline="30000" dirty="0" smtClean="0"/>
              <a:t>(</a:t>
            </a:r>
            <a:r>
              <a:rPr lang="en-US" sz="5400" baseline="30000" dirty="0" err="1" smtClean="0"/>
              <a:t>a+b</a:t>
            </a:r>
            <a:r>
              <a:rPr lang="en-US" sz="5400" baseline="30000" dirty="0" smtClean="0"/>
              <a:t>)2</a:t>
            </a:r>
            <a:r>
              <a:rPr lang="bn-BD" sz="5400" dirty="0" smtClean="0"/>
              <a:t> </a:t>
            </a:r>
            <a:r>
              <a:rPr lang="bn-BD" sz="3600" dirty="0" smtClean="0"/>
              <a:t> </a:t>
            </a:r>
            <a:r>
              <a:rPr lang="bn-BD" sz="3200" dirty="0" smtClean="0"/>
              <a:t>গ)</a:t>
            </a:r>
            <a:r>
              <a:rPr lang="en-US" sz="5400" baseline="30000" dirty="0" smtClean="0"/>
              <a:t>a2</a:t>
            </a:r>
            <a:r>
              <a:rPr lang="en-US" sz="5400" dirty="0" smtClean="0"/>
              <a:t> </a:t>
            </a:r>
            <a:r>
              <a:rPr lang="en-US" sz="5400" baseline="30000" dirty="0" smtClean="0"/>
              <a:t>+</a:t>
            </a:r>
            <a:r>
              <a:rPr lang="en-US" sz="5400" dirty="0" smtClean="0"/>
              <a:t>  </a:t>
            </a:r>
            <a:r>
              <a:rPr lang="en-US" sz="5400" baseline="30000" dirty="0" smtClean="0"/>
              <a:t>b2</a:t>
            </a:r>
            <a:r>
              <a:rPr lang="en-US" sz="5400" dirty="0"/>
              <a:t> </a:t>
            </a:r>
            <a:r>
              <a:rPr lang="en-US" sz="5400" dirty="0" smtClean="0"/>
              <a:t>  </a:t>
            </a:r>
            <a:r>
              <a:rPr lang="bn-BD" sz="3200" dirty="0" smtClean="0"/>
              <a:t>ঘ</a:t>
            </a:r>
            <a:r>
              <a:rPr lang="bn-BD" sz="2400" dirty="0" smtClean="0"/>
              <a:t>)</a:t>
            </a:r>
            <a:r>
              <a:rPr lang="en-US" sz="2400" dirty="0" smtClean="0"/>
              <a:t> </a:t>
            </a:r>
            <a:r>
              <a:rPr lang="en-US" sz="4800" dirty="0" smtClean="0"/>
              <a:t>a-b</a:t>
            </a:r>
            <a:endParaRPr lang="en-US" sz="6000" baseline="30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529569" y="1536777"/>
            <a:ext cx="7227569" cy="830997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a+b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)(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a+b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)=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কত?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420" y="3713980"/>
            <a:ext cx="9791700" cy="218521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/>
              <a:t> </a:t>
            </a:r>
            <a:r>
              <a:rPr lang="en-US" sz="4400" dirty="0" smtClean="0"/>
              <a:t>     (</a:t>
            </a:r>
            <a:r>
              <a:rPr lang="en-US" sz="4400" dirty="0"/>
              <a:t>x-y)</a:t>
            </a:r>
            <a:r>
              <a:rPr lang="en-US" sz="4400" baseline="30000" dirty="0"/>
              <a:t>2</a:t>
            </a:r>
            <a:r>
              <a:rPr lang="en-US" sz="4400" dirty="0"/>
              <a:t>=</a:t>
            </a:r>
            <a:r>
              <a:rPr lang="bn-BD" sz="4400" dirty="0" smtClean="0"/>
              <a:t>কত? </a:t>
            </a:r>
            <a:endParaRPr lang="bn-IN" sz="4400" dirty="0" smtClean="0"/>
          </a:p>
          <a:p>
            <a:r>
              <a:rPr lang="bn-IN" sz="3200" dirty="0" smtClean="0"/>
              <a:t>   </a:t>
            </a:r>
            <a:r>
              <a:rPr lang="bn-BD" sz="3200" dirty="0" smtClean="0"/>
              <a:t>ক</a:t>
            </a:r>
            <a:r>
              <a:rPr lang="bn-BD" sz="3200" dirty="0"/>
              <a:t>)</a:t>
            </a:r>
            <a:r>
              <a:rPr lang="en-US" sz="4800" dirty="0"/>
              <a:t>(</a:t>
            </a:r>
            <a:r>
              <a:rPr lang="en-US" sz="4800" dirty="0" err="1"/>
              <a:t>x+y</a:t>
            </a:r>
            <a:r>
              <a:rPr lang="en-US" sz="4800" dirty="0"/>
              <a:t>)(x-y)</a:t>
            </a:r>
            <a:r>
              <a:rPr lang="bn-BD" sz="4800" dirty="0"/>
              <a:t> </a:t>
            </a:r>
            <a:r>
              <a:rPr lang="bn-IN" sz="4800" dirty="0" smtClean="0"/>
              <a:t>   </a:t>
            </a:r>
            <a:r>
              <a:rPr lang="bn-BD" sz="4400" dirty="0" smtClean="0"/>
              <a:t>খ)</a:t>
            </a:r>
            <a:r>
              <a:rPr lang="en-US" sz="4400" dirty="0" smtClean="0"/>
              <a:t>x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+2xy-y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  </a:t>
            </a:r>
            <a:r>
              <a:rPr lang="bn-IN" sz="4400" dirty="0" smtClean="0"/>
              <a:t>         </a:t>
            </a:r>
          </a:p>
          <a:p>
            <a:r>
              <a:rPr lang="bn-IN" sz="3200" dirty="0" smtClean="0"/>
              <a:t>  </a:t>
            </a:r>
            <a:r>
              <a:rPr lang="bn-BD" sz="3200" dirty="0" smtClean="0"/>
              <a:t>গ)</a:t>
            </a:r>
            <a:r>
              <a:rPr lang="bn-IN" sz="3200" dirty="0" smtClean="0"/>
              <a:t> </a:t>
            </a:r>
            <a:r>
              <a:rPr lang="en-US" sz="4400" dirty="0" smtClean="0"/>
              <a:t>x</a:t>
            </a:r>
            <a:r>
              <a:rPr lang="en-US" sz="4400" baseline="30000" dirty="0" smtClean="0"/>
              <a:t>2</a:t>
            </a:r>
            <a:r>
              <a:rPr lang="bn-IN" sz="4400" dirty="0" smtClean="0"/>
              <a:t>-</a:t>
            </a:r>
            <a:r>
              <a:rPr lang="en-US" sz="4400" dirty="0" smtClean="0"/>
              <a:t>2xy-y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 </a:t>
            </a:r>
            <a:r>
              <a:rPr lang="bn-IN" sz="4400" dirty="0" smtClean="0"/>
              <a:t>     </a:t>
            </a:r>
            <a:r>
              <a:rPr lang="bn-BD" sz="4400" dirty="0" smtClean="0"/>
              <a:t>ঘ</a:t>
            </a:r>
            <a:r>
              <a:rPr lang="bn-BD" sz="4400" dirty="0"/>
              <a:t>) </a:t>
            </a:r>
            <a:r>
              <a:rPr lang="en-US" sz="4400" dirty="0"/>
              <a:t>(</a:t>
            </a:r>
            <a:r>
              <a:rPr lang="en-US" sz="4400" dirty="0" smtClean="0"/>
              <a:t>x</a:t>
            </a:r>
            <a:r>
              <a:rPr lang="bn-IN" sz="4400" dirty="0" smtClean="0"/>
              <a:t>-</a:t>
            </a:r>
            <a:r>
              <a:rPr lang="en-US" sz="4400" dirty="0" smtClean="0"/>
              <a:t>y)(</a:t>
            </a:r>
            <a:r>
              <a:rPr lang="en-US" sz="4400" dirty="0" err="1" smtClean="0"/>
              <a:t>x+y</a:t>
            </a:r>
            <a:r>
              <a:rPr lang="en-US" sz="4400" dirty="0" smtClean="0"/>
              <a:t>)</a:t>
            </a:r>
            <a:endParaRPr lang="en-US" sz="6000" dirty="0"/>
          </a:p>
        </p:txBody>
      </p:sp>
      <p:sp>
        <p:nvSpPr>
          <p:cNvPr id="3" name="Flowchart: Connector 2"/>
          <p:cNvSpPr/>
          <p:nvPr/>
        </p:nvSpPr>
        <p:spPr>
          <a:xfrm>
            <a:off x="3707717" y="2681519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1072369" y="5348351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7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3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7625" y="2107984"/>
            <a:ext cx="10902461" cy="446276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/>
              <a:t> </a:t>
            </a:r>
            <a:r>
              <a:rPr lang="bn-BD" sz="4400" dirty="0"/>
              <a:t> </a:t>
            </a:r>
            <a:r>
              <a:rPr lang="bn-BD" sz="5400" dirty="0" smtClean="0"/>
              <a:t>সূত্রে সাহায্যে বর্গ নির্নয় কর -</a:t>
            </a:r>
          </a:p>
          <a:p>
            <a:r>
              <a:rPr lang="bn-IN" sz="3600" dirty="0" smtClean="0"/>
              <a:t>                </a:t>
            </a:r>
            <a:r>
              <a:rPr lang="en-US" sz="7200" dirty="0" smtClean="0"/>
              <a:t>2xy+3yz</a:t>
            </a:r>
            <a:r>
              <a:rPr lang="en-US" sz="3600" dirty="0" smtClean="0"/>
              <a:t>  </a:t>
            </a:r>
            <a:endParaRPr lang="bn-IN" sz="3600" dirty="0" smtClean="0"/>
          </a:p>
          <a:p>
            <a:endParaRPr lang="bn-IN" sz="3600" dirty="0"/>
          </a:p>
          <a:p>
            <a:endParaRPr lang="bn-IN" sz="3600" dirty="0" smtClean="0"/>
          </a:p>
          <a:p>
            <a:r>
              <a:rPr lang="en-US" sz="3600" dirty="0" smtClean="0"/>
              <a:t>   </a:t>
            </a:r>
            <a:endParaRPr lang="bn-IN" sz="3600" dirty="0" smtClean="0"/>
          </a:p>
          <a:p>
            <a:endParaRPr lang="bn-IN" sz="36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3509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04903" y="216843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09749" y="2168434"/>
            <a:ext cx="8334375" cy="36625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সূত্রের সাহায্যে বর্গ নির্নয়-</a:t>
            </a:r>
          </a:p>
          <a:p>
            <a:r>
              <a:rPr lang="en-US" sz="8000" dirty="0" smtClean="0">
                <a:solidFill>
                  <a:srgbClr val="FF0000"/>
                </a:solidFill>
              </a:rPr>
              <a:t> 1. 4x-5y</a:t>
            </a:r>
          </a:p>
          <a:p>
            <a:r>
              <a:rPr lang="en-US" sz="8000" dirty="0" smtClean="0">
                <a:solidFill>
                  <a:srgbClr val="FFC000"/>
                </a:solidFill>
              </a:rPr>
              <a:t>2. x+2y+4z</a:t>
            </a:r>
            <a:endParaRPr lang="en-US" sz="8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6440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69919" y="185338"/>
            <a:ext cx="3949065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4155" y="1717803"/>
            <a:ext cx="7305674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সূত্রের সাহায্যে বর্গ নির্নয় কর-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7747" y="2973269"/>
            <a:ext cx="9063577" cy="378565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00B0F0"/>
                </a:solidFill>
                <a:latin typeface="Arial Narrow" pitchFamily="34" charset="0"/>
                <a:cs typeface="NikoshBAN" pitchFamily="2" charset="0"/>
              </a:rPr>
              <a:t> a. 3p-4q-5r</a:t>
            </a:r>
            <a:endParaRPr lang="en-US" sz="8000" dirty="0">
              <a:solidFill>
                <a:srgbClr val="00B0F0"/>
              </a:solidFill>
              <a:latin typeface="Arial Narrow" pitchFamily="34" charset="0"/>
              <a:cs typeface="NikoshBAN" pitchFamily="2" charset="0"/>
            </a:endParaRPr>
          </a:p>
          <a:p>
            <a:r>
              <a:rPr lang="en-US" sz="8000" dirty="0">
                <a:solidFill>
                  <a:srgbClr val="00B0F0"/>
                </a:solidFill>
                <a:latin typeface="Arial Narrow" pitchFamily="34" charset="0"/>
                <a:cs typeface="NikoshBAN" pitchFamily="2" charset="0"/>
              </a:rPr>
              <a:t> </a:t>
            </a:r>
            <a:r>
              <a:rPr lang="en-US" sz="8000" dirty="0" smtClean="0">
                <a:solidFill>
                  <a:srgbClr val="00B0F0"/>
                </a:solidFill>
                <a:latin typeface="Arial Narrow" pitchFamily="34" charset="0"/>
                <a:cs typeface="NikoshBAN" pitchFamily="2" charset="0"/>
              </a:rPr>
              <a:t>b. 3b-5c-2c</a:t>
            </a:r>
          </a:p>
          <a:p>
            <a:r>
              <a:rPr lang="en-US" sz="8000" smtClean="0">
                <a:solidFill>
                  <a:srgbClr val="00B0F0"/>
                </a:solidFill>
                <a:latin typeface="Arial Narrow" pitchFamily="34" charset="0"/>
                <a:cs typeface="NikoshBAN" pitchFamily="2" charset="0"/>
              </a:rPr>
              <a:t> c</a:t>
            </a:r>
            <a:r>
              <a:rPr lang="en-US" sz="8000" dirty="0" smtClean="0">
                <a:solidFill>
                  <a:srgbClr val="00B0F0"/>
                </a:solidFill>
                <a:latin typeface="Arial Narrow" pitchFamily="34" charset="0"/>
                <a:cs typeface="NikoshBAN" pitchFamily="2" charset="0"/>
              </a:rPr>
              <a:t>. ax-by-</a:t>
            </a:r>
            <a:r>
              <a:rPr lang="en-US" sz="8000" dirty="0" err="1" smtClean="0">
                <a:solidFill>
                  <a:srgbClr val="00B0F0"/>
                </a:solidFill>
                <a:latin typeface="Arial Narrow" pitchFamily="34" charset="0"/>
                <a:cs typeface="NikoshBAN" pitchFamily="2" charset="0"/>
              </a:rPr>
              <a:t>cz</a:t>
            </a:r>
            <a:endParaRPr lang="en-US" sz="8000" dirty="0">
              <a:solidFill>
                <a:srgbClr val="00B0F0"/>
              </a:solidFill>
              <a:latin typeface="Arial Narrow" pitchFamily="34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84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4274" y="836157"/>
            <a:ext cx="10563224" cy="794063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3800" dirty="0" smtClean="0">
                <a:latin typeface="NikoshBAN" pitchFamily="2" charset="0"/>
                <a:cs typeface="NikoshBAN" pitchFamily="2" charset="0"/>
              </a:rPr>
              <a:t> সকলকে </a:t>
            </a:r>
            <a:endParaRPr lang="en-US" sz="13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6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bn-IN" sz="16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701" y="2335237"/>
            <a:ext cx="9073661" cy="354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1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98783" y="159025"/>
            <a:ext cx="11993217" cy="6281530"/>
          </a:xfrm>
          <a:prstGeom prst="bevel">
            <a:avLst>
              <a:gd name="adj" fmla="val 3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36619" y="950647"/>
            <a:ext cx="281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শিক্ষক পরিচিতি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055619" y="2007793"/>
            <a:ext cx="4276035" cy="30162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গৌরাঙ্গ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দাস</a:t>
            </a:r>
            <a:endParaRPr lang="bn-BD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ইউনিয়ন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কারিগরি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উচ্চ বিদ্যালয়</a:t>
            </a:r>
            <a:endParaRPr lang="bn-BD" sz="2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তিতাস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43675" y="838200"/>
            <a:ext cx="2409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8475" y="2695575"/>
            <a:ext cx="2238375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শ্রেণিঃনবম-দশম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অধ্যায়ঃতৃতীয়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925" y="2203933"/>
            <a:ext cx="1295400" cy="127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48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2564" y="222354"/>
            <a:ext cx="9411472" cy="5078313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a.a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b.b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=</a:t>
            </a:r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en-US" sz="5400" baseline="30000" dirty="0" smtClean="0">
                <a:solidFill>
                  <a:srgbClr val="00B050"/>
                </a:solidFill>
                <a:latin typeface="Arial Narrow" pitchFamily="34" charset="0"/>
                <a:cs typeface="NikoshBAN" pitchFamily="2" charset="0"/>
              </a:rPr>
              <a:t>2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 a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IN" sz="5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en-US" sz="5400" baseline="30000" dirty="0" smtClean="0">
                <a:solidFill>
                  <a:srgbClr val="00B050"/>
                </a:solidFill>
                <a:latin typeface="Arial Narrow" pitchFamily="34" charset="0"/>
                <a:cs typeface="NikoshBAN" pitchFamily="2" charset="0"/>
              </a:rPr>
              <a:t>2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= b </a:t>
            </a:r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বর্গ</a:t>
            </a:r>
          </a:p>
          <a:p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a+b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)(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a+b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)=(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a+b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5400" baseline="30000" dirty="0" smtClean="0">
                <a:solidFill>
                  <a:srgbClr val="0070C0"/>
                </a:solidFill>
                <a:latin typeface="Arial Narrow" pitchFamily="34" charset="0"/>
                <a:cs typeface="NikoshBAN" pitchFamily="2" charset="0"/>
              </a:rPr>
              <a:t>2</a:t>
            </a:r>
            <a:endParaRPr lang="en-US" sz="5400" baseline="30000" dirty="0">
              <a:solidFill>
                <a:srgbClr val="0070C0"/>
              </a:solidFill>
              <a:latin typeface="Arial Narrow" pitchFamily="34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a+b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5400" baseline="30000" dirty="0" smtClean="0">
                <a:solidFill>
                  <a:srgbClr val="C00000"/>
                </a:solidFill>
                <a:latin typeface="Arial Narrow" pitchFamily="34" charset="0"/>
                <a:cs typeface="NikoshBAN" pitchFamily="2" charset="0"/>
              </a:rPr>
              <a:t>2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=a</a:t>
            </a:r>
            <a:r>
              <a:rPr lang="en-US" sz="5400" baseline="30000" dirty="0" smtClean="0">
                <a:solidFill>
                  <a:srgbClr val="C00000"/>
                </a:solidFill>
                <a:latin typeface="Arial Narrow" pitchFamily="34" charset="0"/>
                <a:cs typeface="NikoshBAN" pitchFamily="2" charset="0"/>
              </a:rPr>
              <a:t>2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+</a:t>
            </a:r>
            <a:r>
              <a:rPr lang="en-US" sz="5400" dirty="0" smtClean="0">
                <a:solidFill>
                  <a:srgbClr val="C00000"/>
                </a:solidFill>
                <a:latin typeface="Arial Narrow" pitchFamily="34" charset="0"/>
                <a:cs typeface="NikoshBAN" pitchFamily="2" charset="0"/>
              </a:rPr>
              <a:t>2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ab+b</a:t>
            </a:r>
            <a:r>
              <a:rPr lang="en-US" sz="5400" baseline="30000" dirty="0" smtClean="0">
                <a:solidFill>
                  <a:srgbClr val="C00000"/>
                </a:solidFill>
                <a:latin typeface="Arial Narrow" pitchFamily="34" charset="0"/>
                <a:cs typeface="NikoshBAN" pitchFamily="2" charset="0"/>
              </a:rPr>
              <a:t>2</a:t>
            </a:r>
          </a:p>
          <a:p>
            <a:r>
              <a:rPr lang="bn-BD" sz="5400" baseline="30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এটি</a:t>
            </a:r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aseline="30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 বলা হয়?</a:t>
            </a:r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aseline="30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99267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76401" y="2058497"/>
            <a:ext cx="6781800" cy="200054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সুত্র</a:t>
            </a:r>
            <a:r>
              <a:rPr lang="en-US" sz="8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endParaRPr lang="bn-BD" sz="8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86600" y="166172"/>
            <a:ext cx="4035079" cy="1200329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7539349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15111"/>
            <a:ext cx="12037102" cy="477053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পাঠশেষে শিক্ষার্থীরা-------</a:t>
            </a:r>
          </a:p>
          <a:p>
            <a:r>
              <a:rPr lang="en-US" sz="72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bn-BD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র্থীরা বর্গের সূত্র বলতে পারবে।</a:t>
            </a:r>
            <a:r>
              <a:rPr lang="en-US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২। </a:t>
            </a:r>
            <a:r>
              <a:rPr lang="bn-BD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</a:t>
            </a:r>
            <a:r>
              <a:rPr lang="bn-BD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র্থীরা সূ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ত্রের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 করতে পারবে।</a:t>
            </a:r>
            <a:endParaRPr lang="en-US" sz="8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85156" y="444713"/>
            <a:ext cx="6138219" cy="1323439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A10F97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আচরণিক</a:t>
            </a:r>
            <a:r>
              <a:rPr lang="en-US" sz="8000" dirty="0" smtClean="0">
                <a:solidFill>
                  <a:srgbClr val="A10F97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A10F97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উদ্দ্যেশ্য</a:t>
            </a:r>
            <a:r>
              <a:rPr lang="en-US" sz="8000" dirty="0" smtClean="0">
                <a:solidFill>
                  <a:srgbClr val="A10F97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solidFill>
                <a:srgbClr val="A10F97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48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83877" y="2227588"/>
                <a:ext cx="746994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4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4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4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4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𝑎𝑏</m:t>
                      </m:r>
                      <m:r>
                        <a:rPr lang="en-US" sz="4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400" dirty="0" smtClean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877" y="2227588"/>
                <a:ext cx="7469945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21501" y="3296732"/>
                <a:ext cx="679469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4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4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4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501" y="3296732"/>
                <a:ext cx="6794696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6012" y="1304258"/>
            <a:ext cx="3615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127D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dirty="0" smtClean="0">
                <a:solidFill>
                  <a:srgbClr val="F127D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127D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5400" dirty="0" smtClean="0">
                <a:solidFill>
                  <a:srgbClr val="F127D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endParaRPr lang="en-US" sz="5400" dirty="0">
              <a:solidFill>
                <a:srgbClr val="F127D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1570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640039"/>
            <a:ext cx="9725025" cy="187743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4x-5y</a:t>
            </a:r>
            <a:r>
              <a:rPr lang="bn-IN" sz="4400" dirty="0" smtClean="0"/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এর বর্গ</a:t>
            </a:r>
            <a:r>
              <a:rPr lang="en-US" sz="4400" dirty="0" smtClean="0"/>
              <a:t>=(4x-5y)</a:t>
            </a:r>
            <a:r>
              <a:rPr lang="en-US" sz="4400" baseline="30000" dirty="0" smtClean="0"/>
              <a:t>2</a:t>
            </a:r>
          </a:p>
          <a:p>
            <a:r>
              <a:rPr lang="en-US" dirty="0" smtClean="0"/>
              <a:t>      </a:t>
            </a:r>
            <a:r>
              <a:rPr lang="en-US" sz="3600" dirty="0" smtClean="0"/>
              <a:t>               </a:t>
            </a:r>
            <a:r>
              <a:rPr lang="bn-IN" sz="3600" dirty="0" smtClean="0"/>
              <a:t>        </a:t>
            </a:r>
            <a:r>
              <a:rPr lang="en-US" sz="3600" dirty="0" smtClean="0"/>
              <a:t>=(4x)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-2.4x.5y+(5y)</a:t>
            </a:r>
            <a:r>
              <a:rPr lang="en-US" sz="3600" baseline="30000" dirty="0" smtClean="0"/>
              <a:t>2</a:t>
            </a:r>
          </a:p>
          <a:p>
            <a:r>
              <a:rPr lang="en-US" dirty="0" smtClean="0"/>
              <a:t>      </a:t>
            </a:r>
            <a:r>
              <a:rPr lang="en-US" sz="3600" dirty="0" smtClean="0"/>
              <a:t>               </a:t>
            </a:r>
            <a:r>
              <a:rPr lang="bn-IN" sz="3600" dirty="0" smtClean="0"/>
              <a:t>        </a:t>
            </a:r>
            <a:r>
              <a:rPr lang="en-US" sz="3600" dirty="0" smtClean="0"/>
              <a:t>=16x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- 40xy+25y</a:t>
            </a:r>
            <a:r>
              <a:rPr lang="en-US" sz="3600" baseline="30000" dirty="0" smtClean="0"/>
              <a:t>2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3801543"/>
            <a:ext cx="9890238" cy="23083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X+2y+4z</a:t>
            </a:r>
            <a:r>
              <a:rPr lang="bn-IN" sz="3600" dirty="0" smtClean="0"/>
              <a:t> এর বর্গ</a:t>
            </a:r>
            <a:r>
              <a:rPr lang="en-US" sz="3600" dirty="0" smtClean="0"/>
              <a:t> ={(x+2y)+4z}</a:t>
            </a:r>
            <a:r>
              <a:rPr lang="en-US" sz="3600" baseline="30000" dirty="0" smtClean="0"/>
              <a:t>2</a:t>
            </a:r>
          </a:p>
          <a:p>
            <a:r>
              <a:rPr lang="en-US" sz="3600" dirty="0" smtClean="0"/>
              <a:t>                =(x+2y)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+ 2(x+2y).4z +(4z)</a:t>
            </a:r>
            <a:r>
              <a:rPr lang="en-US" sz="3600" baseline="30000" dirty="0" smtClean="0"/>
              <a:t>2</a:t>
            </a:r>
          </a:p>
          <a:p>
            <a:r>
              <a:rPr lang="en-US" sz="3600" dirty="0" smtClean="0"/>
              <a:t>                =(x)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+ 2x.2y + (2y)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+8xz+16yz+16z</a:t>
            </a:r>
            <a:r>
              <a:rPr lang="en-US" sz="3600" baseline="30000" dirty="0" smtClean="0"/>
              <a:t>2</a:t>
            </a:r>
          </a:p>
          <a:p>
            <a:r>
              <a:rPr lang="en-US" sz="3600" dirty="0" smtClean="0"/>
              <a:t>                =x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+4xy+4y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+8xz+16yz+16z</a:t>
            </a:r>
            <a:r>
              <a:rPr lang="en-US" sz="3600" baseline="30000" dirty="0" smtClean="0"/>
              <a:t>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196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2882" y="1766766"/>
                <a:ext cx="9200270" cy="862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এর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বর্গ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    =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r>
                  <a:rPr lang="en-US" sz="2400" dirty="0">
                    <a:cs typeface="Times New Roman" panose="02020603050405020304" pitchFamily="18" charset="0"/>
                  </a:rPr>
                  <a:t>                                                  </a:t>
                </a:r>
                <a:r>
                  <a:rPr lang="en-US" sz="2400" dirty="0" smtClean="0"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2" y="1766766"/>
                <a:ext cx="9200270" cy="862608"/>
              </a:xfrm>
              <a:prstGeom prst="rect">
                <a:avLst/>
              </a:prstGeom>
              <a:blipFill>
                <a:blip r:embed="rId2"/>
                <a:stretch>
                  <a:fillRect b="-1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62511" y="2827606"/>
                <a:ext cx="62460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     = </m:t>
                        </m:r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</m:sup>
                    </m:sSup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</m:oMath>
                </a14:m>
                <a:r>
                  <a:rPr lang="en-US" sz="2400" dirty="0" smtClean="0"/>
                  <a:t>5r+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511" y="2827606"/>
                <a:ext cx="6246055" cy="461665"/>
              </a:xfrm>
              <a:prstGeom prst="rect">
                <a:avLst/>
              </a:prstGeom>
              <a:blipFill>
                <a:blip r:embed="rId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37761" y="3487503"/>
                <a:ext cx="66118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30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40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qr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1" y="3487503"/>
                <a:ext cx="6611814" cy="461665"/>
              </a:xfrm>
              <a:prstGeom prst="rect">
                <a:avLst/>
              </a:prstGeom>
              <a:blipFill>
                <a:blip r:embed="rId4"/>
                <a:stretch>
                  <a:fillRect l="-138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760820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5825" y="805695"/>
            <a:ext cx="9363076" cy="4185761"/>
          </a:xfrm>
          <a:prstGeom prst="rect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/>
              <a:t>     (</a:t>
            </a:r>
            <a:r>
              <a:rPr lang="en-US" sz="4000" dirty="0" smtClean="0"/>
              <a:t>7a+5b</a:t>
            </a:r>
            <a:r>
              <a:rPr lang="bn-IN" sz="4000" dirty="0" smtClean="0"/>
              <a:t>)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এর বর্গ নির্ণয় কর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/>
              <a:t>      </a:t>
            </a:r>
            <a:r>
              <a:rPr lang="bn-BD" sz="4000" dirty="0" smtClean="0"/>
              <a:t>১ম রাশি= </a:t>
            </a:r>
            <a:r>
              <a:rPr lang="en-US" sz="4000" dirty="0"/>
              <a:t>7</a:t>
            </a:r>
            <a:r>
              <a:rPr lang="en-US" sz="4000" dirty="0" smtClean="0"/>
              <a:t>a</a:t>
            </a:r>
            <a:endParaRPr lang="bn-BD" sz="4000" dirty="0" smtClean="0"/>
          </a:p>
          <a:p>
            <a:r>
              <a:rPr lang="en-US" sz="4000" dirty="0" smtClean="0"/>
              <a:t>      </a:t>
            </a:r>
            <a:r>
              <a:rPr lang="bn-BD" sz="4000" dirty="0" smtClean="0"/>
              <a:t>২য় রাশি=</a:t>
            </a:r>
            <a:r>
              <a:rPr lang="en-US" sz="4000" dirty="0" smtClean="0"/>
              <a:t> 5b</a:t>
            </a:r>
            <a:endParaRPr lang="bn-BD" sz="4000" dirty="0" smtClean="0"/>
          </a:p>
          <a:p>
            <a:r>
              <a:rPr lang="en-US" sz="4000" dirty="0" smtClean="0"/>
              <a:t>  (7a+5b)</a:t>
            </a:r>
            <a:r>
              <a:rPr lang="bn-IN" sz="4000" dirty="0" smtClean="0"/>
              <a:t> এর বর্গ</a:t>
            </a:r>
            <a:r>
              <a:rPr lang="en-US" sz="4000" dirty="0" smtClean="0"/>
              <a:t>=(7a+5b)</a:t>
            </a:r>
            <a:r>
              <a:rPr lang="en-US" sz="4000" baseline="30000" dirty="0" smtClean="0"/>
              <a:t>2</a:t>
            </a:r>
          </a:p>
          <a:p>
            <a:r>
              <a:rPr lang="en-US" sz="4000" dirty="0" smtClean="0"/>
              <a:t>                              =(7a)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+2.7a.5b+(5b)</a:t>
            </a:r>
            <a:r>
              <a:rPr lang="en-US" sz="4000" baseline="30000" dirty="0" smtClean="0"/>
              <a:t>2</a:t>
            </a:r>
            <a:endParaRPr lang="en-US" sz="3600" baseline="30000" dirty="0" smtClean="0"/>
          </a:p>
          <a:p>
            <a:r>
              <a:rPr lang="en-US" sz="3600" dirty="0" smtClean="0"/>
              <a:t>                              </a:t>
            </a:r>
            <a:r>
              <a:rPr lang="en-US" sz="4000" dirty="0" smtClean="0"/>
              <a:t>=49a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+70ab+25b</a:t>
            </a:r>
            <a:r>
              <a:rPr lang="en-US" sz="4000" baseline="30000" dirty="0" smtClean="0"/>
              <a:t>2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7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4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2202</TotalTime>
  <Words>295</Words>
  <Application>Microsoft Office PowerPoint</Application>
  <PresentationFormat>Widescreen</PresentationFormat>
  <Paragraphs>77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31" baseType="lpstr">
      <vt:lpstr>Arial</vt:lpstr>
      <vt:lpstr>Arial Narrow</vt:lpstr>
      <vt:lpstr>Calibri</vt:lpstr>
      <vt:lpstr>Cambria Math</vt:lpstr>
      <vt:lpstr>Corbel</vt:lpstr>
      <vt:lpstr>NikoshBAN</vt:lpstr>
      <vt:lpstr>Times New Roman</vt:lpstr>
      <vt:lpstr>Trebuchet MS</vt:lpstr>
      <vt:lpstr>Tw Cen MT</vt:lpstr>
      <vt:lpstr>Tw Cen MT Condensed</vt:lpstr>
      <vt:lpstr>Vrinda</vt:lpstr>
      <vt:lpstr>Wingdings 3</vt:lpstr>
      <vt:lpstr>Integral</vt:lpstr>
      <vt:lpstr>Parallax</vt:lpstr>
      <vt:lpstr>Basis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dell</cp:lastModifiedBy>
  <cp:revision>342</cp:revision>
  <dcterms:created xsi:type="dcterms:W3CDTF">2015-01-09T15:01:53Z</dcterms:created>
  <dcterms:modified xsi:type="dcterms:W3CDTF">2021-03-10T17:07:39Z</dcterms:modified>
</cp:coreProperties>
</file>