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8" r:id="rId2"/>
    <p:sldId id="289" r:id="rId3"/>
    <p:sldId id="290" r:id="rId4"/>
    <p:sldId id="291" r:id="rId5"/>
    <p:sldId id="292" r:id="rId6"/>
    <p:sldId id="309" r:id="rId7"/>
    <p:sldId id="287" r:id="rId8"/>
    <p:sldId id="301" r:id="rId9"/>
    <p:sldId id="295" r:id="rId10"/>
    <p:sldId id="297" r:id="rId11"/>
    <p:sldId id="296" r:id="rId12"/>
    <p:sldId id="298" r:id="rId13"/>
    <p:sldId id="299" r:id="rId14"/>
    <p:sldId id="302" r:id="rId15"/>
    <p:sldId id="303" r:id="rId16"/>
    <p:sldId id="304" r:id="rId17"/>
    <p:sldId id="305" r:id="rId18"/>
    <p:sldId id="300" r:id="rId19"/>
    <p:sldId id="306" r:id="rId20"/>
    <p:sldId id="307" r:id="rId21"/>
    <p:sldId id="308" r:id="rId22"/>
    <p:sldId id="281" r:id="rId23"/>
    <p:sldId id="282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E97C8"/>
    <a:srgbClr val="8CADD4"/>
    <a:srgbClr val="5585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876" y="-10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DA7E-5A84-4AD0-A52E-49A08A4E466A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AB6-AD34-4B23-B634-0BD372DAB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96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B6-AD34-4B23-B634-0BD372DABB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1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1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3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3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3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795788"/>
            <a:ext cx="12188825" cy="20622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</a:t>
            </a:r>
            <a:r>
              <a:rPr kumimoji="0" lang="bn-BD" sz="18000" b="1" i="0" u="none" strike="noStrike" kern="1200" cap="none" spc="0" normalizeH="0" baseline="0" noProof="0" dirty="0" smtClean="0">
                <a:ln w="38100">
                  <a:solidFill>
                    <a:srgbClr val="0066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তম</a:t>
            </a:r>
            <a:endParaRPr kumimoji="0" lang="en-US" sz="18000" b="1" i="0" u="none" strike="noStrike" kern="1200" cap="none" spc="0" normalizeH="0" baseline="0" noProof="0" dirty="0">
              <a:ln w="38100">
                <a:solidFill>
                  <a:srgbClr val="0066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soshBAN"/>
              <a:ea typeface="+mj-ea"/>
              <a:cs typeface="+mj-cs"/>
            </a:endParaRPr>
          </a:p>
        </p:txBody>
      </p:sp>
      <p:pic>
        <p:nvPicPr>
          <p:cNvPr id="5" name="Picture 4" descr="Screenshot_19-1.png"/>
          <p:cNvPicPr>
            <a:picLocks noChangeAspect="1"/>
          </p:cNvPicPr>
          <p:nvPr/>
        </p:nvPicPr>
        <p:blipFill>
          <a:blip r:embed="rId3"/>
          <a:srcRect l="19992" r="29370" b="18873"/>
          <a:stretch>
            <a:fillRect/>
          </a:stretch>
        </p:blipFill>
        <p:spPr>
          <a:xfrm>
            <a:off x="3122612" y="382162"/>
            <a:ext cx="5943600" cy="4389410"/>
          </a:xfrm>
          <a:prstGeom prst="roundRect">
            <a:avLst>
              <a:gd name="adj" fmla="val 16667"/>
            </a:avLst>
          </a:prstGeom>
          <a:ln w="38100">
            <a:solidFill>
              <a:srgbClr val="00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162" y="609600"/>
            <a:ext cx="10406209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অ্যাসাইল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সিন্থেটেজ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সাইটোপ্লাজমে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2" name="Group 321"/>
          <p:cNvGrpSpPr/>
          <p:nvPr/>
        </p:nvGrpSpPr>
        <p:grpSpPr>
          <a:xfrm>
            <a:off x="2474975" y="2743200"/>
            <a:ext cx="1104837" cy="2285992"/>
            <a:chOff x="8151812" y="2127426"/>
            <a:chExt cx="1104837" cy="2285992"/>
          </a:xfrm>
        </p:grpSpPr>
        <p:sp>
          <p:nvSpPr>
            <p:cNvPr id="323" name="Oval 322"/>
            <p:cNvSpPr/>
            <p:nvPr/>
          </p:nvSpPr>
          <p:spPr>
            <a:xfrm>
              <a:off x="8226920" y="2866770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lowchart: Delay 323"/>
            <p:cNvSpPr/>
            <p:nvPr/>
          </p:nvSpPr>
          <p:spPr>
            <a:xfrm rot="16200000">
              <a:off x="8507006" y="3286899"/>
              <a:ext cx="304800" cy="76200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8772677" y="2854413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496706" y="2652585"/>
              <a:ext cx="304801" cy="877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8558492" y="2753499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8531720" y="2790570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8469934" y="2930613"/>
              <a:ext cx="381001" cy="26772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0" name="Straight Connector 329"/>
            <p:cNvCxnSpPr/>
            <p:nvPr/>
          </p:nvCxnSpPr>
          <p:spPr>
            <a:xfrm rot="16200000" flipV="1">
              <a:off x="8276848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V="1">
              <a:off x="8551831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V="1">
              <a:off x="8836753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3" name="TextBox 332"/>
            <p:cNvSpPr txBox="1"/>
            <p:nvPr/>
          </p:nvSpPr>
          <p:spPr>
            <a:xfrm>
              <a:off x="81518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8732711" y="388414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84566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36" name="Oval 335"/>
            <p:cNvSpPr/>
            <p:nvPr/>
          </p:nvSpPr>
          <p:spPr>
            <a:xfrm>
              <a:off x="8572907" y="2127426"/>
              <a:ext cx="457200" cy="39335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8545169" y="2176046"/>
              <a:ext cx="5599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Met</a:t>
              </a:r>
              <a:endParaRPr lang="en-US" sz="1600" b="1" dirty="0"/>
            </a:p>
          </p:txBody>
        </p:sp>
        <p:cxnSp>
          <p:nvCxnSpPr>
            <p:cNvPr id="338" name="Straight Connector 337"/>
            <p:cNvCxnSpPr/>
            <p:nvPr/>
          </p:nvCxnSpPr>
          <p:spPr>
            <a:xfrm rot="5400000">
              <a:off x="8663083" y="2636551"/>
              <a:ext cx="27432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9" name="Group 338"/>
          <p:cNvGrpSpPr/>
          <p:nvPr/>
        </p:nvGrpSpPr>
        <p:grpSpPr>
          <a:xfrm>
            <a:off x="4227575" y="2438400"/>
            <a:ext cx="1104837" cy="2285992"/>
            <a:chOff x="8151812" y="2127426"/>
            <a:chExt cx="1104837" cy="2285992"/>
          </a:xfrm>
        </p:grpSpPr>
        <p:sp>
          <p:nvSpPr>
            <p:cNvPr id="340" name="Oval 339"/>
            <p:cNvSpPr/>
            <p:nvPr/>
          </p:nvSpPr>
          <p:spPr>
            <a:xfrm>
              <a:off x="8226920" y="2866770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Flowchart: Delay 340"/>
            <p:cNvSpPr/>
            <p:nvPr/>
          </p:nvSpPr>
          <p:spPr>
            <a:xfrm rot="16200000">
              <a:off x="8507006" y="3286899"/>
              <a:ext cx="304800" cy="76200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8772677" y="2854413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8496706" y="2652585"/>
              <a:ext cx="304801" cy="877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8558492" y="2753499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531720" y="2790570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469934" y="2930613"/>
              <a:ext cx="381001" cy="26772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/>
            <p:cNvCxnSpPr/>
            <p:nvPr/>
          </p:nvCxnSpPr>
          <p:spPr>
            <a:xfrm rot="16200000" flipV="1">
              <a:off x="8276848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16200000" flipV="1">
              <a:off x="8551831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16200000" flipV="1">
              <a:off x="8836753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0" name="TextBox 349"/>
            <p:cNvSpPr txBox="1"/>
            <p:nvPr/>
          </p:nvSpPr>
          <p:spPr>
            <a:xfrm>
              <a:off x="81518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8732711" y="388414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4566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53" name="Oval 352"/>
            <p:cNvSpPr/>
            <p:nvPr/>
          </p:nvSpPr>
          <p:spPr>
            <a:xfrm>
              <a:off x="8572907" y="2127426"/>
              <a:ext cx="457200" cy="3933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8569883" y="2163689"/>
              <a:ext cx="5599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Pro</a:t>
              </a:r>
              <a:endParaRPr lang="en-US" sz="1600" b="1" dirty="0"/>
            </a:p>
          </p:txBody>
        </p:sp>
        <p:cxnSp>
          <p:nvCxnSpPr>
            <p:cNvPr id="355" name="Straight Connector 354"/>
            <p:cNvCxnSpPr/>
            <p:nvPr/>
          </p:nvCxnSpPr>
          <p:spPr>
            <a:xfrm rot="5400000">
              <a:off x="8663083" y="2636551"/>
              <a:ext cx="27432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6" name="Group 355"/>
          <p:cNvGrpSpPr/>
          <p:nvPr/>
        </p:nvGrpSpPr>
        <p:grpSpPr>
          <a:xfrm>
            <a:off x="6437375" y="2362200"/>
            <a:ext cx="1104837" cy="2285992"/>
            <a:chOff x="8151812" y="2127426"/>
            <a:chExt cx="1104837" cy="2285992"/>
          </a:xfrm>
        </p:grpSpPr>
        <p:sp>
          <p:nvSpPr>
            <p:cNvPr id="357" name="Oval 356"/>
            <p:cNvSpPr/>
            <p:nvPr/>
          </p:nvSpPr>
          <p:spPr>
            <a:xfrm>
              <a:off x="8226920" y="2866770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lowchart: Delay 357"/>
            <p:cNvSpPr/>
            <p:nvPr/>
          </p:nvSpPr>
          <p:spPr>
            <a:xfrm rot="16200000">
              <a:off x="8507006" y="3286899"/>
              <a:ext cx="304800" cy="76200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8772677" y="2854413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8496706" y="2652585"/>
              <a:ext cx="304801" cy="877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8558492" y="2753499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8531720" y="2790570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8469934" y="2930613"/>
              <a:ext cx="381001" cy="26772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4" name="Straight Connector 363"/>
            <p:cNvCxnSpPr/>
            <p:nvPr/>
          </p:nvCxnSpPr>
          <p:spPr>
            <a:xfrm rot="16200000" flipV="1">
              <a:off x="8276848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rot="16200000" flipV="1">
              <a:off x="8551831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16200000" flipV="1">
              <a:off x="8836753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7" name="TextBox 366"/>
            <p:cNvSpPr txBox="1"/>
            <p:nvPr/>
          </p:nvSpPr>
          <p:spPr>
            <a:xfrm>
              <a:off x="81518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8732711" y="388414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84566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70" name="Oval 369"/>
            <p:cNvSpPr/>
            <p:nvPr/>
          </p:nvSpPr>
          <p:spPr>
            <a:xfrm>
              <a:off x="8572907" y="2127426"/>
              <a:ext cx="457200" cy="39335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8569883" y="2163689"/>
              <a:ext cx="5599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Tyr</a:t>
              </a:r>
              <a:endParaRPr lang="en-US" sz="1600" b="1" dirty="0"/>
            </a:p>
          </p:txBody>
        </p:sp>
        <p:cxnSp>
          <p:nvCxnSpPr>
            <p:cNvPr id="372" name="Straight Connector 371"/>
            <p:cNvCxnSpPr/>
            <p:nvPr/>
          </p:nvCxnSpPr>
          <p:spPr>
            <a:xfrm rot="5400000">
              <a:off x="8663083" y="2636551"/>
              <a:ext cx="27432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Group 372"/>
          <p:cNvGrpSpPr/>
          <p:nvPr/>
        </p:nvGrpSpPr>
        <p:grpSpPr>
          <a:xfrm>
            <a:off x="469096" y="5562600"/>
            <a:ext cx="11375296" cy="1009147"/>
            <a:chOff x="257002" y="4648200"/>
            <a:chExt cx="11375296" cy="1009147"/>
          </a:xfrm>
        </p:grpSpPr>
        <p:cxnSp>
          <p:nvCxnSpPr>
            <p:cNvPr id="374" name="Straight Connector 373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1" name="TextBox 380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83" name="Straight Connector 382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08" name="TextBox 407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18" name="TextBox 417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19" name="TextBox 418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21" name="TextBox 420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22" name="TextBox 421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24" name="TextBox 423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436" name="TextBox 435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456" name="Straight Connector 455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9" name="TextBox 458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60" name="TextBox 459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8570975" y="2286000"/>
            <a:ext cx="1104837" cy="2285992"/>
            <a:chOff x="8151812" y="2127426"/>
            <a:chExt cx="1104837" cy="2285992"/>
          </a:xfrm>
        </p:grpSpPr>
        <p:sp>
          <p:nvSpPr>
            <p:cNvPr id="439" name="Oval 438"/>
            <p:cNvSpPr/>
            <p:nvPr/>
          </p:nvSpPr>
          <p:spPr>
            <a:xfrm>
              <a:off x="8226920" y="2866770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lowchart: Delay 439"/>
            <p:cNvSpPr/>
            <p:nvPr/>
          </p:nvSpPr>
          <p:spPr>
            <a:xfrm rot="16200000">
              <a:off x="8507006" y="3286899"/>
              <a:ext cx="304800" cy="76200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8772677" y="2854413"/>
              <a:ext cx="321273" cy="39335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8496706" y="2652585"/>
              <a:ext cx="304801" cy="877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8558492" y="2753499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8531720" y="2790570"/>
              <a:ext cx="214185" cy="920573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8469934" y="2930613"/>
              <a:ext cx="381001" cy="267729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/>
            <p:cNvCxnSpPr/>
            <p:nvPr/>
          </p:nvCxnSpPr>
          <p:spPr>
            <a:xfrm rot="16200000" flipV="1">
              <a:off x="8276848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 rot="16200000" flipV="1">
              <a:off x="8551831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8" name="Straight Connector 447"/>
            <p:cNvCxnSpPr/>
            <p:nvPr/>
          </p:nvCxnSpPr>
          <p:spPr>
            <a:xfrm rot="16200000" flipV="1">
              <a:off x="8836753" y="3919329"/>
              <a:ext cx="182880" cy="21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extBox 448"/>
            <p:cNvSpPr txBox="1"/>
            <p:nvPr/>
          </p:nvSpPr>
          <p:spPr>
            <a:xfrm>
              <a:off x="81518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8732711" y="388414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451" name="TextBox 450"/>
            <p:cNvSpPr txBox="1"/>
            <p:nvPr/>
          </p:nvSpPr>
          <p:spPr>
            <a:xfrm>
              <a:off x="8456612" y="389019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452" name="Oval 451"/>
            <p:cNvSpPr/>
            <p:nvPr/>
          </p:nvSpPr>
          <p:spPr>
            <a:xfrm>
              <a:off x="8572907" y="2127426"/>
              <a:ext cx="457200" cy="393357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8569883" y="2163689"/>
              <a:ext cx="55991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Pro</a:t>
              </a:r>
              <a:endParaRPr lang="en-US" sz="1600" b="1" dirty="0"/>
            </a:p>
          </p:txBody>
        </p:sp>
        <p:cxnSp>
          <p:nvCxnSpPr>
            <p:cNvPr id="454" name="Straight Connector 453"/>
            <p:cNvCxnSpPr/>
            <p:nvPr/>
          </p:nvCxnSpPr>
          <p:spPr>
            <a:xfrm rot="5400000">
              <a:off x="8663083" y="2636551"/>
              <a:ext cx="27432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2894012" y="487180"/>
            <a:ext cx="8426359" cy="358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উপ-এককের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কোডসহ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মেথিওনিনবাহী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278" name="Group 277"/>
          <p:cNvGrpSpPr/>
          <p:nvPr/>
        </p:nvGrpSpPr>
        <p:grpSpPr>
          <a:xfrm>
            <a:off x="0" y="2588742"/>
            <a:ext cx="1903412" cy="1929713"/>
            <a:chOff x="0" y="2578443"/>
            <a:chExt cx="1903412" cy="1929713"/>
          </a:xfrm>
        </p:grpSpPr>
        <p:sp>
          <p:nvSpPr>
            <p:cNvPr id="90" name="Flowchart: Delay 89"/>
            <p:cNvSpPr/>
            <p:nvPr/>
          </p:nvSpPr>
          <p:spPr>
            <a:xfrm rot="16200000">
              <a:off x="-6972" y="2597772"/>
              <a:ext cx="1917356" cy="1903412"/>
            </a:xfrm>
            <a:prstGeom prst="flowChartDelay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90184" y="2578443"/>
              <a:ext cx="586337" cy="152400"/>
              <a:chOff x="2109770" y="2531725"/>
              <a:chExt cx="586337" cy="2070846"/>
            </a:xfrm>
          </p:grpSpPr>
          <p:sp>
            <p:nvSpPr>
              <p:cNvPr id="120" name="TextBox 119"/>
              <p:cNvSpPr txBox="1"/>
              <p:nvPr/>
            </p:nvSpPr>
            <p:spPr>
              <a:xfrm>
                <a:off x="2367207" y="4079351"/>
                <a:ext cx="3289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21097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P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23383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A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247" name="Straight Connector 246"/>
            <p:cNvCxnSpPr/>
            <p:nvPr/>
          </p:nvCxnSpPr>
          <p:spPr>
            <a:xfrm rot="5400000">
              <a:off x="-15768" y="3543300"/>
              <a:ext cx="19057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710984" y="2819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Group 388"/>
          <p:cNvGrpSpPr/>
          <p:nvPr/>
        </p:nvGrpSpPr>
        <p:grpSpPr>
          <a:xfrm>
            <a:off x="2288055" y="91190"/>
            <a:ext cx="533400" cy="291579"/>
            <a:chOff x="5455975" y="2610790"/>
            <a:chExt cx="533400" cy="291579"/>
          </a:xfrm>
        </p:grpSpPr>
        <p:sp>
          <p:nvSpPr>
            <p:cNvPr id="274" name="Oval 273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545597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Met</a:t>
              </a:r>
              <a:endParaRPr lang="en-US" sz="1000" b="1" dirty="0"/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1935892" y="399167"/>
            <a:ext cx="834076" cy="1487886"/>
            <a:chOff x="5103812" y="3188587"/>
            <a:chExt cx="834076" cy="1487886"/>
          </a:xfrm>
        </p:grpSpPr>
        <p:sp>
          <p:nvSpPr>
            <p:cNvPr id="261" name="Oval 260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lowchart: Delay 261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42444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8" name="Straight Connector 267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1" name="TextBox 270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5358368" y="4153253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276" name="Straight Connector 275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469096" y="4782053"/>
            <a:ext cx="11375296" cy="1009147"/>
            <a:chOff x="257002" y="4648200"/>
            <a:chExt cx="11375296" cy="1009147"/>
          </a:xfrm>
        </p:grpSpPr>
        <p:cxnSp>
          <p:nvCxnSpPr>
            <p:cNvPr id="280" name="Straight Connector 279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7" name="TextBox 286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89" name="Straight Connector 288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14" name="TextBox 313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26" name="TextBox 325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344" name="Straight Connector 343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47" name="TextBox 346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350" name="Moon 349"/>
          <p:cNvSpPr/>
          <p:nvPr/>
        </p:nvSpPr>
        <p:spPr>
          <a:xfrm rot="16200000">
            <a:off x="576650" y="5595549"/>
            <a:ext cx="685802" cy="1839099"/>
          </a:xfrm>
          <a:prstGeom prst="moon">
            <a:avLst>
              <a:gd name="adj" fmla="val 875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11 L 0.08701 -0.094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041 L 0.00352 0.454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1041 L 0.00351 0.45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11 L 0.08675 0.0554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3"/>
          <p:cNvSpPr txBox="1">
            <a:spLocks/>
          </p:cNvSpPr>
          <p:nvPr/>
        </p:nvSpPr>
        <p:spPr>
          <a:xfrm>
            <a:off x="3351212" y="1133793"/>
            <a:ext cx="7969159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6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UAC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অ্যান্টিকোডন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-এর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588742"/>
            <a:ext cx="1903412" cy="1929713"/>
            <a:chOff x="0" y="2578443"/>
            <a:chExt cx="1903412" cy="1929713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-6972" y="2597772"/>
              <a:ext cx="1917356" cy="1903412"/>
            </a:xfrm>
            <a:prstGeom prst="flowChartDelay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08"/>
            <p:cNvGrpSpPr/>
            <p:nvPr/>
          </p:nvGrpSpPr>
          <p:grpSpPr>
            <a:xfrm>
              <a:off x="690184" y="2578441"/>
              <a:ext cx="586337" cy="152398"/>
              <a:chOff x="2109770" y="2531725"/>
              <a:chExt cx="586337" cy="207084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67207" y="4079351"/>
                <a:ext cx="3289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1097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P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383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A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5400000">
              <a:off x="-15768" y="3543300"/>
              <a:ext cx="19057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10984" y="2819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288055" y="91190"/>
            <a:ext cx="533400" cy="291579"/>
            <a:chOff x="5455975" y="2610790"/>
            <a:chExt cx="533400" cy="291579"/>
          </a:xfrm>
        </p:grpSpPr>
        <p:sp>
          <p:nvSpPr>
            <p:cNvPr id="12" name="Oval 11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5597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Met</a:t>
              </a:r>
              <a:endParaRPr lang="en-US" sz="10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35892" y="399167"/>
            <a:ext cx="834076" cy="1487886"/>
            <a:chOff x="5103812" y="3188587"/>
            <a:chExt cx="834076" cy="1487886"/>
          </a:xfrm>
        </p:grpSpPr>
        <p:sp>
          <p:nvSpPr>
            <p:cNvPr id="15" name="Oval 14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Delay 15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2444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58368" y="4153253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69096" y="4782053"/>
            <a:ext cx="11375296" cy="1009147"/>
            <a:chOff x="257002" y="4648200"/>
            <a:chExt cx="11375296" cy="1009147"/>
          </a:xfrm>
        </p:grpSpPr>
        <p:cxnSp>
          <p:nvCxnSpPr>
            <p:cNvPr id="31" name="Straight Connector 30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101" name="Moon 100"/>
          <p:cNvSpPr/>
          <p:nvPr/>
        </p:nvSpPr>
        <p:spPr>
          <a:xfrm rot="16200000">
            <a:off x="576650" y="5595549"/>
            <a:ext cx="685802" cy="1839099"/>
          </a:xfrm>
          <a:prstGeom prst="moon">
            <a:avLst>
              <a:gd name="adj" fmla="val 875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11 L 0.08701 -0.094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041 L 0.00352 0.454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1041 L 0.00351 0.45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11 L 0.08675 0.055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5180012" y="685800"/>
            <a:ext cx="6140359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→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3200" b="1" dirty="0" smtClean="0">
                <a:solidFill>
                  <a:srgbClr val="002060"/>
                </a:solidFill>
                <a:latin typeface="Cambria Math"/>
                <a:ea typeface="Cambria Math"/>
                <a:cs typeface="Times New Roman" pitchFamily="18" charset="0"/>
              </a:rPr>
              <a:t>'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রাইবোসোমের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অ্যান্টিকোডনবাহী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0" y="2588742"/>
            <a:ext cx="1903412" cy="1929713"/>
            <a:chOff x="0" y="2578443"/>
            <a:chExt cx="1903412" cy="1929713"/>
          </a:xfrm>
        </p:grpSpPr>
        <p:sp>
          <p:nvSpPr>
            <p:cNvPr id="68" name="Flowchart: Delay 67"/>
            <p:cNvSpPr/>
            <p:nvPr/>
          </p:nvSpPr>
          <p:spPr>
            <a:xfrm rot="16200000">
              <a:off x="-6972" y="2597772"/>
              <a:ext cx="1917356" cy="1903412"/>
            </a:xfrm>
            <a:prstGeom prst="flowChartDelay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108"/>
            <p:cNvGrpSpPr/>
            <p:nvPr/>
          </p:nvGrpSpPr>
          <p:grpSpPr>
            <a:xfrm>
              <a:off x="690184" y="2578441"/>
              <a:ext cx="586337" cy="152398"/>
              <a:chOff x="2109770" y="2531725"/>
              <a:chExt cx="586337" cy="2070846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367207" y="4079351"/>
                <a:ext cx="3289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1097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P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3383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A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 rot="5400000">
              <a:off x="-15768" y="3543300"/>
              <a:ext cx="19057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10984" y="2819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2288055" y="91190"/>
            <a:ext cx="533400" cy="291579"/>
            <a:chOff x="5455975" y="2610790"/>
            <a:chExt cx="533400" cy="291579"/>
          </a:xfrm>
        </p:grpSpPr>
        <p:sp>
          <p:nvSpPr>
            <p:cNvPr id="76" name="Oval 75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5597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Met</a:t>
              </a:r>
              <a:endParaRPr lang="en-US" sz="1000" b="1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935892" y="399167"/>
            <a:ext cx="834076" cy="1487886"/>
            <a:chOff x="5103812" y="3188587"/>
            <a:chExt cx="834076" cy="1487886"/>
          </a:xfrm>
        </p:grpSpPr>
        <p:sp>
          <p:nvSpPr>
            <p:cNvPr id="79" name="Oval 78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Delay 79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42444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58368" y="4153253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69096" y="4782053"/>
            <a:ext cx="11375296" cy="1009147"/>
            <a:chOff x="257002" y="4648200"/>
            <a:chExt cx="11375296" cy="1009147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164" name="Moon 163"/>
          <p:cNvSpPr/>
          <p:nvPr/>
        </p:nvSpPr>
        <p:spPr>
          <a:xfrm rot="16200000">
            <a:off x="576650" y="5595549"/>
            <a:ext cx="685802" cy="1839099"/>
          </a:xfrm>
          <a:prstGeom prst="moon">
            <a:avLst>
              <a:gd name="adj" fmla="val 875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/>
          <p:cNvGrpSpPr/>
          <p:nvPr/>
        </p:nvGrpSpPr>
        <p:grpSpPr>
          <a:xfrm>
            <a:off x="3259915" y="74950"/>
            <a:ext cx="533400" cy="291579"/>
            <a:chOff x="5470965" y="2610790"/>
            <a:chExt cx="533400" cy="291579"/>
          </a:xfrm>
        </p:grpSpPr>
        <p:sp>
          <p:nvSpPr>
            <p:cNvPr id="166" name="Oval 165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Pro</a:t>
              </a:r>
              <a:endParaRPr lang="en-US" sz="1000" b="1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892762" y="382927"/>
            <a:ext cx="834076" cy="1487886"/>
            <a:chOff x="5103812" y="3188587"/>
            <a:chExt cx="834076" cy="1487886"/>
          </a:xfrm>
        </p:grpSpPr>
        <p:sp>
          <p:nvSpPr>
            <p:cNvPr id="169" name="Oval 168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Delay 169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/>
        </p:nvGrpSpPr>
        <p:grpSpPr>
          <a:xfrm>
            <a:off x="4251765" y="74950"/>
            <a:ext cx="533400" cy="291579"/>
            <a:chOff x="5470965" y="2610790"/>
            <a:chExt cx="533400" cy="291579"/>
          </a:xfrm>
        </p:grpSpPr>
        <p:sp>
          <p:nvSpPr>
            <p:cNvPr id="184" name="Oval 183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Tyr</a:t>
              </a:r>
              <a:endParaRPr lang="en-US" sz="1000" b="1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3884612" y="382927"/>
            <a:ext cx="834076" cy="1487886"/>
            <a:chOff x="5103812" y="3188587"/>
            <a:chExt cx="834076" cy="1487886"/>
          </a:xfrm>
        </p:grpSpPr>
        <p:sp>
          <p:nvSpPr>
            <p:cNvPr id="187" name="Oval 186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lowchart: Delay 187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11 L 0.08701 -0.094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041 L 0.00352 0.454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1041 L 0.00351 0.45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11 L 0.08675 0.055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06 0.05271 L 0.15878 0.052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67 -0.09156 L 0.16243 -0.091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1041 L 0.00235 0.454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04 L 0.00234 0.45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62 0.05271 L 0.23876 0.052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9 -0.09364 L 0.24137 -0.0964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0.4541 L 0.06148 0.420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041 L -0.00234 0.454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0.0104 L -0.00235 0.454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4" grpId="0" animBg="1"/>
      <p:bldP spid="164" grpId="1" animBg="1"/>
      <p:bldP spid="16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2055812" y="1461602"/>
            <a:ext cx="9525000" cy="1961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অ্যাসিডসহ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0" y="2588742"/>
            <a:ext cx="1903412" cy="1929713"/>
            <a:chOff x="0" y="2578443"/>
            <a:chExt cx="1903412" cy="1929713"/>
          </a:xfrm>
        </p:grpSpPr>
        <p:sp>
          <p:nvSpPr>
            <p:cNvPr id="138" name="Flowchart: Delay 137"/>
            <p:cNvSpPr/>
            <p:nvPr/>
          </p:nvSpPr>
          <p:spPr>
            <a:xfrm rot="16200000">
              <a:off x="-6972" y="2597772"/>
              <a:ext cx="1917356" cy="1903412"/>
            </a:xfrm>
            <a:prstGeom prst="flowChartDelay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9" name="Group 108"/>
            <p:cNvGrpSpPr/>
            <p:nvPr/>
          </p:nvGrpSpPr>
          <p:grpSpPr>
            <a:xfrm>
              <a:off x="690184" y="2578441"/>
              <a:ext cx="586337" cy="152398"/>
              <a:chOff x="2109770" y="2531725"/>
              <a:chExt cx="586337" cy="2070846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2367207" y="4079351"/>
                <a:ext cx="3289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21097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P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23383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A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40" name="Straight Connector 139"/>
            <p:cNvCxnSpPr/>
            <p:nvPr/>
          </p:nvCxnSpPr>
          <p:spPr>
            <a:xfrm rot="5400000">
              <a:off x="-15768" y="3543300"/>
              <a:ext cx="19057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710984" y="2819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2288055" y="91190"/>
            <a:ext cx="533400" cy="291579"/>
            <a:chOff x="5455975" y="2610790"/>
            <a:chExt cx="533400" cy="291579"/>
          </a:xfrm>
        </p:grpSpPr>
        <p:sp>
          <p:nvSpPr>
            <p:cNvPr id="146" name="Oval 145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5597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Met</a:t>
              </a:r>
              <a:endParaRPr lang="en-US" sz="1000" b="1" dirty="0"/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935892" y="399167"/>
            <a:ext cx="834076" cy="1487886"/>
            <a:chOff x="5103812" y="3188587"/>
            <a:chExt cx="834076" cy="1487886"/>
          </a:xfrm>
        </p:grpSpPr>
        <p:sp>
          <p:nvSpPr>
            <p:cNvPr id="149" name="Oval 148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Delay 149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42444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58368" y="4153253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162" name="Straight Connector 161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469096" y="4782053"/>
            <a:ext cx="11375296" cy="1009147"/>
            <a:chOff x="257002" y="4648200"/>
            <a:chExt cx="11375296" cy="1009147"/>
          </a:xfrm>
        </p:grpSpPr>
        <p:cxnSp>
          <p:nvCxnSpPr>
            <p:cNvPr id="164" name="Straight Connector 163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8" name="TextBox 197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228" name="Straight Connector 227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1" name="TextBox 230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234" name="Moon 233"/>
          <p:cNvSpPr/>
          <p:nvPr/>
        </p:nvSpPr>
        <p:spPr>
          <a:xfrm rot="16200000">
            <a:off x="576650" y="5595549"/>
            <a:ext cx="685802" cy="1839099"/>
          </a:xfrm>
          <a:prstGeom prst="moon">
            <a:avLst>
              <a:gd name="adj" fmla="val 875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3259915" y="74950"/>
            <a:ext cx="533400" cy="291579"/>
            <a:chOff x="5470965" y="2610790"/>
            <a:chExt cx="533400" cy="291579"/>
          </a:xfrm>
        </p:grpSpPr>
        <p:sp>
          <p:nvSpPr>
            <p:cNvPr id="236" name="Oval 235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Pro</a:t>
              </a:r>
              <a:endParaRPr lang="en-US" sz="1000" b="1" dirty="0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2892762" y="382927"/>
            <a:ext cx="834076" cy="1487886"/>
            <a:chOff x="5103812" y="3188587"/>
            <a:chExt cx="834076" cy="1487886"/>
          </a:xfrm>
        </p:grpSpPr>
        <p:sp>
          <p:nvSpPr>
            <p:cNvPr id="239" name="Oval 238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lowchart: Delay 239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6" name="Straight Connector 245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9" name="TextBox 248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252" name="Straight Connector 251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/>
          <p:cNvGrpSpPr/>
          <p:nvPr/>
        </p:nvGrpSpPr>
        <p:grpSpPr>
          <a:xfrm>
            <a:off x="4251765" y="89940"/>
            <a:ext cx="533400" cy="291579"/>
            <a:chOff x="5470965" y="2610790"/>
            <a:chExt cx="533400" cy="291579"/>
          </a:xfrm>
        </p:grpSpPr>
        <p:sp>
          <p:nvSpPr>
            <p:cNvPr id="254" name="Oval 253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Tyr</a:t>
              </a:r>
              <a:endParaRPr lang="en-US" sz="1000" b="1" dirty="0"/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3884612" y="382927"/>
            <a:ext cx="834076" cy="1487886"/>
            <a:chOff x="5103812" y="3188587"/>
            <a:chExt cx="834076" cy="1487886"/>
          </a:xfrm>
        </p:grpSpPr>
        <p:sp>
          <p:nvSpPr>
            <p:cNvPr id="257" name="Oval 256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lowchart: Delay 257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7" name="TextBox 266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cxnSp>
          <p:nvCxnSpPr>
            <p:cNvPr id="270" name="Straight Connector 269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5093715" y="74950"/>
            <a:ext cx="533400" cy="291579"/>
            <a:chOff x="5470965" y="2610790"/>
            <a:chExt cx="533400" cy="291579"/>
          </a:xfrm>
        </p:grpSpPr>
        <p:sp>
          <p:nvSpPr>
            <p:cNvPr id="272" name="Oval 271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err="1" smtClean="0"/>
                <a:t>Arg</a:t>
              </a:r>
              <a:endParaRPr lang="en-US" sz="1000" b="1" dirty="0"/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4726562" y="382927"/>
            <a:ext cx="834076" cy="1487886"/>
            <a:chOff x="5103812" y="3188587"/>
            <a:chExt cx="834076" cy="1487886"/>
          </a:xfrm>
        </p:grpSpPr>
        <p:sp>
          <p:nvSpPr>
            <p:cNvPr id="275" name="Oval 274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lowchart: Delay 275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Connector 281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288" name="Straight Connector 287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6036449" y="81045"/>
            <a:ext cx="533400" cy="291579"/>
            <a:chOff x="5470965" y="2610790"/>
            <a:chExt cx="533400" cy="291579"/>
          </a:xfrm>
        </p:grpSpPr>
        <p:sp>
          <p:nvSpPr>
            <p:cNvPr id="290" name="Oval 289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TextBox 290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Tyr</a:t>
              </a:r>
              <a:endParaRPr lang="en-US" sz="1000" b="1" dirty="0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5669296" y="389022"/>
            <a:ext cx="834076" cy="1487886"/>
            <a:chOff x="5103812" y="3188587"/>
            <a:chExt cx="834076" cy="1487886"/>
          </a:xfrm>
        </p:grpSpPr>
        <p:sp>
          <p:nvSpPr>
            <p:cNvPr id="293" name="Oval 292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lowchart: Delay 293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3" name="TextBox 302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cxnSp>
          <p:nvCxnSpPr>
            <p:cNvPr id="306" name="Straight Connector 305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6928602" y="92242"/>
            <a:ext cx="533400" cy="291579"/>
            <a:chOff x="5470965" y="2610790"/>
            <a:chExt cx="533400" cy="291579"/>
          </a:xfrm>
        </p:grpSpPr>
        <p:sp>
          <p:nvSpPr>
            <p:cNvPr id="308" name="Oval 307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Ala</a:t>
              </a:r>
              <a:endParaRPr lang="en-US" sz="1000" b="1" dirty="0"/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6561449" y="400219"/>
            <a:ext cx="834076" cy="1487886"/>
            <a:chOff x="5103812" y="3188587"/>
            <a:chExt cx="834076" cy="1487886"/>
          </a:xfrm>
        </p:grpSpPr>
        <p:sp>
          <p:nvSpPr>
            <p:cNvPr id="311" name="Oval 310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lowchart: Delay 311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8" name="Straight Connector 317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21" name="TextBox 320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23" name="TextBox 322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324" name="Straight Connector 323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Group 324"/>
          <p:cNvGrpSpPr/>
          <p:nvPr/>
        </p:nvGrpSpPr>
        <p:grpSpPr>
          <a:xfrm>
            <a:off x="7865249" y="96252"/>
            <a:ext cx="533400" cy="291579"/>
            <a:chOff x="5470965" y="2610790"/>
            <a:chExt cx="533400" cy="291579"/>
          </a:xfrm>
        </p:grpSpPr>
        <p:sp>
          <p:nvSpPr>
            <p:cNvPr id="326" name="Oval 325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err="1" smtClean="0"/>
                <a:t>Gly</a:t>
              </a:r>
              <a:endParaRPr lang="en-US" sz="1000" b="1" dirty="0"/>
            </a:p>
          </p:txBody>
        </p:sp>
      </p:grpSp>
      <p:grpSp>
        <p:nvGrpSpPr>
          <p:cNvPr id="328" name="Group 327"/>
          <p:cNvGrpSpPr/>
          <p:nvPr/>
        </p:nvGrpSpPr>
        <p:grpSpPr>
          <a:xfrm>
            <a:off x="7498096" y="404229"/>
            <a:ext cx="834076" cy="1487886"/>
            <a:chOff x="5103812" y="3188587"/>
            <a:chExt cx="834076" cy="1487886"/>
          </a:xfrm>
        </p:grpSpPr>
        <p:sp>
          <p:nvSpPr>
            <p:cNvPr id="329" name="Oval 328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lowchart: Delay 329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Connector 335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39" name="TextBox 338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C</a:t>
              </a:r>
              <a:endParaRPr lang="en-US" sz="2800" b="1" dirty="0"/>
            </a:p>
          </p:txBody>
        </p:sp>
        <p:cxnSp>
          <p:nvCxnSpPr>
            <p:cNvPr id="342" name="Straight Connector 341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795691" y="96252"/>
            <a:ext cx="533400" cy="291579"/>
            <a:chOff x="5470965" y="2610790"/>
            <a:chExt cx="533400" cy="291579"/>
          </a:xfrm>
        </p:grpSpPr>
        <p:sp>
          <p:nvSpPr>
            <p:cNvPr id="344" name="Oval 343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err="1" smtClean="0"/>
                <a:t>Gly</a:t>
              </a:r>
              <a:endParaRPr lang="en-US" sz="1000" b="1" dirty="0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8428538" y="404229"/>
            <a:ext cx="834076" cy="1487886"/>
            <a:chOff x="5103812" y="3188587"/>
            <a:chExt cx="834076" cy="1487886"/>
          </a:xfrm>
        </p:grpSpPr>
        <p:sp>
          <p:nvSpPr>
            <p:cNvPr id="347" name="Oval 346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lowchart: Delay 347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4" name="Straight Connector 353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7" name="TextBox 356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360" name="Straight Connector 359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11 L 0.08701 -0.094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041 L 0.00352 0.454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1179 L 0.00286 0.4559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11 L 0.08675 0.055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06 0.05271 L 0.15878 0.052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67 -0.09156 L 0.16243 -0.091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1249 L 0.00117 0.456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1248 L 0.00117 0.456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62 0.05271 L 0.23876 0.052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9 -0.09364 L 0.24137 -0.0964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0.4541 L 0.06148 0.4205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041 L -0.00234 0.4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832 L -0.00352 0.452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29 0.05341 L 0.31105 0.053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 -0.09433 L 0.31249 -0.093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4541 L 0.0607 0.422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9 0.41156 L 0.12166 0.387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04 L 0.00157 0.45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041 L 0.00157 0.45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5271 L 0.39063 0.0561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 -0.09364 L 0.38828 -0.094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37457 L 0.18489 0.3523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8 0.41225 L 0.11953 0.390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0.43861 L 0.05065 0.425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272 L 0.00026 0.456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271 L 0.00026 0.4564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02 0.05156 L 0.46277 0.0557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66 -0.09665 L 0.46641 -0.096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 0.35468 L 0.24098 0.3190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53 0.38936 L 0.1763 0.3560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0.41919 L 0.11407 0.3838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26 0.45202 L 0.06276 0.4187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272 L 0.00287 0.4564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272 L 0.00156 0.4564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59 0.05318 L 0.5362 0.0571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09017 L 0.53594 -0.0957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0.36185 L 0.28541 0.3160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18 0.39144 L 0.22943 0.3359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59 0.41618 L 0.16927 0.3606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07 0.44902 L 0.11875 0.3960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0.46867 L 0.05794 0.4242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156 L -0.0013 0.4554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157 L -0.0013 0.455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0.05965 L 0.61849 0.0596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255 -0.09572 L 0.62109 -0.094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76 0.32578 L 0.34583 0.283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1 0.37341 L 0.2849 0.3193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7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2 0.38983 L 0.22357 0.3454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93 0.41387 L 0.17357 0.3720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6 0.42659 L 0.11784 0.3949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0.45827 L 0.06029 0.4249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156 L -8.33333E-7 0.45549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1157 L 6.25E-7 0.45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88 0.05965 L 0.69402 0.0596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39 -0.09433 L 0.70052 -0.0943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29 0.28601 L 0.41015 0.23861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9 0.32115 L 0.34818 0.2721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01 0.34775 L 0.28451 0.30335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62 0.37503 L 0.23412 0.3322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0.40509 L 0.17565 0.3623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8 0.43607 L 0.12123 0.3916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22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0.46012 L 0.0595 0.42683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4" grpId="0" animBg="1"/>
      <p:bldP spid="234" grpId="1" animBg="1"/>
      <p:bldP spid="234" grpId="2" animBg="1"/>
      <p:bldP spid="234" grpId="3" animBg="1"/>
      <p:bldP spid="234" grpId="4" animBg="1"/>
      <p:bldP spid="234" grpId="5" animBg="1"/>
      <p:bldP spid="234" grpId="6" animBg="1"/>
      <p:bldP spid="234" grpId="8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1979612" y="1285400"/>
            <a:ext cx="9601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UAA, UAG, UGA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SG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পৌঁছালে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হাজির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সমাপ্তিকরণ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</a:t>
            </a:r>
            <a:r>
              <a:rPr lang="en-SG" sz="32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2588742"/>
            <a:ext cx="1903412" cy="1929713"/>
            <a:chOff x="0" y="2578443"/>
            <a:chExt cx="1903412" cy="1929713"/>
          </a:xfrm>
        </p:grpSpPr>
        <p:sp>
          <p:nvSpPr>
            <p:cNvPr id="4" name="Flowchart: Delay 3"/>
            <p:cNvSpPr/>
            <p:nvPr/>
          </p:nvSpPr>
          <p:spPr>
            <a:xfrm rot="16200000">
              <a:off x="-6972" y="2597772"/>
              <a:ext cx="1917356" cy="1903412"/>
            </a:xfrm>
            <a:prstGeom prst="flowChartDelay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08"/>
            <p:cNvGrpSpPr/>
            <p:nvPr/>
          </p:nvGrpSpPr>
          <p:grpSpPr>
            <a:xfrm>
              <a:off x="690184" y="2578441"/>
              <a:ext cx="586337" cy="152398"/>
              <a:chOff x="2109770" y="2531725"/>
              <a:chExt cx="586337" cy="207084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367207" y="4079351"/>
                <a:ext cx="3289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1097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P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383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A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rot="5400000">
              <a:off x="-15768" y="3543300"/>
              <a:ext cx="19057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0984" y="2819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88055" y="91190"/>
            <a:ext cx="533400" cy="291579"/>
            <a:chOff x="5455975" y="2610790"/>
            <a:chExt cx="533400" cy="291579"/>
          </a:xfrm>
        </p:grpSpPr>
        <p:sp>
          <p:nvSpPr>
            <p:cNvPr id="13" name="Oval 12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5597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Met</a:t>
              </a:r>
              <a:endParaRPr lang="en-US" sz="1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35892" y="399167"/>
            <a:ext cx="834076" cy="1487886"/>
            <a:chOff x="5103812" y="3188587"/>
            <a:chExt cx="834076" cy="1487886"/>
          </a:xfrm>
        </p:grpSpPr>
        <p:sp>
          <p:nvSpPr>
            <p:cNvPr id="16" name="Oval 15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Delay 16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2444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58368" y="4153253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69096" y="4782053"/>
            <a:ext cx="11375296" cy="1009147"/>
            <a:chOff x="257002" y="4648200"/>
            <a:chExt cx="11375296" cy="1009147"/>
          </a:xfrm>
        </p:grpSpPr>
        <p:cxnSp>
          <p:nvCxnSpPr>
            <p:cNvPr id="31" name="Straight Connector 30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101" name="Moon 100"/>
          <p:cNvSpPr/>
          <p:nvPr/>
        </p:nvSpPr>
        <p:spPr>
          <a:xfrm rot="16200000">
            <a:off x="576650" y="5595549"/>
            <a:ext cx="685802" cy="1839099"/>
          </a:xfrm>
          <a:prstGeom prst="moon">
            <a:avLst>
              <a:gd name="adj" fmla="val 875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3259915" y="74950"/>
            <a:ext cx="533400" cy="291579"/>
            <a:chOff x="5470965" y="2610790"/>
            <a:chExt cx="533400" cy="291579"/>
          </a:xfrm>
        </p:grpSpPr>
        <p:sp>
          <p:nvSpPr>
            <p:cNvPr id="103" name="Oval 102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Pro</a:t>
              </a:r>
              <a:endParaRPr lang="en-US" sz="1000" b="1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892762" y="382927"/>
            <a:ext cx="834076" cy="1487886"/>
            <a:chOff x="5103812" y="3188587"/>
            <a:chExt cx="834076" cy="1487886"/>
          </a:xfrm>
        </p:grpSpPr>
        <p:sp>
          <p:nvSpPr>
            <p:cNvPr id="106" name="Oval 105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Delay 106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4251765" y="89940"/>
            <a:ext cx="533400" cy="291579"/>
            <a:chOff x="5470965" y="2610790"/>
            <a:chExt cx="533400" cy="291579"/>
          </a:xfrm>
        </p:grpSpPr>
        <p:sp>
          <p:nvSpPr>
            <p:cNvPr id="121" name="Oval 120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Tyr</a:t>
              </a:r>
              <a:endParaRPr lang="en-US" sz="10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884612" y="382927"/>
            <a:ext cx="834076" cy="1487886"/>
            <a:chOff x="5103812" y="3188587"/>
            <a:chExt cx="834076" cy="1487886"/>
          </a:xfrm>
        </p:grpSpPr>
        <p:sp>
          <p:nvSpPr>
            <p:cNvPr id="124" name="Oval 123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Delay 124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5093715" y="74950"/>
            <a:ext cx="533400" cy="291579"/>
            <a:chOff x="5470965" y="2610790"/>
            <a:chExt cx="533400" cy="291579"/>
          </a:xfrm>
        </p:grpSpPr>
        <p:sp>
          <p:nvSpPr>
            <p:cNvPr id="139" name="Oval 138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err="1" smtClean="0"/>
                <a:t>Arg</a:t>
              </a:r>
              <a:endParaRPr lang="en-US" sz="1000" b="1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726562" y="382927"/>
            <a:ext cx="834076" cy="1487886"/>
            <a:chOff x="5103812" y="3188587"/>
            <a:chExt cx="834076" cy="1487886"/>
          </a:xfrm>
        </p:grpSpPr>
        <p:sp>
          <p:nvSpPr>
            <p:cNvPr id="142" name="Oval 141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lowchart: Delay 142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6036449" y="81045"/>
            <a:ext cx="533400" cy="291579"/>
            <a:chOff x="5470965" y="2610790"/>
            <a:chExt cx="533400" cy="291579"/>
          </a:xfrm>
        </p:grpSpPr>
        <p:sp>
          <p:nvSpPr>
            <p:cNvPr id="157" name="Oval 156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Tyr</a:t>
              </a:r>
              <a:endParaRPr lang="en-US" sz="1000" b="1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5669296" y="389022"/>
            <a:ext cx="834076" cy="1487886"/>
            <a:chOff x="5103812" y="3188587"/>
            <a:chExt cx="834076" cy="1487886"/>
          </a:xfrm>
        </p:grpSpPr>
        <p:sp>
          <p:nvSpPr>
            <p:cNvPr id="160" name="Oval 159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Delay 160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6928602" y="92242"/>
            <a:ext cx="533400" cy="291579"/>
            <a:chOff x="5470965" y="2610790"/>
            <a:chExt cx="533400" cy="291579"/>
          </a:xfrm>
        </p:grpSpPr>
        <p:sp>
          <p:nvSpPr>
            <p:cNvPr id="175" name="Oval 174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smtClean="0"/>
                <a:t>Ala</a:t>
              </a:r>
              <a:endParaRPr lang="en-US" sz="1000" b="1" dirty="0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561449" y="400219"/>
            <a:ext cx="834076" cy="1487886"/>
            <a:chOff x="5103812" y="3188587"/>
            <a:chExt cx="834076" cy="1487886"/>
          </a:xfrm>
        </p:grpSpPr>
        <p:sp>
          <p:nvSpPr>
            <p:cNvPr id="178" name="Oval 177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lowchart: Delay 178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8" name="TextBox 187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191" name="Straight Connector 190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7865249" y="96252"/>
            <a:ext cx="533400" cy="291579"/>
            <a:chOff x="5470965" y="2610790"/>
            <a:chExt cx="533400" cy="291579"/>
          </a:xfrm>
        </p:grpSpPr>
        <p:sp>
          <p:nvSpPr>
            <p:cNvPr id="193" name="Oval 192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err="1" smtClean="0"/>
                <a:t>Gly</a:t>
              </a:r>
              <a:endParaRPr lang="en-US" sz="1000" b="1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7498096" y="404229"/>
            <a:ext cx="834076" cy="1487886"/>
            <a:chOff x="5103812" y="3188587"/>
            <a:chExt cx="834076" cy="1487886"/>
          </a:xfrm>
        </p:grpSpPr>
        <p:sp>
          <p:nvSpPr>
            <p:cNvPr id="196" name="Oval 195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lowchart: Delay 196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6" name="TextBox 205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C</a:t>
              </a:r>
              <a:endParaRPr lang="en-US" sz="2800" b="1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8795691" y="96252"/>
            <a:ext cx="533400" cy="291579"/>
            <a:chOff x="5470965" y="2610790"/>
            <a:chExt cx="533400" cy="291579"/>
          </a:xfrm>
        </p:grpSpPr>
        <p:sp>
          <p:nvSpPr>
            <p:cNvPr id="211" name="Oval 210"/>
            <p:cNvSpPr/>
            <p:nvPr/>
          </p:nvSpPr>
          <p:spPr>
            <a:xfrm>
              <a:off x="5504072" y="2610790"/>
              <a:ext cx="287005" cy="29157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470965" y="2633024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1000" b="1" dirty="0" err="1" smtClean="0"/>
                <a:t>Gly</a:t>
              </a:r>
              <a:endParaRPr lang="en-US" sz="1000" b="1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8428538" y="404229"/>
            <a:ext cx="834076" cy="1487886"/>
            <a:chOff x="5103812" y="3188587"/>
            <a:chExt cx="834076" cy="1487886"/>
          </a:xfrm>
        </p:grpSpPr>
        <p:sp>
          <p:nvSpPr>
            <p:cNvPr id="214" name="Oval 213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lowchart: Delay 214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TextBox 223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227" name="Straight Connector 226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11504612" y="2209800"/>
            <a:ext cx="685800" cy="1171618"/>
            <a:chOff x="9551486" y="3793960"/>
            <a:chExt cx="685800" cy="1171618"/>
          </a:xfrm>
        </p:grpSpPr>
        <p:sp>
          <p:nvSpPr>
            <p:cNvPr id="228" name="Regular Pentagon 227"/>
            <p:cNvSpPr/>
            <p:nvPr/>
          </p:nvSpPr>
          <p:spPr>
            <a:xfrm>
              <a:off x="9599612" y="3793960"/>
              <a:ext cx="609600" cy="609600"/>
            </a:xfrm>
            <a:prstGeom prst="pen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9551486" y="4411580"/>
              <a:ext cx="68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স্টপ</a:t>
              </a:r>
              <a:endParaRPr lang="en-US" sz="30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111 L 0.08701 -0.094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041 L 0.00352 0.454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1249 L 0.00417 0.456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111 L 0.08675 0.055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06 0.05271 L 0.15878 0.0527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67 -0.09156 L 0.16243 -0.091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1249 L 0.00117 0.456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1248 L 0.00117 0.456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62 0.05271 L 0.23876 0.052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9 -0.09364 L 0.24137 -0.0964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0.4541 L 0.06148 0.4205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041 L -0.00234 0.4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0.00832 L -0.00352 0.452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29 0.05341 L 0.31105 0.0534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 -0.09433 L 0.31249 -0.093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4541 L 0.0607 0.4228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9 0.41156 L 0.12166 0.387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1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04 L 0.00157 0.45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041 L 0.00157 0.454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15 0.05271 L 0.39063 0.0561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 -0.09364 L 0.38828 -0.0943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01 0.37457 L 0.18489 0.3523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8 0.41225 L 0.11953 0.390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47 0.43861 L 0.05065 0.425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272 L 0.00026 0.4564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1271 L 0.00026 0.4564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02 0.05156 L 0.46277 0.0557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66 -0.09665 L 0.46641 -0.096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 0.34937 L 0.24098 0.3137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8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53 0.38936 L 0.1763 0.3560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0.41919 L 0.11407 0.3838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26 0.45202 L 0.06276 0.4187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272 L 0.00287 0.4564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272 L 0.00156 0.4564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59 0.05318 L 0.5362 0.0571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3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09017 L 0.53594 -0.0957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0.36185 L 0.28541 0.3160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18 0.39144 L 0.22943 0.3359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59 0.41618 L 0.16927 0.3606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07 0.44902 L 0.11875 0.39607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0.46867 L 0.05794 0.4242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2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156 L -0.0013 0.4554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1157 L -0.0013 0.4555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0.05965 L 0.61849 0.0596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255 -0.09572 L 0.62109 -0.0943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76 0.32578 L 0.34583 0.283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61 0.37341 L 0.2849 0.3193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7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232 0.38983 L 0.22357 0.3454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2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93 0.41387 L 0.17357 0.3720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6 0.42659 L 0.11784 0.3949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0.45827 L 0.06029 0.42497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1156 L -8.33333E-7 0.45549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1157 L 6.25E-7 0.455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688 0.05965 L 0.69402 0.0596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339 -0.09433 L 0.70052 -0.0943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29 0.28601 L 0.41015 0.23861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9 0.32115 L 0.34818 0.27214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2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01 0.34775 L 0.28451 0.30335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62 0.37503 L 0.23412 0.3322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0.40509 L 0.17565 0.36232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22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8 0.43607 L 0.12123 0.39168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22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0.46012 L 0.0595 0.42683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781E-6 2.36994E-6 L -0.15943 0.22543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1" grpId="0" animBg="1"/>
      <p:bldP spid="101" grpId="1" animBg="1"/>
      <p:bldP spid="101" grpId="2" animBg="1"/>
      <p:bldP spid="101" grpId="3" animBg="1"/>
      <p:bldP spid="101" grpId="4" animBg="1"/>
      <p:bldP spid="101" grpId="5" animBg="1"/>
      <p:bldP spid="101" grpId="6" animBg="1"/>
      <p:bldP spid="101" grpId="7" animBg="1"/>
      <p:bldP spid="101" grpId="8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162" y="685800"/>
            <a:ext cx="10406209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রাইবোসোমের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উপ-একক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454" name="Group 453"/>
          <p:cNvGrpSpPr/>
          <p:nvPr/>
        </p:nvGrpSpPr>
        <p:grpSpPr>
          <a:xfrm>
            <a:off x="8456612" y="2971800"/>
            <a:ext cx="1903412" cy="1929713"/>
            <a:chOff x="0" y="2578443"/>
            <a:chExt cx="1903412" cy="1929713"/>
          </a:xfrm>
        </p:grpSpPr>
        <p:sp>
          <p:nvSpPr>
            <p:cNvPr id="455" name="Flowchart: Delay 454"/>
            <p:cNvSpPr/>
            <p:nvPr/>
          </p:nvSpPr>
          <p:spPr>
            <a:xfrm rot="16200000">
              <a:off x="-6972" y="2597772"/>
              <a:ext cx="1917356" cy="1903412"/>
            </a:xfrm>
            <a:prstGeom prst="flowChartDelay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6" name="Group 108"/>
            <p:cNvGrpSpPr/>
            <p:nvPr/>
          </p:nvGrpSpPr>
          <p:grpSpPr>
            <a:xfrm>
              <a:off x="690184" y="2578441"/>
              <a:ext cx="586337" cy="152398"/>
              <a:chOff x="2109770" y="2531725"/>
              <a:chExt cx="586337" cy="2070846"/>
            </a:xfrm>
          </p:grpSpPr>
          <p:sp>
            <p:nvSpPr>
              <p:cNvPr id="459" name="TextBox 458"/>
              <p:cNvSpPr txBox="1"/>
              <p:nvPr/>
            </p:nvSpPr>
            <p:spPr>
              <a:xfrm>
                <a:off x="2367207" y="4079351"/>
                <a:ext cx="328900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2800" b="1" dirty="0"/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21097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P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1" name="TextBox 460"/>
              <p:cNvSpPr txBox="1"/>
              <p:nvPr/>
            </p:nvSpPr>
            <p:spPr>
              <a:xfrm>
                <a:off x="2338370" y="2531725"/>
                <a:ext cx="328900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 smtClean="0">
                    <a:solidFill>
                      <a:schemeClr val="bg1"/>
                    </a:solidFill>
                  </a:rPr>
                  <a:t>A</a:t>
                </a: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57" name="Straight Connector 456"/>
            <p:cNvCxnSpPr/>
            <p:nvPr/>
          </p:nvCxnSpPr>
          <p:spPr>
            <a:xfrm rot="5400000">
              <a:off x="-15768" y="3543300"/>
              <a:ext cx="1905794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/>
            <p:nvPr/>
          </p:nvCxnSpPr>
          <p:spPr>
            <a:xfrm>
              <a:off x="710984" y="2819400"/>
              <a:ext cx="4572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Group 464"/>
          <p:cNvGrpSpPr/>
          <p:nvPr/>
        </p:nvGrpSpPr>
        <p:grpSpPr>
          <a:xfrm>
            <a:off x="469096" y="4782053"/>
            <a:ext cx="11375296" cy="1009147"/>
            <a:chOff x="257002" y="4648200"/>
            <a:chExt cx="11375296" cy="1009147"/>
          </a:xfrm>
        </p:grpSpPr>
        <p:cxnSp>
          <p:nvCxnSpPr>
            <p:cNvPr id="466" name="Straight Connector 465"/>
            <p:cNvCxnSpPr/>
            <p:nvPr/>
          </p:nvCxnSpPr>
          <p:spPr>
            <a:xfrm rot="16200000" flipV="1">
              <a:off x="180651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rot="16200000" flipV="1">
              <a:off x="2081495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rot="16200000" flipV="1">
              <a:off x="2366417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rot="16200000" flipV="1">
              <a:off x="2740790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/>
            <p:nvPr/>
          </p:nvCxnSpPr>
          <p:spPr>
            <a:xfrm rot="16200000" flipV="1">
              <a:off x="301398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rot="16200000" flipV="1">
              <a:off x="3260042" y="5239154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2" name="Straight Connector 471"/>
            <p:cNvCxnSpPr/>
            <p:nvPr/>
          </p:nvCxnSpPr>
          <p:spPr>
            <a:xfrm>
              <a:off x="4951412" y="5377374"/>
              <a:ext cx="6172200" cy="16471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3" name="TextBox 472"/>
            <p:cNvSpPr txBox="1"/>
            <p:nvPr/>
          </p:nvSpPr>
          <p:spPr>
            <a:xfrm>
              <a:off x="257002" y="5072572"/>
              <a:ext cx="4956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5’</a:t>
              </a:r>
              <a:endParaRPr lang="en-US" sz="3200" b="1" dirty="0"/>
            </a:p>
          </p:txBody>
        </p:sp>
        <p:sp>
          <p:nvSpPr>
            <p:cNvPr id="474" name="TextBox 473"/>
            <p:cNvSpPr txBox="1"/>
            <p:nvPr/>
          </p:nvSpPr>
          <p:spPr>
            <a:xfrm>
              <a:off x="11136648" y="5013862"/>
              <a:ext cx="4956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3’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475" name="Straight Connector 474"/>
            <p:cNvCxnSpPr/>
            <p:nvPr/>
          </p:nvCxnSpPr>
          <p:spPr>
            <a:xfrm flipV="1">
              <a:off x="684212" y="5377373"/>
              <a:ext cx="4279557" cy="3282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16200000" flipV="1">
              <a:off x="364602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16200000" flipV="1">
              <a:off x="55369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8" name="Straight Connector 477"/>
            <p:cNvCxnSpPr/>
            <p:nvPr/>
          </p:nvCxnSpPr>
          <p:spPr>
            <a:xfrm rot="16200000" flipV="1">
              <a:off x="581198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9" name="Straight Connector 478"/>
            <p:cNvCxnSpPr/>
            <p:nvPr/>
          </p:nvCxnSpPr>
          <p:spPr>
            <a:xfrm rot="16200000" flipV="1">
              <a:off x="6096904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>
            <a:xfrm rot="16200000" flipV="1">
              <a:off x="6471277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1" name="Straight Connector 480"/>
            <p:cNvCxnSpPr/>
            <p:nvPr/>
          </p:nvCxnSpPr>
          <p:spPr>
            <a:xfrm rot="16200000" flipV="1">
              <a:off x="6719755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2" name="Straight Connector 481"/>
            <p:cNvCxnSpPr/>
            <p:nvPr/>
          </p:nvCxnSpPr>
          <p:spPr>
            <a:xfrm rot="16200000" flipV="1">
              <a:off x="6978172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3" name="Straight Connector 482"/>
            <p:cNvCxnSpPr/>
            <p:nvPr/>
          </p:nvCxnSpPr>
          <p:spPr>
            <a:xfrm rot="16200000" flipV="1">
              <a:off x="3936799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4" name="Straight Connector 483"/>
            <p:cNvCxnSpPr/>
            <p:nvPr/>
          </p:nvCxnSpPr>
          <p:spPr>
            <a:xfrm rot="16200000" flipV="1">
              <a:off x="4231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5" name="Straight Connector 484"/>
            <p:cNvCxnSpPr/>
            <p:nvPr/>
          </p:nvCxnSpPr>
          <p:spPr>
            <a:xfrm rot="16200000" flipV="1">
              <a:off x="4612660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>
            <a:xfrm rot="16200000" flipV="1">
              <a:off x="4887643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7" name="Straight Connector 486"/>
            <p:cNvCxnSpPr/>
            <p:nvPr/>
          </p:nvCxnSpPr>
          <p:spPr>
            <a:xfrm rot="16200000" flipV="1">
              <a:off x="5165938" y="524843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8" name="Straight Connector 487"/>
            <p:cNvCxnSpPr/>
            <p:nvPr/>
          </p:nvCxnSpPr>
          <p:spPr>
            <a:xfrm rot="16200000" flipV="1">
              <a:off x="735331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/>
            <p:nvPr/>
          </p:nvCxnSpPr>
          <p:spPr>
            <a:xfrm rot="16200000" flipV="1">
              <a:off x="92442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 rot="16200000" flipV="1">
              <a:off x="951927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rot="16200000" flipV="1">
              <a:off x="9804199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rot="16200000" flipV="1">
              <a:off x="10178572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16200000" flipV="1">
              <a:off x="10427050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16200000" flipV="1">
              <a:off x="10685467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 rot="16200000" flipV="1">
              <a:off x="7644094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6" name="Straight Connector 495"/>
            <p:cNvCxnSpPr/>
            <p:nvPr/>
          </p:nvCxnSpPr>
          <p:spPr>
            <a:xfrm rot="16200000" flipV="1">
              <a:off x="7938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/>
            <p:nvPr/>
          </p:nvCxnSpPr>
          <p:spPr>
            <a:xfrm rot="16200000" flipV="1">
              <a:off x="8319955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8" name="Straight Connector 497"/>
            <p:cNvCxnSpPr/>
            <p:nvPr/>
          </p:nvCxnSpPr>
          <p:spPr>
            <a:xfrm rot="16200000" flipV="1">
              <a:off x="8594938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9" name="Straight Connector 498"/>
            <p:cNvCxnSpPr/>
            <p:nvPr/>
          </p:nvCxnSpPr>
          <p:spPr>
            <a:xfrm rot="16200000" flipV="1">
              <a:off x="8873233" y="5268307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0" name="TextBox 499"/>
            <p:cNvSpPr txBox="1"/>
            <p:nvPr/>
          </p:nvSpPr>
          <p:spPr>
            <a:xfrm>
              <a:off x="1751012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2319554" y="465268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02" name="TextBox 501"/>
            <p:cNvSpPr txBox="1"/>
            <p:nvPr/>
          </p:nvSpPr>
          <p:spPr>
            <a:xfrm>
              <a:off x="2018741" y="46587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2720048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04" name="TextBox 503"/>
            <p:cNvSpPr txBox="1"/>
            <p:nvPr/>
          </p:nvSpPr>
          <p:spPr>
            <a:xfrm>
              <a:off x="2963063" y="4656559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01962" y="465861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06" name="TextBox 505"/>
            <p:cNvSpPr txBox="1"/>
            <p:nvPr/>
          </p:nvSpPr>
          <p:spPr>
            <a:xfrm>
              <a:off x="3582962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07" name="TextBox 506"/>
            <p:cNvSpPr txBox="1"/>
            <p:nvPr/>
          </p:nvSpPr>
          <p:spPr>
            <a:xfrm>
              <a:off x="4151504" y="46690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08" name="TextBox 507"/>
            <p:cNvSpPr txBox="1"/>
            <p:nvPr/>
          </p:nvSpPr>
          <p:spPr>
            <a:xfrm>
              <a:off x="3884867" y="465038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4539641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5095826" y="465644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4819727" y="46482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546215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6030698" y="4673286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5752796" y="4654628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6411569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6674207" y="465244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6913106" y="4654501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7312646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7881188" y="46958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7580375" y="4677157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8281682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8825510" y="46936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8549411" y="4674972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9191840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9723311" y="467534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9449525" y="468140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0123805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</a:t>
              </a:r>
              <a:endParaRPr lang="en-US" sz="2800" b="1" dirty="0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10403891" y="4679215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529" name="TextBox 528"/>
            <p:cNvSpPr txBox="1"/>
            <p:nvPr/>
          </p:nvSpPr>
          <p:spPr>
            <a:xfrm>
              <a:off x="10651160" y="4681273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cxnSp>
          <p:nvCxnSpPr>
            <p:cNvPr id="530" name="Straight Connector 529"/>
            <p:cNvCxnSpPr/>
            <p:nvPr/>
          </p:nvCxnSpPr>
          <p:spPr>
            <a:xfrm rot="16200000" flipV="1">
              <a:off x="864632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16200000" flipV="1">
              <a:off x="1139615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16200000" flipV="1">
              <a:off x="1424537" y="5259840"/>
              <a:ext cx="274320" cy="2117"/>
            </a:xfrm>
            <a:prstGeom prst="line">
              <a:avLst/>
            </a:prstGeom>
            <a:ln w="76200">
              <a:solidFill>
                <a:srgbClr val="0066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33" name="TextBox 532"/>
            <p:cNvSpPr txBox="1"/>
            <p:nvPr/>
          </p:nvSpPr>
          <p:spPr>
            <a:xfrm>
              <a:off x="809132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1377674" y="4673374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35" name="TextBox 534"/>
            <p:cNvSpPr txBox="1"/>
            <p:nvPr/>
          </p:nvSpPr>
          <p:spPr>
            <a:xfrm>
              <a:off x="1076861" y="4679430"/>
              <a:ext cx="5239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</p:grpSp>
      <p:sp>
        <p:nvSpPr>
          <p:cNvPr id="536" name="Moon 535"/>
          <p:cNvSpPr/>
          <p:nvPr/>
        </p:nvSpPr>
        <p:spPr>
          <a:xfrm rot="16200000">
            <a:off x="9105451" y="4985952"/>
            <a:ext cx="685802" cy="1839099"/>
          </a:xfrm>
          <a:prstGeom prst="moon">
            <a:avLst>
              <a:gd name="adj" fmla="val 8750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4" name="Group 573"/>
          <p:cNvGrpSpPr/>
          <p:nvPr/>
        </p:nvGrpSpPr>
        <p:grpSpPr>
          <a:xfrm>
            <a:off x="6932612" y="2438400"/>
            <a:ext cx="2406316" cy="1058778"/>
            <a:chOff x="6932612" y="2438400"/>
            <a:chExt cx="2406316" cy="1058778"/>
          </a:xfrm>
        </p:grpSpPr>
        <p:grpSp>
          <p:nvGrpSpPr>
            <p:cNvPr id="462" name="Group 461"/>
            <p:cNvGrpSpPr/>
            <p:nvPr/>
          </p:nvGrpSpPr>
          <p:grpSpPr>
            <a:xfrm>
              <a:off x="6932612" y="2454640"/>
              <a:ext cx="533400" cy="291579"/>
              <a:chOff x="5455975" y="2610790"/>
              <a:chExt cx="533400" cy="291579"/>
            </a:xfrm>
          </p:grpSpPr>
          <p:sp>
            <p:nvSpPr>
              <p:cNvPr id="463" name="Oval 462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TextBox 463"/>
              <p:cNvSpPr txBox="1"/>
              <p:nvPr/>
            </p:nvSpPr>
            <p:spPr>
              <a:xfrm>
                <a:off x="545597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Met</a:t>
                </a:r>
                <a:endParaRPr lang="en-US" sz="1000" b="1" dirty="0"/>
              </a:p>
            </p:txBody>
          </p:sp>
        </p:grpSp>
        <p:grpSp>
          <p:nvGrpSpPr>
            <p:cNvPr id="537" name="Group 536"/>
            <p:cNvGrpSpPr/>
            <p:nvPr/>
          </p:nvGrpSpPr>
          <p:grpSpPr>
            <a:xfrm>
              <a:off x="7237412" y="2438400"/>
              <a:ext cx="533400" cy="291579"/>
              <a:chOff x="5470965" y="2610790"/>
              <a:chExt cx="533400" cy="291579"/>
            </a:xfrm>
          </p:grpSpPr>
          <p:sp>
            <p:nvSpPr>
              <p:cNvPr id="538" name="Oval 537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9" name="TextBox 538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smtClean="0"/>
                  <a:t>Pro</a:t>
                </a:r>
                <a:endParaRPr lang="en-US" sz="1000" b="1" dirty="0"/>
              </a:p>
            </p:txBody>
          </p:sp>
        </p:grpSp>
        <p:grpSp>
          <p:nvGrpSpPr>
            <p:cNvPr id="540" name="Group 539"/>
            <p:cNvGrpSpPr/>
            <p:nvPr/>
          </p:nvGrpSpPr>
          <p:grpSpPr>
            <a:xfrm>
              <a:off x="7542212" y="2453390"/>
              <a:ext cx="533400" cy="291579"/>
              <a:chOff x="5470965" y="2610790"/>
              <a:chExt cx="533400" cy="291579"/>
            </a:xfrm>
          </p:grpSpPr>
          <p:sp>
            <p:nvSpPr>
              <p:cNvPr id="541" name="Oval 540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2" name="TextBox 541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smtClean="0"/>
                  <a:t>Tyr</a:t>
                </a:r>
                <a:endParaRPr lang="en-US" sz="1000" b="1" dirty="0"/>
              </a:p>
            </p:txBody>
          </p:sp>
        </p:grpSp>
        <p:grpSp>
          <p:nvGrpSpPr>
            <p:cNvPr id="543" name="Group 542"/>
            <p:cNvGrpSpPr/>
            <p:nvPr/>
          </p:nvGrpSpPr>
          <p:grpSpPr>
            <a:xfrm>
              <a:off x="7847012" y="2438400"/>
              <a:ext cx="533400" cy="291579"/>
              <a:chOff x="5470965" y="2610790"/>
              <a:chExt cx="533400" cy="291579"/>
            </a:xfrm>
          </p:grpSpPr>
          <p:sp>
            <p:nvSpPr>
              <p:cNvPr id="544" name="Oval 543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5" name="TextBox 544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err="1" smtClean="0"/>
                  <a:t>Arg</a:t>
                </a:r>
                <a:endParaRPr lang="en-US" sz="1000" b="1" dirty="0"/>
              </a:p>
            </p:txBody>
          </p:sp>
        </p:grpSp>
        <p:grpSp>
          <p:nvGrpSpPr>
            <p:cNvPr id="546" name="Group 545"/>
            <p:cNvGrpSpPr/>
            <p:nvPr/>
          </p:nvGrpSpPr>
          <p:grpSpPr>
            <a:xfrm>
              <a:off x="8139780" y="2530642"/>
              <a:ext cx="533400" cy="291579"/>
              <a:chOff x="5470965" y="2610790"/>
              <a:chExt cx="533400" cy="291579"/>
            </a:xfrm>
          </p:grpSpPr>
          <p:sp>
            <p:nvSpPr>
              <p:cNvPr id="547" name="Oval 546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8" name="TextBox 547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smtClean="0"/>
                  <a:t>Tyr</a:t>
                </a:r>
                <a:endParaRPr lang="en-US" sz="1000" b="1" dirty="0"/>
              </a:p>
            </p:txBody>
          </p:sp>
        </p:grpSp>
        <p:grpSp>
          <p:nvGrpSpPr>
            <p:cNvPr id="549" name="Group 548"/>
            <p:cNvGrpSpPr/>
            <p:nvPr/>
          </p:nvGrpSpPr>
          <p:grpSpPr>
            <a:xfrm>
              <a:off x="8380412" y="2743200"/>
              <a:ext cx="533400" cy="291579"/>
              <a:chOff x="5470965" y="2610790"/>
              <a:chExt cx="533400" cy="291579"/>
            </a:xfrm>
          </p:grpSpPr>
          <p:sp>
            <p:nvSpPr>
              <p:cNvPr id="550" name="Oval 549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TextBox 550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smtClean="0"/>
                  <a:t>Ala</a:t>
                </a:r>
                <a:endParaRPr lang="en-US" sz="1000" b="1" dirty="0"/>
              </a:p>
            </p:txBody>
          </p:sp>
        </p:grpSp>
        <p:grpSp>
          <p:nvGrpSpPr>
            <p:cNvPr id="552" name="Group 551"/>
            <p:cNvGrpSpPr/>
            <p:nvPr/>
          </p:nvGrpSpPr>
          <p:grpSpPr>
            <a:xfrm>
              <a:off x="8603181" y="2967770"/>
              <a:ext cx="533400" cy="291579"/>
              <a:chOff x="5470965" y="2610790"/>
              <a:chExt cx="533400" cy="291579"/>
            </a:xfrm>
          </p:grpSpPr>
          <p:sp>
            <p:nvSpPr>
              <p:cNvPr id="553" name="Oval 552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TextBox 553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err="1" smtClean="0"/>
                  <a:t>Gly</a:t>
                </a:r>
                <a:endParaRPr lang="en-US" sz="1000" b="1" dirty="0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8805528" y="3205599"/>
              <a:ext cx="533400" cy="291579"/>
              <a:chOff x="5470965" y="2610790"/>
              <a:chExt cx="533400" cy="291579"/>
            </a:xfrm>
          </p:grpSpPr>
          <p:sp>
            <p:nvSpPr>
              <p:cNvPr id="556" name="Oval 555"/>
              <p:cNvSpPr/>
              <p:nvPr/>
            </p:nvSpPr>
            <p:spPr>
              <a:xfrm>
                <a:off x="5504072" y="2610790"/>
                <a:ext cx="287005" cy="291579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TextBox 556"/>
              <p:cNvSpPr txBox="1"/>
              <p:nvPr/>
            </p:nvSpPr>
            <p:spPr>
              <a:xfrm>
                <a:off x="5470965" y="2633024"/>
                <a:ext cx="5334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SG" sz="1000" b="1" dirty="0" err="1" smtClean="0"/>
                  <a:t>Gly</a:t>
                </a:r>
                <a:endParaRPr lang="en-US" sz="1000" b="1" dirty="0"/>
              </a:p>
            </p:txBody>
          </p:sp>
        </p:grpSp>
      </p:grpSp>
      <p:grpSp>
        <p:nvGrpSpPr>
          <p:cNvPr id="558" name="Group 557"/>
          <p:cNvGrpSpPr/>
          <p:nvPr/>
        </p:nvGrpSpPr>
        <p:grpSpPr>
          <a:xfrm>
            <a:off x="8468644" y="3489176"/>
            <a:ext cx="834076" cy="1487886"/>
            <a:chOff x="5103812" y="3188587"/>
            <a:chExt cx="834076" cy="1487886"/>
          </a:xfrm>
        </p:grpSpPr>
        <p:sp>
          <p:nvSpPr>
            <p:cNvPr id="559" name="Oval 558"/>
            <p:cNvSpPr/>
            <p:nvPr/>
          </p:nvSpPr>
          <p:spPr>
            <a:xfrm>
              <a:off x="5286880" y="340657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Flowchart: Delay 559"/>
            <p:cNvSpPr/>
            <p:nvPr/>
          </p:nvSpPr>
          <p:spPr>
            <a:xfrm rot="16200000">
              <a:off x="5445403" y="3761246"/>
              <a:ext cx="225935" cy="478342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5629476" y="3397414"/>
              <a:ext cx="201678" cy="29157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5456237" y="3247807"/>
              <a:ext cx="191338" cy="6503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5495023" y="3322611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5478217" y="3350090"/>
              <a:ext cx="134454" cy="68238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5439431" y="3453898"/>
              <a:ext cx="239172" cy="198456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6" name="Straight Connector 565"/>
            <p:cNvCxnSpPr/>
            <p:nvPr/>
          </p:nvCxnSpPr>
          <p:spPr>
            <a:xfrm rot="16200000" flipV="1">
              <a:off x="5270771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16200000" flipV="1">
              <a:off x="5492819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16200000" flipV="1">
              <a:off x="5721167" y="4186912"/>
              <a:ext cx="135561" cy="1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69" name="TextBox 568"/>
            <p:cNvSpPr txBox="1"/>
            <p:nvPr/>
          </p:nvSpPr>
          <p:spPr>
            <a:xfrm>
              <a:off x="5103812" y="4152841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5608988" y="4148764"/>
              <a:ext cx="3289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71" name="TextBox 570"/>
            <p:cNvSpPr txBox="1"/>
            <p:nvPr/>
          </p:nvSpPr>
          <p:spPr>
            <a:xfrm>
              <a:off x="5358368" y="4153253"/>
              <a:ext cx="202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800" b="1" dirty="0" smtClean="0"/>
                <a:t>G</a:t>
              </a:r>
              <a:endParaRPr lang="en-US" sz="2800" b="1" dirty="0"/>
            </a:p>
          </p:txBody>
        </p:sp>
        <p:cxnSp>
          <p:nvCxnSpPr>
            <p:cNvPr id="572" name="Straight Connector 571"/>
            <p:cNvCxnSpPr/>
            <p:nvPr/>
          </p:nvCxnSpPr>
          <p:spPr>
            <a:xfrm rot="5400000">
              <a:off x="5545110" y="3289759"/>
              <a:ext cx="203342" cy="9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5" name="Group 574"/>
          <p:cNvGrpSpPr/>
          <p:nvPr/>
        </p:nvGrpSpPr>
        <p:grpSpPr>
          <a:xfrm>
            <a:off x="9523412" y="3581400"/>
            <a:ext cx="685800" cy="1171618"/>
            <a:chOff x="9551486" y="3793960"/>
            <a:chExt cx="685800" cy="1171618"/>
          </a:xfrm>
        </p:grpSpPr>
        <p:sp>
          <p:nvSpPr>
            <p:cNvPr id="576" name="Regular Pentagon 575"/>
            <p:cNvSpPr/>
            <p:nvPr/>
          </p:nvSpPr>
          <p:spPr>
            <a:xfrm>
              <a:off x="9599612" y="3793960"/>
              <a:ext cx="609600" cy="609600"/>
            </a:xfrm>
            <a:prstGeom prst="pen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TextBox 576"/>
            <p:cNvSpPr txBox="1"/>
            <p:nvPr/>
          </p:nvSpPr>
          <p:spPr>
            <a:xfrm>
              <a:off x="9551486" y="4411580"/>
              <a:ext cx="685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স্টপ</a:t>
              </a:r>
              <a:endParaRPr lang="en-US" sz="3000" dirty="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27168E-6 L -0.54245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097E-6 -2.19653E-6 L 0.00117 -0.63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31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694E-6 -4.04624E-7 L -0.27811 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268E-6 4.39306E-6 L 0.13743 -0.04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644E-6 3.58382E-6 L 0.11567 -0.185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81503E-6 L -0.64141 0.127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/>
          <p:cNvSpPr txBox="1">
            <a:spLocks/>
          </p:cNvSpPr>
          <p:nvPr/>
        </p:nvSpPr>
        <p:spPr>
          <a:xfrm>
            <a:off x="914162" y="758370"/>
            <a:ext cx="10406209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6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ইনিশিয়েশন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6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প্রলম্বনে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ইলংগেশন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ফ্যাক্টর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একদল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6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পলিপেপটাডে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-র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নিউক্লিওটাইডের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lnSpc>
                <a:spcPct val="96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অনেগুলো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(৫-৫০টি)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সমসংখ্যক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lnSpc>
                <a:spcPct val="96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আদিকোষে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162" y="363180"/>
            <a:ext cx="10406209" cy="70362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ট্রান্সলেশনের</a:t>
            </a:r>
            <a:r>
              <a:rPr kumimoji="0" lang="en-SG" sz="50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SG" sz="50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গুরুত্ব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3"/>
          <p:cNvSpPr txBox="1">
            <a:spLocks/>
          </p:cNvSpPr>
          <p:nvPr/>
        </p:nvSpPr>
        <p:spPr>
          <a:xfrm>
            <a:off x="836612" y="1066800"/>
            <a:ext cx="10406209" cy="289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§"/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ইন্টারফেরন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FrankAstonishingGemsbuck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12" y="3581400"/>
            <a:ext cx="5410200" cy="31108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063547" y="658018"/>
            <a:ext cx="10214806" cy="3033388"/>
            <a:chOff x="1400175" y="591615"/>
            <a:chExt cx="9614188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845477"/>
              <a:ext cx="8227344" cy="728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ট্রান্সক্রিপশন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ট্রান্সলেশন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4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624288" y="2933618"/>
          <a:ext cx="869977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050"/>
                <a:gridCol w="3428424"/>
                <a:gridCol w="2057400"/>
                <a:gridCol w="21779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ট্রান্সক্রিপশন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ট্রান্সলেশন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সংজ্ঞা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সংঘটনের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স্থান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রাইবোসোমের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সংশ্লিষ্টতা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গুরুত্বপূর্ণ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এনজাইম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8265" y="683525"/>
            <a:ext cx="3934636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2605" y="1674807"/>
            <a:ext cx="5994538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43" y="2164080"/>
            <a:ext cx="2788053" cy="341375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9913" y="1546982"/>
          <a:ext cx="10969943" cy="4178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483"/>
                <a:gridCol w="2193216"/>
                <a:gridCol w="3519316"/>
                <a:gridCol w="4205928"/>
              </a:tblGrid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বৈশিষ্ট্য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ট্রান্সক্রিপশন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latin typeface="NikoshBAN" pitchFamily="2" charset="0"/>
                          <a:cs typeface="NikoshBAN" pitchFamily="2" charset="0"/>
                        </a:rPr>
                        <a:t>ট্রান্সলেশন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সংজ্ঞা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বংশগতীয়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স্থানান্তর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mRNA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-র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অনুযায়ী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অ্যামিনো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অ্যাসিড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বিন্যাসের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প্রোটিন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সংশ্লেষ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SG" sz="3200" b="1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সংঘটনের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স্থান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নিউক্লিয়াস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সাইটোপ্লাজম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রাইবোসোমের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সংশ্লিষ্টতা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রাইবোসোমের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সম্পর্কীত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নয়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রাইবোসোমের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সাথে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SG" sz="32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সংশ্লিষ্ট</a:t>
                      </a:r>
                      <a:r>
                        <a:rPr lang="en-SG" sz="32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52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গুরুত্বপূর্ণ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এনজাইম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2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RNA</a:t>
                      </a:r>
                      <a:r>
                        <a:rPr lang="en-SG" sz="36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5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পলিমারেজ</a:t>
                      </a:r>
                      <a:endParaRPr lang="en-US" sz="35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অ্যামিনো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অ্যাসাইল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28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tRNA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SG" sz="3200" b="1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সিন্থেটেজ</a:t>
                      </a:r>
                      <a:r>
                        <a:rPr lang="en-SG" sz="3200" b="1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1416" marR="91416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68237" y="630948"/>
            <a:ext cx="7298059" cy="703620"/>
          </a:xfrm>
          <a:solidFill>
            <a:srgbClr val="006600"/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কর্মপত্রের উত্তর মিলিয়ে নাও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497379" y="3157537"/>
            <a:ext cx="4514850" cy="1400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E78042-01E9-40A4-8C0F-A2BC1F328825}"/>
              </a:ext>
            </a:extLst>
          </p:cNvPr>
          <p:cNvSpPr txBox="1"/>
          <p:nvPr/>
        </p:nvSpPr>
        <p:spPr>
          <a:xfrm>
            <a:off x="1432356" y="1442135"/>
            <a:ext cx="105294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ট্রান্সক্রিপশন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রেপ্লিকেশন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SG" sz="1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AAA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AUG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UAA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UAG</a:t>
            </a:r>
            <a:endParaRPr lang="en-SG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1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SG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mRNA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37208" y="433575"/>
            <a:ext cx="5456419" cy="619368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SG" sz="4000" b="1" i="0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2412" y="1995054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68353" y="3131127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94903" y="4239490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7792" y="5562600"/>
            <a:ext cx="484909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/>
          <p:nvPr/>
        </p:nvGrpSpPr>
        <p:grpSpPr>
          <a:xfrm>
            <a:off x="383343" y="1633197"/>
            <a:ext cx="11428907" cy="3033388"/>
            <a:chOff x="607899" y="1588227"/>
            <a:chExt cx="10956226" cy="3033388"/>
          </a:xfrm>
        </p:grpSpPr>
        <p:sp>
          <p:nvSpPr>
            <p:cNvPr id="6" name="Rectangle 5"/>
            <p:cNvSpPr/>
            <p:nvPr/>
          </p:nvSpPr>
          <p:spPr>
            <a:xfrm>
              <a:off x="2068672" y="2569029"/>
              <a:ext cx="9495453" cy="972457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843FBDA-4030-4A72-A127-46D4C1E80BF2}"/>
                </a:ext>
              </a:extLst>
            </p:cNvPr>
            <p:cNvSpPr/>
            <p:nvPr/>
          </p:nvSpPr>
          <p:spPr>
            <a:xfrm>
              <a:off x="2395941" y="2713852"/>
              <a:ext cx="9125074" cy="677108"/>
            </a:xfrm>
            <a:prstGeom prst="rect">
              <a:avLst/>
            </a:prstGeom>
            <a:noFill/>
            <a:ln w="76200" cmpd="thickThin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ট্রান্সলেশন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প্রক্রিয়াটি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38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আনবে</a:t>
              </a:r>
              <a:r>
                <a:rPr lang="en-SG" sz="38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50198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91" y="914400"/>
            <a:ext cx="7119721" cy="343376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0630" y="4331216"/>
            <a:ext cx="11758865" cy="258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16000" b="1" dirty="0" err="1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SG" sz="16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6000" b="1" dirty="0" smtClean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000" b="1" dirty="0">
              <a:ln w="28575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81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31" y="237180"/>
            <a:ext cx="8823361" cy="1981200"/>
          </a:xfrm>
        </p:spPr>
        <p:txBody>
          <a:bodyPr>
            <a:normAutofit/>
          </a:bodyPr>
          <a:lstStyle/>
          <a:p>
            <a:pPr algn="ctr"/>
            <a:r>
              <a:rPr lang="bn-BD" sz="5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348363" y="2037810"/>
            <a:ext cx="6697759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১১ </a:t>
            </a:r>
            <a:r>
              <a:rPr lang="en-SG" sz="45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bn-BD" sz="4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  <a:tabLst>
                <a:tab pos="1427163" algn="l"/>
              </a:tabLst>
            </a:pP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9349" y="2440304"/>
            <a:ext cx="2518408" cy="3213736"/>
          </a:xfrm>
          <a:prstGeom prst="roundRect">
            <a:avLst>
              <a:gd name="adj" fmla="val 16667"/>
            </a:avLst>
          </a:prstGeom>
          <a:ln>
            <a:solidFill>
              <a:srgbClr val="0066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416985" y="583133"/>
            <a:ext cx="11338815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ঘটছে</a:t>
            </a:r>
            <a:r>
              <a:rPr lang="en-SG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12415" y="5722650"/>
            <a:ext cx="11364339" cy="7848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55612" y="5728691"/>
            <a:ext cx="112776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ট্রান্সলেশন</a:t>
            </a:r>
            <a:r>
              <a:rPr lang="en-SG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SG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92106" y="1447800"/>
            <a:ext cx="8817426" cy="4173723"/>
            <a:chOff x="2396900" y="1447800"/>
            <a:chExt cx="8817426" cy="41737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96900" y="1447800"/>
              <a:ext cx="7543800" cy="41737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995126" y="4695372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mRNA</a:t>
              </a:r>
              <a:endParaRPr lang="en-US" sz="1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0" grpId="0" animBg="1"/>
      <p:bldP spid="1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42962" y="506523"/>
            <a:ext cx="3139601" cy="735943"/>
          </a:xfrm>
          <a:solidFill>
            <a:srgbClr val="00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SG" sz="55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5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5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3940" y="5920770"/>
            <a:ext cx="9471733" cy="784830"/>
          </a:xfrm>
          <a:prstGeom prst="rect">
            <a:avLst/>
          </a:prstGeom>
          <a:solidFill>
            <a:schemeClr val="tx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45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ট্রান্সলেশন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SG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5_ribosome-with-mRNA-and-tRNAs-showing-binding-si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12" y="1371599"/>
            <a:ext cx="7696200" cy="44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4304" y="1071562"/>
            <a:ext cx="11685764" cy="4777219"/>
            <a:chOff x="180115" y="1124818"/>
            <a:chExt cx="11685764" cy="4777219"/>
          </a:xfrm>
        </p:grpSpPr>
        <p:grpSp>
          <p:nvGrpSpPr>
            <p:cNvPr id="5" name="Group 23"/>
            <p:cNvGrpSpPr/>
            <p:nvPr/>
          </p:nvGrpSpPr>
          <p:grpSpPr>
            <a:xfrm>
              <a:off x="180115" y="1124818"/>
              <a:ext cx="11685764" cy="4777219"/>
              <a:chOff x="172860" y="942110"/>
              <a:chExt cx="11685764" cy="4777219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782127" y="955960"/>
                <a:ext cx="10076497" cy="4750980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937525" y="942110"/>
                <a:ext cx="816466" cy="4777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85750" y="2559254"/>
                <a:ext cx="2089787" cy="201359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Notched Right Arrow 9"/>
              <p:cNvSpPr/>
              <p:nvPr/>
            </p:nvSpPr>
            <p:spPr>
              <a:xfrm rot="16200000">
                <a:off x="277092" y="3566067"/>
                <a:ext cx="2117588" cy="1528761"/>
              </a:xfrm>
              <a:prstGeom prst="notched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26489" y="2713439"/>
                <a:ext cx="1786189" cy="170838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72860" y="2988587"/>
                <a:ext cx="230417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bn-BD" sz="4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শিখনফল</a:t>
                </a:r>
                <a:r>
                  <a:rPr lang="bn-BD" sz="6000" b="1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85009" y="2220082"/>
                <a:ext cx="756788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১. 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06990" y="2919356"/>
                <a:ext cx="726756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73816" y="3664933"/>
                <a:ext cx="767981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bn-BD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2853978" y="2403091"/>
                <a:ext cx="11226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33"/>
              <p:cNvGrpSpPr/>
              <p:nvPr/>
            </p:nvGrpSpPr>
            <p:grpSpPr>
              <a:xfrm>
                <a:off x="2811876" y="1360456"/>
                <a:ext cx="8876857" cy="3706797"/>
                <a:chOff x="1985250" y="1632988"/>
                <a:chExt cx="9002968" cy="3706797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985250" y="1632988"/>
                  <a:ext cx="496213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4000" b="1" u="sng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4000" b="1" dirty="0" smtClean="0">
                      <a:ln w="0"/>
                      <a:solidFill>
                        <a:srgbClr val="00206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40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030186" y="2476828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ট্রান্সলেশনকে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সংজ্ঞায়িত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করতে পারবে;</a:t>
                  </a:r>
                  <a:endParaRPr lang="en-US" sz="35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030186" y="3196356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ট্রান্সলেশনের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পদ্ধতি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;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2030186" y="3913613"/>
                  <a:ext cx="8958032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ট্রান্সলেশনের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গুরুত্ব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;</a:t>
                  </a:r>
                  <a:endParaRPr lang="en-US" sz="36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030186" y="4634050"/>
                  <a:ext cx="895803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ট্রান্সক্রিপশন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ও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ট্রান্সলেশন-এর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SG" sz="3600" b="1" dirty="0" err="1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পার্থক্য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পারবে</a:t>
                  </a:r>
                  <a:r>
                    <a:rPr lang="en-SG" sz="3600" b="1" dirty="0" smtClean="0">
                      <a:solidFill>
                        <a:srgbClr val="00206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</a:t>
                  </a:r>
                  <a:endParaRPr lang="en-US" sz="3600" b="1" dirty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2181071" y="4554225"/>
              <a:ext cx="767981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162" y="499538"/>
            <a:ext cx="10406209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ট্রান্সলেশন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SG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SG" sz="4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14162" y="1483361"/>
            <a:ext cx="10406209" cy="1564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পর্যাক্রমিকভাবে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5256212" y="2877462"/>
            <a:ext cx="6062809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70S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80S</a:t>
            </a:r>
            <a:r>
              <a:rPr lang="en-SG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endParaRPr lang="en-SG" sz="35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বহনকারী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অ্যাসাইল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সিন্থেটেজ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কো-এনজাইম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১২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3068805"/>
            <a:ext cx="4343400" cy="31070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995444" y="881895"/>
            <a:ext cx="10262173" cy="3033388"/>
            <a:chOff x="1400175" y="591615"/>
            <a:chExt cx="9614188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814997"/>
              <a:ext cx="8227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ট্রান্সলেশন</a:t>
              </a:r>
              <a:r>
                <a:rPr lang="en-SG" sz="35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5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SG" sz="35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5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63906" y="3088095"/>
            <a:ext cx="8670152" cy="1410194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অ্যামিনো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পর্যাক্রমিকভাবে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পলিপেপটাইড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চেইন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162" y="499538"/>
            <a:ext cx="10406209" cy="703620"/>
          </a:xfrm>
          <a:solidFill>
            <a:srgbClr val="002060"/>
          </a:solidFill>
          <a:ln w="38100">
            <a:noFill/>
          </a:ln>
        </p:spPr>
        <p:txBody>
          <a:bodyPr>
            <a:normAutofit fontScale="90000"/>
          </a:bodyPr>
          <a:lstStyle/>
          <a:p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ট্রান্সলেশন</a:t>
            </a:r>
            <a:r>
              <a:rPr lang="en-SG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SG" sz="5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914162" y="1257266"/>
            <a:ext cx="10406209" cy="2077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ট্রান্সলেশন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গুচ্ছবদ্ধভাবে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ট্রান্সলেট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পলিরাইবোসোম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রাইবোসোমের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mRNA,</a:t>
            </a:r>
            <a:r>
              <a:rPr lang="en-S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এনজাইমগুলোকে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পেপটাইড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বন্ড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SG" sz="3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2" name="Picture 21" descr="SilentUnnaturalHammerheadshark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3352800"/>
            <a:ext cx="4098648" cy="308012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</TotalTime>
  <Words>1116</Words>
  <Application>Microsoft Office PowerPoint</Application>
  <PresentationFormat>Custom</PresentationFormat>
  <Paragraphs>486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পাঠ পরিচিতি</vt:lpstr>
      <vt:lpstr>Slide 4</vt:lpstr>
      <vt:lpstr>আজকের পাঠ</vt:lpstr>
      <vt:lpstr>Slide 6</vt:lpstr>
      <vt:lpstr>ট্রান্সলেশন (Translation)</vt:lpstr>
      <vt:lpstr>Slide 8</vt:lpstr>
      <vt:lpstr>ট্রান্সলেশন প্রক্রিয়া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এবার কর্মপত্রের উত্তর মিলিয়ে নাও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palace</dc:creator>
  <cp:lastModifiedBy>HP</cp:lastModifiedBy>
  <cp:revision>224</cp:revision>
  <dcterms:created xsi:type="dcterms:W3CDTF">2006-08-16T00:00:00Z</dcterms:created>
  <dcterms:modified xsi:type="dcterms:W3CDTF">2021-03-11T13:08:32Z</dcterms:modified>
</cp:coreProperties>
</file>