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6" r:id="rId3"/>
    <p:sldId id="259" r:id="rId4"/>
    <p:sldId id="260" r:id="rId5"/>
    <p:sldId id="256" r:id="rId6"/>
    <p:sldId id="274" r:id="rId7"/>
    <p:sldId id="265" r:id="rId8"/>
    <p:sldId id="266" r:id="rId9"/>
    <p:sldId id="270" r:id="rId10"/>
    <p:sldId id="268" r:id="rId11"/>
    <p:sldId id="267" r:id="rId12"/>
    <p:sldId id="269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>
        <p:scale>
          <a:sx n="76" d="100"/>
          <a:sy n="76" d="100"/>
        </p:scale>
        <p:origin x="-117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27C30-7011-4363-B6F0-A982AD687DA2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802E65-533C-4B7A-B27C-627DF7A8FF1A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BD" sz="3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বাস্তবসংখ্যা</a:t>
          </a:r>
          <a:endParaRPr lang="en-US" sz="3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30213B97-AA3E-4688-A90C-B6FDD3F08124}" type="parTrans" cxnId="{DD490023-6E97-43E2-8FB5-131DFEAE018B}">
      <dgm:prSet/>
      <dgm:spPr/>
      <dgm:t>
        <a:bodyPr/>
        <a:lstStyle/>
        <a:p>
          <a:endParaRPr lang="en-US"/>
        </a:p>
      </dgm:t>
    </dgm:pt>
    <dgm:pt modelId="{B07CC4E8-2090-49B3-9F50-108638E4D1EA}" type="sibTrans" cxnId="{DD490023-6E97-43E2-8FB5-131DFEAE018B}">
      <dgm:prSet/>
      <dgm:spPr/>
      <dgm:t>
        <a:bodyPr/>
        <a:lstStyle/>
        <a:p>
          <a:endParaRPr lang="en-US"/>
        </a:p>
      </dgm:t>
    </dgm:pt>
    <dgm:pt modelId="{2DFBF87A-8665-4B29-9249-419ED10A6A36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 smtClean="0"/>
            <a:t>-7</a:t>
          </a:r>
          <a:endParaRPr lang="en-US" dirty="0"/>
        </a:p>
      </dgm:t>
    </dgm:pt>
    <dgm:pt modelId="{55BC70D9-34A1-468D-A831-AEE5EBC272A5}" type="parTrans" cxnId="{CE2F4757-E638-4FA1-82C2-316CF9B88F25}">
      <dgm:prSet/>
      <dgm:spPr/>
      <dgm:t>
        <a:bodyPr/>
        <a:lstStyle/>
        <a:p>
          <a:endParaRPr lang="en-US" dirty="0"/>
        </a:p>
      </dgm:t>
    </dgm:pt>
    <dgm:pt modelId="{DE631162-92A6-4F15-BF03-28E3A7DFAFC2}" type="sibTrans" cxnId="{CE2F4757-E638-4FA1-82C2-316CF9B88F25}">
      <dgm:prSet/>
      <dgm:spPr/>
      <dgm:t>
        <a:bodyPr/>
        <a:lstStyle/>
        <a:p>
          <a:endParaRPr lang="en-US"/>
        </a:p>
      </dgm:t>
    </dgm:pt>
    <dgm:pt modelId="{AB47888A-2861-40EB-8C40-661888F8D3F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C783D58D-1330-462D-B4C1-0D18D7D9DB1A}" type="parTrans" cxnId="{8C67ABC0-2EC8-4AA0-BCF6-5B1616ACA21E}">
      <dgm:prSet/>
      <dgm:spPr/>
      <dgm:t>
        <a:bodyPr/>
        <a:lstStyle/>
        <a:p>
          <a:endParaRPr lang="en-US" dirty="0"/>
        </a:p>
      </dgm:t>
    </dgm:pt>
    <dgm:pt modelId="{EA2095A4-D290-4506-8276-CA44F4CA23BA}" type="sibTrans" cxnId="{8C67ABC0-2EC8-4AA0-BCF6-5B1616ACA21E}">
      <dgm:prSet/>
      <dgm:spPr/>
      <dgm:t>
        <a:bodyPr/>
        <a:lstStyle/>
        <a:p>
          <a:endParaRPr lang="en-US"/>
        </a:p>
      </dgm:t>
    </dgm:pt>
    <dgm:pt modelId="{2396173C-0D03-4D85-85CF-23AF4DCF24B0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>
              <a:latin typeface="Candara"/>
            </a:rPr>
            <a:t>√2</a:t>
          </a:r>
          <a:endParaRPr lang="en-US" dirty="0"/>
        </a:p>
      </dgm:t>
    </dgm:pt>
    <dgm:pt modelId="{F6A9561D-3251-4F88-8D54-EC320C47595C}" type="parTrans" cxnId="{0CAA9A5C-63A1-4CC9-9C7A-0A123C179F2D}">
      <dgm:prSet/>
      <dgm:spPr/>
      <dgm:t>
        <a:bodyPr/>
        <a:lstStyle/>
        <a:p>
          <a:endParaRPr lang="en-US" dirty="0"/>
        </a:p>
      </dgm:t>
    </dgm:pt>
    <dgm:pt modelId="{273001BA-5BBC-4630-9590-CEFF03C0226A}" type="sibTrans" cxnId="{0CAA9A5C-63A1-4CC9-9C7A-0A123C179F2D}">
      <dgm:prSet/>
      <dgm:spPr/>
      <dgm:t>
        <a:bodyPr/>
        <a:lstStyle/>
        <a:p>
          <a:endParaRPr lang="en-US"/>
        </a:p>
      </dgm:t>
    </dgm:pt>
    <dgm:pt modelId="{3C2D3FF7-D170-45E1-B7CE-9393AED18FCF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6000" dirty="0" smtClean="0"/>
            <a:t>5</a:t>
          </a:r>
          <a:r>
            <a:rPr lang="en-US" sz="4800" dirty="0" smtClean="0"/>
            <a:t> </a:t>
          </a:r>
          <a:r>
            <a:rPr lang="en-US" sz="5400" dirty="0" smtClean="0">
              <a:latin typeface="Candara"/>
            </a:rPr>
            <a:t>∕</a:t>
          </a:r>
          <a:r>
            <a:rPr lang="en-US" sz="6600" dirty="0" smtClean="0">
              <a:latin typeface="Candara"/>
            </a:rPr>
            <a:t>2</a:t>
          </a:r>
          <a:endParaRPr lang="en-US" sz="6600" dirty="0"/>
        </a:p>
      </dgm:t>
    </dgm:pt>
    <dgm:pt modelId="{61648307-BDB7-40B5-A187-F74F3C3403EB}" type="parTrans" cxnId="{6086D297-0AFB-4C95-BEF4-526BE4F6F4D0}">
      <dgm:prSet/>
      <dgm:spPr/>
      <dgm:t>
        <a:bodyPr/>
        <a:lstStyle/>
        <a:p>
          <a:endParaRPr lang="en-US" dirty="0"/>
        </a:p>
      </dgm:t>
    </dgm:pt>
    <dgm:pt modelId="{59BE45A5-FFDD-4363-8D46-16ADE7F74988}" type="sibTrans" cxnId="{6086D297-0AFB-4C95-BEF4-526BE4F6F4D0}">
      <dgm:prSet/>
      <dgm:spPr/>
      <dgm:t>
        <a:bodyPr/>
        <a:lstStyle/>
        <a:p>
          <a:endParaRPr lang="en-US"/>
        </a:p>
      </dgm:t>
    </dgm:pt>
    <dgm:pt modelId="{B6A69FC1-5347-4E6B-BA39-158FC85A74C0}">
      <dgm:prSet/>
      <dgm:spPr>
        <a:solidFill>
          <a:schemeClr val="accent4"/>
        </a:solidFill>
      </dgm:spPr>
      <dgm:t>
        <a:bodyPr/>
        <a:lstStyle/>
        <a:p>
          <a:endParaRPr lang="en-US" dirty="0"/>
        </a:p>
      </dgm:t>
    </dgm:pt>
    <dgm:pt modelId="{88E26EC6-876E-4259-A136-A6F7E8E4FB28}" type="parTrans" cxnId="{BAF2F2FA-C26E-4DCC-89EB-9672D5AB3131}">
      <dgm:prSet/>
      <dgm:spPr/>
      <dgm:t>
        <a:bodyPr/>
        <a:lstStyle/>
        <a:p>
          <a:endParaRPr lang="en-US" dirty="0"/>
        </a:p>
      </dgm:t>
    </dgm:pt>
    <dgm:pt modelId="{AC8BF799-1C2C-4D38-928A-2913D3962D24}" type="sibTrans" cxnId="{BAF2F2FA-C26E-4DCC-89EB-9672D5AB3131}">
      <dgm:prSet/>
      <dgm:spPr/>
      <dgm:t>
        <a:bodyPr/>
        <a:lstStyle/>
        <a:p>
          <a:endParaRPr lang="en-US"/>
        </a:p>
      </dgm:t>
    </dgm:pt>
    <dgm:pt modelId="{39D0FAFB-F097-436A-9A5D-02D205C8B070}" type="pres">
      <dgm:prSet presAssocID="{6F227C30-7011-4363-B6F0-A982AD687D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8AE47E-0108-4632-86A5-E97D4ED2CD59}" type="pres">
      <dgm:prSet presAssocID="{62802E65-533C-4B7A-B27C-627DF7A8FF1A}" presName="centerShape" presStyleLbl="node0" presStyleIdx="0" presStyleCnt="1" custScaleX="142351" custScaleY="141526" custLinFactNeighborX="0" custLinFactNeighborY="0"/>
      <dgm:spPr/>
      <dgm:t>
        <a:bodyPr/>
        <a:lstStyle/>
        <a:p>
          <a:endParaRPr lang="en-US"/>
        </a:p>
      </dgm:t>
    </dgm:pt>
    <dgm:pt modelId="{3037B858-E1E3-499F-A7B1-E89E82167C69}" type="pres">
      <dgm:prSet presAssocID="{55BC70D9-34A1-468D-A831-AEE5EBC272A5}" presName="parTrans" presStyleLbl="sibTrans2D1" presStyleIdx="0" presStyleCnt="5"/>
      <dgm:spPr/>
      <dgm:t>
        <a:bodyPr/>
        <a:lstStyle/>
        <a:p>
          <a:endParaRPr lang="en-US"/>
        </a:p>
      </dgm:t>
    </dgm:pt>
    <dgm:pt modelId="{F135ED84-33EB-40B2-A8DB-4A5D32EB107F}" type="pres">
      <dgm:prSet presAssocID="{55BC70D9-34A1-468D-A831-AEE5EBC272A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26A8272A-02AB-4058-9A99-7F0C966204F8}" type="pres">
      <dgm:prSet presAssocID="{2DFBF87A-8665-4B29-9249-419ED10A6A36}" presName="node" presStyleLbl="node1" presStyleIdx="0" presStyleCnt="5" custRadScaleRad="961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45180D-80C5-402E-9C11-878EAF7EAD20}" type="pres">
      <dgm:prSet presAssocID="{C783D58D-1330-462D-B4C1-0D18D7D9DB1A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A900979-5EEE-46A9-AF3F-AFE00494316D}" type="pres">
      <dgm:prSet presAssocID="{C783D58D-1330-462D-B4C1-0D18D7D9DB1A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8B6A488-EFA1-47C8-A6E1-BE40A826F042}" type="pres">
      <dgm:prSet presAssocID="{AB47888A-2861-40EB-8C40-661888F8D3F1}" presName="node" presStyleLbl="node1" presStyleIdx="1" presStyleCnt="5" custRadScaleRad="105447" custRadScaleInc="93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5D34C-38FF-459F-BD73-4D47FE07C146}" type="pres">
      <dgm:prSet presAssocID="{F6A9561D-3251-4F88-8D54-EC320C47595C}" presName="parTrans" presStyleLbl="sibTrans2D1" presStyleIdx="2" presStyleCnt="5"/>
      <dgm:spPr/>
      <dgm:t>
        <a:bodyPr/>
        <a:lstStyle/>
        <a:p>
          <a:endParaRPr lang="en-US"/>
        </a:p>
      </dgm:t>
    </dgm:pt>
    <dgm:pt modelId="{D7FFA754-3119-4E00-94D5-FCF183880EDE}" type="pres">
      <dgm:prSet presAssocID="{F6A9561D-3251-4F88-8D54-EC320C47595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B884F9E-7B63-41FB-A564-982E1D3DB945}" type="pres">
      <dgm:prSet presAssocID="{2396173C-0D03-4D85-85CF-23AF4DCF24B0}" presName="node" presStyleLbl="node1" presStyleIdx="2" presStyleCnt="5" custRadScaleRad="103273" custRadScaleInc="36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48581-34B5-48ED-879F-2D0C786DA6A0}" type="pres">
      <dgm:prSet presAssocID="{61648307-BDB7-40B5-A187-F74F3C3403EB}" presName="parTrans" presStyleLbl="sibTrans2D1" presStyleIdx="3" presStyleCnt="5"/>
      <dgm:spPr/>
      <dgm:t>
        <a:bodyPr/>
        <a:lstStyle/>
        <a:p>
          <a:endParaRPr lang="en-US"/>
        </a:p>
      </dgm:t>
    </dgm:pt>
    <dgm:pt modelId="{9B27CB1F-552C-4E75-9DB5-7784FCD1374B}" type="pres">
      <dgm:prSet presAssocID="{61648307-BDB7-40B5-A187-F74F3C3403EB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54FE7C35-7B64-443E-9BBF-6AA3CDE0EA7C}" type="pres">
      <dgm:prSet presAssocID="{3C2D3FF7-D170-45E1-B7CE-9393AED18FC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C183E-27B6-4DFD-9E14-64451695270C}" type="pres">
      <dgm:prSet presAssocID="{88E26EC6-876E-4259-A136-A6F7E8E4FB28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6A8AEB-BA99-4182-8723-87AC692D4DBA}" type="pres">
      <dgm:prSet presAssocID="{88E26EC6-876E-4259-A136-A6F7E8E4FB28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77328E9-E6B9-40B2-91FD-A48ED9A6EF80}" type="pres">
      <dgm:prSet presAssocID="{B6A69FC1-5347-4E6B-BA39-158FC85A74C0}" presName="node" presStyleLbl="node1" presStyleIdx="4" presStyleCnt="5" custRadScaleRad="104267" custRadScaleInc="-67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4788D5A-2911-461E-81A8-AA8B6CDFC5EB}" type="presOf" srcId="{61648307-BDB7-40B5-A187-F74F3C3403EB}" destId="{9B27CB1F-552C-4E75-9DB5-7784FCD1374B}" srcOrd="1" destOrd="0" presId="urn:microsoft.com/office/officeart/2005/8/layout/radial5"/>
    <dgm:cxn modelId="{8C67ABC0-2EC8-4AA0-BCF6-5B1616ACA21E}" srcId="{62802E65-533C-4B7A-B27C-627DF7A8FF1A}" destId="{AB47888A-2861-40EB-8C40-661888F8D3F1}" srcOrd="1" destOrd="0" parTransId="{C783D58D-1330-462D-B4C1-0D18D7D9DB1A}" sibTransId="{EA2095A4-D290-4506-8276-CA44F4CA23BA}"/>
    <dgm:cxn modelId="{E60E60D7-9C5B-458E-BA4A-6524642E65E8}" type="presOf" srcId="{6F227C30-7011-4363-B6F0-A982AD687DA2}" destId="{39D0FAFB-F097-436A-9A5D-02D205C8B070}" srcOrd="0" destOrd="0" presId="urn:microsoft.com/office/officeart/2005/8/layout/radial5"/>
    <dgm:cxn modelId="{D94CD106-0CEF-4B77-8B5C-A57BE7B28318}" type="presOf" srcId="{2396173C-0D03-4D85-85CF-23AF4DCF24B0}" destId="{CB884F9E-7B63-41FB-A564-982E1D3DB945}" srcOrd="0" destOrd="0" presId="urn:microsoft.com/office/officeart/2005/8/layout/radial5"/>
    <dgm:cxn modelId="{7B20A929-D0FE-4010-A17D-B2F449C9DB9B}" type="presOf" srcId="{55BC70D9-34A1-468D-A831-AEE5EBC272A5}" destId="{3037B858-E1E3-499F-A7B1-E89E82167C69}" srcOrd="0" destOrd="0" presId="urn:microsoft.com/office/officeart/2005/8/layout/radial5"/>
    <dgm:cxn modelId="{99B9A155-8560-471E-8EA9-5302B207313F}" type="presOf" srcId="{C783D58D-1330-462D-B4C1-0D18D7D9DB1A}" destId="{EA900979-5EEE-46A9-AF3F-AFE00494316D}" srcOrd="1" destOrd="0" presId="urn:microsoft.com/office/officeart/2005/8/layout/radial5"/>
    <dgm:cxn modelId="{AFBE5AE4-59C9-413D-B733-61FB83EB562E}" type="presOf" srcId="{F6A9561D-3251-4F88-8D54-EC320C47595C}" destId="{C255D34C-38FF-459F-BD73-4D47FE07C146}" srcOrd="0" destOrd="0" presId="urn:microsoft.com/office/officeart/2005/8/layout/radial5"/>
    <dgm:cxn modelId="{EC789600-776A-4586-9DD6-9988E340B35E}" type="presOf" srcId="{2DFBF87A-8665-4B29-9249-419ED10A6A36}" destId="{26A8272A-02AB-4058-9A99-7F0C966204F8}" srcOrd="0" destOrd="0" presId="urn:microsoft.com/office/officeart/2005/8/layout/radial5"/>
    <dgm:cxn modelId="{6086D297-0AFB-4C95-BEF4-526BE4F6F4D0}" srcId="{62802E65-533C-4B7A-B27C-627DF7A8FF1A}" destId="{3C2D3FF7-D170-45E1-B7CE-9393AED18FCF}" srcOrd="3" destOrd="0" parTransId="{61648307-BDB7-40B5-A187-F74F3C3403EB}" sibTransId="{59BE45A5-FFDD-4363-8D46-16ADE7F74988}"/>
    <dgm:cxn modelId="{CE7A813A-D3BA-44D5-801D-63DE5292C38A}" type="presOf" srcId="{88E26EC6-876E-4259-A136-A6F7E8E4FB28}" destId="{FF6A8AEB-BA99-4182-8723-87AC692D4DBA}" srcOrd="1" destOrd="0" presId="urn:microsoft.com/office/officeart/2005/8/layout/radial5"/>
    <dgm:cxn modelId="{1D0023EB-F066-42EF-AC4A-9AFADC67CEC9}" type="presOf" srcId="{88E26EC6-876E-4259-A136-A6F7E8E4FB28}" destId="{728C183E-27B6-4DFD-9E14-64451695270C}" srcOrd="0" destOrd="0" presId="urn:microsoft.com/office/officeart/2005/8/layout/radial5"/>
    <dgm:cxn modelId="{6F153F59-7F5C-41EA-8958-89B818F5CD04}" type="presOf" srcId="{62802E65-533C-4B7A-B27C-627DF7A8FF1A}" destId="{558AE47E-0108-4632-86A5-E97D4ED2CD59}" srcOrd="0" destOrd="0" presId="urn:microsoft.com/office/officeart/2005/8/layout/radial5"/>
    <dgm:cxn modelId="{BAF2F2FA-C26E-4DCC-89EB-9672D5AB3131}" srcId="{62802E65-533C-4B7A-B27C-627DF7A8FF1A}" destId="{B6A69FC1-5347-4E6B-BA39-158FC85A74C0}" srcOrd="4" destOrd="0" parTransId="{88E26EC6-876E-4259-A136-A6F7E8E4FB28}" sibTransId="{AC8BF799-1C2C-4D38-928A-2913D3962D24}"/>
    <dgm:cxn modelId="{DD490023-6E97-43E2-8FB5-131DFEAE018B}" srcId="{6F227C30-7011-4363-B6F0-A982AD687DA2}" destId="{62802E65-533C-4B7A-B27C-627DF7A8FF1A}" srcOrd="0" destOrd="0" parTransId="{30213B97-AA3E-4688-A90C-B6FDD3F08124}" sibTransId="{B07CC4E8-2090-49B3-9F50-108638E4D1EA}"/>
    <dgm:cxn modelId="{AECEC57B-DD37-4FDC-9034-F66A229E2679}" type="presOf" srcId="{C783D58D-1330-462D-B4C1-0D18D7D9DB1A}" destId="{F345180D-80C5-402E-9C11-878EAF7EAD20}" srcOrd="0" destOrd="0" presId="urn:microsoft.com/office/officeart/2005/8/layout/radial5"/>
    <dgm:cxn modelId="{0CAA9A5C-63A1-4CC9-9C7A-0A123C179F2D}" srcId="{62802E65-533C-4B7A-B27C-627DF7A8FF1A}" destId="{2396173C-0D03-4D85-85CF-23AF4DCF24B0}" srcOrd="2" destOrd="0" parTransId="{F6A9561D-3251-4F88-8D54-EC320C47595C}" sibTransId="{273001BA-5BBC-4630-9590-CEFF03C0226A}"/>
    <dgm:cxn modelId="{A64A7180-F526-496F-9B6F-EB4F8B1FCE01}" type="presOf" srcId="{55BC70D9-34A1-468D-A831-AEE5EBC272A5}" destId="{F135ED84-33EB-40B2-A8DB-4A5D32EB107F}" srcOrd="1" destOrd="0" presId="urn:microsoft.com/office/officeart/2005/8/layout/radial5"/>
    <dgm:cxn modelId="{14241E41-1BDE-47A2-B299-322DAFF4097F}" type="presOf" srcId="{B6A69FC1-5347-4E6B-BA39-158FC85A74C0}" destId="{877328E9-E6B9-40B2-91FD-A48ED9A6EF80}" srcOrd="0" destOrd="0" presId="urn:microsoft.com/office/officeart/2005/8/layout/radial5"/>
    <dgm:cxn modelId="{CE2F4757-E638-4FA1-82C2-316CF9B88F25}" srcId="{62802E65-533C-4B7A-B27C-627DF7A8FF1A}" destId="{2DFBF87A-8665-4B29-9249-419ED10A6A36}" srcOrd="0" destOrd="0" parTransId="{55BC70D9-34A1-468D-A831-AEE5EBC272A5}" sibTransId="{DE631162-92A6-4F15-BF03-28E3A7DFAFC2}"/>
    <dgm:cxn modelId="{BF107E9F-1E73-49C6-9A3C-1D782D41630F}" type="presOf" srcId="{61648307-BDB7-40B5-A187-F74F3C3403EB}" destId="{59148581-34B5-48ED-879F-2D0C786DA6A0}" srcOrd="0" destOrd="0" presId="urn:microsoft.com/office/officeart/2005/8/layout/radial5"/>
    <dgm:cxn modelId="{84533DC1-562A-4E9E-A99F-08B5DBD859EB}" type="presOf" srcId="{AB47888A-2861-40EB-8C40-661888F8D3F1}" destId="{98B6A488-EFA1-47C8-A6E1-BE40A826F042}" srcOrd="0" destOrd="0" presId="urn:microsoft.com/office/officeart/2005/8/layout/radial5"/>
    <dgm:cxn modelId="{7F8AF558-AAC7-4CB8-A241-B608A7EA520B}" type="presOf" srcId="{F6A9561D-3251-4F88-8D54-EC320C47595C}" destId="{D7FFA754-3119-4E00-94D5-FCF183880EDE}" srcOrd="1" destOrd="0" presId="urn:microsoft.com/office/officeart/2005/8/layout/radial5"/>
    <dgm:cxn modelId="{B6F1E0CF-CCA0-4656-96F2-501E6A328B67}" type="presOf" srcId="{3C2D3FF7-D170-45E1-B7CE-9393AED18FCF}" destId="{54FE7C35-7B64-443E-9BBF-6AA3CDE0EA7C}" srcOrd="0" destOrd="0" presId="urn:microsoft.com/office/officeart/2005/8/layout/radial5"/>
    <dgm:cxn modelId="{2609D4E6-E334-4CA0-AA97-B5027AC79D12}" type="presParOf" srcId="{39D0FAFB-F097-436A-9A5D-02D205C8B070}" destId="{558AE47E-0108-4632-86A5-E97D4ED2CD59}" srcOrd="0" destOrd="0" presId="urn:microsoft.com/office/officeart/2005/8/layout/radial5"/>
    <dgm:cxn modelId="{E4D0695D-AEE9-4157-8EBC-05A6D4B8ACE7}" type="presParOf" srcId="{39D0FAFB-F097-436A-9A5D-02D205C8B070}" destId="{3037B858-E1E3-499F-A7B1-E89E82167C69}" srcOrd="1" destOrd="0" presId="urn:microsoft.com/office/officeart/2005/8/layout/radial5"/>
    <dgm:cxn modelId="{EFE36428-AD25-4B18-9A3C-E56090644FB8}" type="presParOf" srcId="{3037B858-E1E3-499F-A7B1-E89E82167C69}" destId="{F135ED84-33EB-40B2-A8DB-4A5D32EB107F}" srcOrd="0" destOrd="0" presId="urn:microsoft.com/office/officeart/2005/8/layout/radial5"/>
    <dgm:cxn modelId="{02B59FA0-2130-45C6-941A-C356EB5FA4F3}" type="presParOf" srcId="{39D0FAFB-F097-436A-9A5D-02D205C8B070}" destId="{26A8272A-02AB-4058-9A99-7F0C966204F8}" srcOrd="2" destOrd="0" presId="urn:microsoft.com/office/officeart/2005/8/layout/radial5"/>
    <dgm:cxn modelId="{0E70F985-0890-4D8C-B233-58401B731DD9}" type="presParOf" srcId="{39D0FAFB-F097-436A-9A5D-02D205C8B070}" destId="{F345180D-80C5-402E-9C11-878EAF7EAD20}" srcOrd="3" destOrd="0" presId="urn:microsoft.com/office/officeart/2005/8/layout/radial5"/>
    <dgm:cxn modelId="{92D16B78-5A6D-4C2D-8956-4EC97DFF8C50}" type="presParOf" srcId="{F345180D-80C5-402E-9C11-878EAF7EAD20}" destId="{EA900979-5EEE-46A9-AF3F-AFE00494316D}" srcOrd="0" destOrd="0" presId="urn:microsoft.com/office/officeart/2005/8/layout/radial5"/>
    <dgm:cxn modelId="{A53E9EDC-7943-4FF8-BC5B-54FB8E6DF98E}" type="presParOf" srcId="{39D0FAFB-F097-436A-9A5D-02D205C8B070}" destId="{98B6A488-EFA1-47C8-A6E1-BE40A826F042}" srcOrd="4" destOrd="0" presId="urn:microsoft.com/office/officeart/2005/8/layout/radial5"/>
    <dgm:cxn modelId="{D7996470-5C7A-4810-A616-3B426C65F743}" type="presParOf" srcId="{39D0FAFB-F097-436A-9A5D-02D205C8B070}" destId="{C255D34C-38FF-459F-BD73-4D47FE07C146}" srcOrd="5" destOrd="0" presId="urn:microsoft.com/office/officeart/2005/8/layout/radial5"/>
    <dgm:cxn modelId="{A72E1E05-EC96-4266-8F35-0D75A06256E6}" type="presParOf" srcId="{C255D34C-38FF-459F-BD73-4D47FE07C146}" destId="{D7FFA754-3119-4E00-94D5-FCF183880EDE}" srcOrd="0" destOrd="0" presId="urn:microsoft.com/office/officeart/2005/8/layout/radial5"/>
    <dgm:cxn modelId="{2792DD4C-40D0-4740-BE50-4C463EFE6921}" type="presParOf" srcId="{39D0FAFB-F097-436A-9A5D-02D205C8B070}" destId="{CB884F9E-7B63-41FB-A564-982E1D3DB945}" srcOrd="6" destOrd="0" presId="urn:microsoft.com/office/officeart/2005/8/layout/radial5"/>
    <dgm:cxn modelId="{7E98B008-C03F-474F-8374-E0FB1C581A6B}" type="presParOf" srcId="{39D0FAFB-F097-436A-9A5D-02D205C8B070}" destId="{59148581-34B5-48ED-879F-2D0C786DA6A0}" srcOrd="7" destOrd="0" presId="urn:microsoft.com/office/officeart/2005/8/layout/radial5"/>
    <dgm:cxn modelId="{F31DD91E-8982-406D-88D5-44B569960C29}" type="presParOf" srcId="{59148581-34B5-48ED-879F-2D0C786DA6A0}" destId="{9B27CB1F-552C-4E75-9DB5-7784FCD1374B}" srcOrd="0" destOrd="0" presId="urn:microsoft.com/office/officeart/2005/8/layout/radial5"/>
    <dgm:cxn modelId="{41097769-DD20-45A9-B0C1-D7126C1ABDDC}" type="presParOf" srcId="{39D0FAFB-F097-436A-9A5D-02D205C8B070}" destId="{54FE7C35-7B64-443E-9BBF-6AA3CDE0EA7C}" srcOrd="8" destOrd="0" presId="urn:microsoft.com/office/officeart/2005/8/layout/radial5"/>
    <dgm:cxn modelId="{B0FF7C5C-A704-4DCF-AD5F-B2AC9E4D1A38}" type="presParOf" srcId="{39D0FAFB-F097-436A-9A5D-02D205C8B070}" destId="{728C183E-27B6-4DFD-9E14-64451695270C}" srcOrd="9" destOrd="0" presId="urn:microsoft.com/office/officeart/2005/8/layout/radial5"/>
    <dgm:cxn modelId="{7B7EFF02-BCA4-4A56-BBF5-9786B82DBFEB}" type="presParOf" srcId="{728C183E-27B6-4DFD-9E14-64451695270C}" destId="{FF6A8AEB-BA99-4182-8723-87AC692D4DBA}" srcOrd="0" destOrd="0" presId="urn:microsoft.com/office/officeart/2005/8/layout/radial5"/>
    <dgm:cxn modelId="{10A5C630-66ED-4DCA-A805-2B732FA4A0D7}" type="presParOf" srcId="{39D0FAFB-F097-436A-9A5D-02D205C8B070}" destId="{877328E9-E6B9-40B2-91FD-A48ED9A6EF8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8AE47E-0108-4632-86A5-E97D4ED2CD59}">
      <dsp:nvSpPr>
        <dsp:cNvPr id="0" name=""/>
        <dsp:cNvSpPr/>
      </dsp:nvSpPr>
      <dsp:spPr>
        <a:xfrm>
          <a:off x="2590803" y="1981199"/>
          <a:ext cx="2362193" cy="2348503"/>
        </a:xfrm>
        <a:prstGeom prst="ellipse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বাস্তবসংখ্যা</a:t>
          </a:r>
          <a:endParaRPr lang="en-US" sz="32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936738" y="2325129"/>
        <a:ext cx="1670323" cy="1660643"/>
      </dsp:txXfrm>
    </dsp:sp>
    <dsp:sp modelId="{3037B858-E1E3-499F-A7B1-E89E82167C69}">
      <dsp:nvSpPr>
        <dsp:cNvPr id="0" name=""/>
        <dsp:cNvSpPr/>
      </dsp:nvSpPr>
      <dsp:spPr>
        <a:xfrm rot="16200000">
          <a:off x="3711323" y="1588233"/>
          <a:ext cx="121152" cy="564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3729496" y="1719246"/>
        <a:ext cx="84806" cy="338521"/>
      </dsp:txXfrm>
    </dsp:sp>
    <dsp:sp modelId="{26A8272A-02AB-4058-9A99-7F0C966204F8}">
      <dsp:nvSpPr>
        <dsp:cNvPr id="0" name=""/>
        <dsp:cNvSpPr/>
      </dsp:nvSpPr>
      <dsp:spPr>
        <a:xfrm>
          <a:off x="2942192" y="93195"/>
          <a:ext cx="1659414" cy="1659414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-7</a:t>
          </a:r>
          <a:endParaRPr lang="en-US" sz="6500" kern="1200" dirty="0"/>
        </a:p>
      </dsp:txBody>
      <dsp:txXfrm>
        <a:off x="3185208" y="336211"/>
        <a:ext cx="1173382" cy="1173382"/>
      </dsp:txXfrm>
    </dsp:sp>
    <dsp:sp modelId="{F345180D-80C5-402E-9C11-878EAF7EAD20}">
      <dsp:nvSpPr>
        <dsp:cNvPr id="0" name=""/>
        <dsp:cNvSpPr/>
      </dsp:nvSpPr>
      <dsp:spPr>
        <a:xfrm rot="20721118">
          <a:off x="5003705" y="2521025"/>
          <a:ext cx="232318" cy="564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5004838" y="2642677"/>
        <a:ext cx="162623" cy="338521"/>
      </dsp:txXfrm>
    </dsp:sp>
    <dsp:sp modelId="{98B6A488-EFA1-47C8-A6E1-BE40A826F042}">
      <dsp:nvSpPr>
        <dsp:cNvPr id="0" name=""/>
        <dsp:cNvSpPr/>
      </dsp:nvSpPr>
      <dsp:spPr>
        <a:xfrm>
          <a:off x="5311302" y="1706515"/>
          <a:ext cx="1659414" cy="1659414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5</a:t>
          </a:r>
          <a:endParaRPr lang="en-US" sz="6500" kern="1200" dirty="0"/>
        </a:p>
      </dsp:txBody>
      <dsp:txXfrm>
        <a:off x="5554318" y="1949531"/>
        <a:ext cx="1173382" cy="1173382"/>
      </dsp:txXfrm>
    </dsp:sp>
    <dsp:sp modelId="{C255D34C-38FF-459F-BD73-4D47FE07C146}">
      <dsp:nvSpPr>
        <dsp:cNvPr id="0" name=""/>
        <dsp:cNvSpPr/>
      </dsp:nvSpPr>
      <dsp:spPr>
        <a:xfrm rot="3243074">
          <a:off x="4468922" y="3951011"/>
          <a:ext cx="168944" cy="564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4479386" y="4043336"/>
        <a:ext cx="118261" cy="338521"/>
      </dsp:txXfrm>
    </dsp:sp>
    <dsp:sp modelId="{CB884F9E-7B63-41FB-A564-982E1D3DB945}">
      <dsp:nvSpPr>
        <dsp:cNvPr id="0" name=""/>
        <dsp:cNvSpPr/>
      </dsp:nvSpPr>
      <dsp:spPr>
        <a:xfrm>
          <a:off x="4307150" y="4207985"/>
          <a:ext cx="1659414" cy="1659414"/>
        </a:xfrm>
        <a:prstGeom prst="ellipse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>
              <a:latin typeface="Candara"/>
            </a:rPr>
            <a:t>√2</a:t>
          </a:r>
          <a:endParaRPr lang="en-US" sz="6500" kern="1200" dirty="0"/>
        </a:p>
      </dsp:txBody>
      <dsp:txXfrm>
        <a:off x="4550166" y="4451001"/>
        <a:ext cx="1173382" cy="1173382"/>
      </dsp:txXfrm>
    </dsp:sp>
    <dsp:sp modelId="{59148581-34B5-48ED-879F-2D0C786DA6A0}">
      <dsp:nvSpPr>
        <dsp:cNvPr id="0" name=""/>
        <dsp:cNvSpPr/>
      </dsp:nvSpPr>
      <dsp:spPr>
        <a:xfrm rot="7560000">
          <a:off x="2906542" y="3949192"/>
          <a:ext cx="167425" cy="564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10800000">
        <a:off x="2946417" y="4041715"/>
        <a:ext cx="117198" cy="338521"/>
      </dsp:txXfrm>
    </dsp:sp>
    <dsp:sp modelId="{54FE7C35-7B64-443E-9BBF-6AA3CDE0EA7C}">
      <dsp:nvSpPr>
        <dsp:cNvPr id="0" name=""/>
        <dsp:cNvSpPr/>
      </dsp:nvSpPr>
      <dsp:spPr>
        <a:xfrm>
          <a:off x="1577232" y="4204449"/>
          <a:ext cx="1659414" cy="1659414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 smtClean="0"/>
            <a:t>5</a:t>
          </a:r>
          <a:r>
            <a:rPr lang="en-US" sz="4800" kern="1200" dirty="0" smtClean="0"/>
            <a:t> </a:t>
          </a:r>
          <a:r>
            <a:rPr lang="en-US" sz="5400" kern="1200" dirty="0" smtClean="0">
              <a:latin typeface="Candara"/>
            </a:rPr>
            <a:t>∕</a:t>
          </a:r>
          <a:r>
            <a:rPr lang="en-US" sz="6600" kern="1200" dirty="0" smtClean="0">
              <a:latin typeface="Candara"/>
            </a:rPr>
            <a:t>2</a:t>
          </a:r>
          <a:endParaRPr lang="en-US" sz="6600" kern="1200" dirty="0"/>
        </a:p>
      </dsp:txBody>
      <dsp:txXfrm>
        <a:off x="1820248" y="4447465"/>
        <a:ext cx="1173382" cy="1173382"/>
      </dsp:txXfrm>
    </dsp:sp>
    <dsp:sp modelId="{728C183E-27B6-4DFD-9E14-64451695270C}">
      <dsp:nvSpPr>
        <dsp:cNvPr id="0" name=""/>
        <dsp:cNvSpPr/>
      </dsp:nvSpPr>
      <dsp:spPr>
        <a:xfrm rot="11733358">
          <a:off x="2333605" y="2503281"/>
          <a:ext cx="217824" cy="5642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10800000">
        <a:off x="2397755" y="2624883"/>
        <a:ext cx="152477" cy="338521"/>
      </dsp:txXfrm>
    </dsp:sp>
    <dsp:sp modelId="{877328E9-E6B9-40B2-91FD-A48ED9A6EF80}">
      <dsp:nvSpPr>
        <dsp:cNvPr id="0" name=""/>
        <dsp:cNvSpPr/>
      </dsp:nvSpPr>
      <dsp:spPr>
        <a:xfrm>
          <a:off x="609589" y="1676401"/>
          <a:ext cx="1659414" cy="1659414"/>
        </a:xfrm>
        <a:prstGeom prst="ellipse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852605" y="1919417"/>
        <a:ext cx="1173382" cy="1173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9C830-B0FA-4E7C-9F9C-9173498F0603}" type="datetimeFigureOut">
              <a:rPr lang="en-US" smtClean="0"/>
              <a:t>3/11/2021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65D2E-BF88-48E5-8956-08986538280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93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04C29-9CBC-4041-88E5-92683C0AA7B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65D2E-BF88-48E5-8956-08986538280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1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8392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76200"/>
            <a:ext cx="883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133600"/>
            <a:ext cx="8839200" cy="4572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5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28600" y="1575953"/>
            <a:ext cx="8686800" cy="4991101"/>
            <a:chOff x="228600" y="1575953"/>
            <a:chExt cx="8686800" cy="4991101"/>
          </a:xfrm>
        </p:grpSpPr>
        <p:sp>
          <p:nvSpPr>
            <p:cNvPr id="5" name="Rectangle 4"/>
            <p:cNvSpPr/>
            <p:nvPr/>
          </p:nvSpPr>
          <p:spPr>
            <a:xfrm>
              <a:off x="228600" y="1575953"/>
              <a:ext cx="8686800" cy="4953000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23 ⁄ 6=6)23(3.833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18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50 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48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20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18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 20</a:t>
              </a:r>
            </a:p>
            <a:p>
              <a:pPr algn="ctr"/>
              <a:r>
                <a:rPr lang="en-US" sz="3200" dirty="0" smtClean="0">
                  <a:latin typeface="Times New Roman" pitchFamily="18" charset="0"/>
                  <a:cs typeface="Times New Roman" pitchFamily="18" charset="0"/>
                </a:rPr>
                <a:t>                  18</a:t>
              </a:r>
            </a:p>
            <a:p>
              <a:pPr algn="ctr"/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4267200" y="2971800"/>
              <a:ext cx="116205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4419600" y="3886200"/>
              <a:ext cx="1143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495800" y="4876800"/>
              <a:ext cx="12954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724400" y="5867400"/>
              <a:ext cx="1143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6400800" y="5846618"/>
              <a:ext cx="2209800" cy="7204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latin typeface="NikoshBAN" pitchFamily="2" charset="0"/>
                  <a:cs typeface="NikoshBAN" pitchFamily="2" charset="0"/>
                </a:rPr>
                <a:t>উত্তরঃ</a:t>
              </a:r>
              <a:r>
                <a:rPr lang="en-US" sz="3600" dirty="0" smtClean="0">
                  <a:latin typeface="Times New Roman" pitchFamily="18" charset="0"/>
                  <a:cs typeface="Times New Roman" pitchFamily="18" charset="0"/>
                </a:rPr>
                <a:t>3.83</a:t>
              </a:r>
              <a:endParaRPr lang="en-US" sz="3600" cap="all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7772400" y="5417130"/>
              <a:ext cx="914400" cy="71004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4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4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28600" y="228600"/>
            <a:ext cx="8686800" cy="1219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8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30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8753168" cy="990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√3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এর মধ্যে দুইটি অমূলদ সংখ্যা নির্ণয়।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066800"/>
            <a:ext cx="8753168" cy="5638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এখানে,   </a:t>
            </a:r>
            <a:r>
              <a:rPr lang="en-US" sz="3200" dirty="0" smtClean="0">
                <a:latin typeface="Candara"/>
                <a:cs typeface="Times New Roman" pitchFamily="18" charset="0"/>
              </a:rPr>
              <a:t>√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1.7320508………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মনে করি,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=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2.030033000333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b=2.505500555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স্পষ্টতঃ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উভয়ই বাস্তব সংখ্যা এবং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√3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অপেক্ষা বড় 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অপেক্ষা ছোট।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bn-BD" sz="3200" dirty="0" smtClean="0">
                <a:latin typeface="Times New Roman" pitchFamily="18" charset="0"/>
                <a:cs typeface="NikoshBAN" pitchFamily="2" charset="0"/>
              </a:rPr>
              <a:t>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√3‹2.030033000333…………‹4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এবং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√3‹2.505500555……………..‹4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সুতরাং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bn-BD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দুইটি নির্নেয় অমুলদ সংখ্যা।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95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52400"/>
            <a:ext cx="8305800" cy="1371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676400"/>
            <a:ext cx="8763000" cy="4953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√5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bn-BD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এর মধ্যে দুইটি অমূলদ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সংখ্যা নির্ণয় কর।</a:t>
            </a:r>
            <a:r>
              <a:rPr lang="bn-BD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21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"/>
            <a:ext cx="8610600" cy="1219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495800"/>
            <a:ext cx="86106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√3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সংখ্যা দুটি কেমন সংখ্যা?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600" dirty="0" smtClean="0">
                <a:latin typeface="Candara"/>
                <a:cs typeface="Times New Roman" pitchFamily="18" charset="0"/>
              </a:rPr>
              <a:t>⁄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কে দশমিক ভগ্নাংশে প্রকাশ কর।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√3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এর মধ্যে দুটি অমুলদ সংখ্যা নির্ণয় কর।</a:t>
            </a:r>
          </a:p>
          <a:p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1524000"/>
            <a:ext cx="4724400" cy="28956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3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228600"/>
            <a:ext cx="8610600" cy="1371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752600"/>
            <a:ext cx="8610600" cy="472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8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প্রমান কর যে </a:t>
            </a:r>
            <a:r>
              <a:rPr lang="en-US" sz="8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√3 </a:t>
            </a:r>
            <a:r>
              <a:rPr lang="bn-BD" sz="8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একটি অমূলদ সংখ্যা।</a:t>
            </a:r>
            <a:endParaRPr lang="en-US" sz="8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" y="76200"/>
            <a:ext cx="8991600" cy="14478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76200" y="1676400"/>
            <a:ext cx="8915400" cy="5029200"/>
          </a:xfrm>
          <a:prstGeom prst="flowChartAlternateProcess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77204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5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SG" sz="45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</a:t>
            </a:r>
            <a:r>
              <a:rPr lang="en-SG" sz="45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মোঃসাইফুল</a:t>
            </a:r>
            <a:r>
              <a:rPr lang="en-SG" sz="45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45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ইসলাম</a:t>
            </a:r>
            <a:endParaRPr lang="en-US" sz="45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</a:t>
            </a:r>
            <a:r>
              <a:rPr lang="en-SG" sz="24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US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এস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</a:t>
            </a:r>
            <a:r>
              <a:rPr lang="bn-BD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এড</a:t>
            </a:r>
            <a:r>
              <a:rPr lang="en-US" sz="2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এম</a:t>
            </a:r>
            <a:r>
              <a:rPr lang="en-US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এড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</a:t>
            </a:r>
            <a:r>
              <a:rPr lang="en-US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bn-BD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সহকারী </a:t>
            </a:r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শিক্ষক (গণিত)</a:t>
            </a:r>
          </a:p>
          <a:p>
            <a:pPr algn="ctr"/>
            <a:r>
              <a:rPr lang="en-SG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</a:t>
            </a:r>
            <a:r>
              <a:rPr lang="en-SG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গিধাউষাএইচ</a:t>
            </a:r>
            <a:r>
              <a:rPr lang="en-SG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এ</a:t>
            </a:r>
            <a:r>
              <a:rPr lang="bn-BD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হাইস্কুল</a:t>
            </a:r>
            <a:endParaRPr lang="en-US" sz="36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SG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</a:t>
            </a:r>
            <a:r>
              <a:rPr lang="en-SG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গৌরিপুর</a:t>
            </a:r>
            <a:r>
              <a:rPr lang="en-SG" sz="36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SG" sz="3600" dirty="0" err="1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ময়মনসিংহ</a:t>
            </a:r>
            <a:endParaRPr lang="bn-BD" sz="36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SG" sz="30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</a:t>
            </a:r>
            <a:r>
              <a:rPr lang="bn-BD" sz="30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মোবাঃ০১৭১</a:t>
            </a:r>
            <a:r>
              <a:rPr lang="en-SG" sz="30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৮১৯৩৮৬৫</a:t>
            </a:r>
            <a:endParaRPr lang="en-US" sz="30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r>
              <a:rPr lang="en-SG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              </a:t>
            </a:r>
            <a:r>
              <a:rPr lang="bn-BD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ই-মেইল</a:t>
            </a:r>
            <a:r>
              <a:rPr lang="bn-BD" sz="30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-</a:t>
            </a:r>
            <a:r>
              <a:rPr lang="en-US" sz="2400" dirty="0" smtClean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sflislm69@gmal.com</a:t>
            </a:r>
            <a:endParaRPr lang="bn-BD" sz="2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en-US" sz="24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14675" y="152400"/>
            <a:ext cx="4686300" cy="111131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lang="en-US" sz="72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95" y="172233"/>
            <a:ext cx="2514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5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5000"/>
            <a:ext cx="8839200" cy="4800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শ্রেণিঃনবম</a:t>
            </a:r>
            <a:r>
              <a:rPr lang="en-SG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en-SG" sz="67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দশম</a:t>
            </a: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  <a:b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অধ্যায়ঃপ্রথম</a:t>
            </a:r>
            <a:b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মোট ছাত্রছাত্রীঃ৮০জন</a:t>
            </a:r>
            <a:b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SG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br>
              <a:rPr lang="bn-BD" sz="67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endParaRPr lang="en-US" sz="73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88392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1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86800" cy="1447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1" y="1905000"/>
            <a:ext cx="8686799" cy="480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</a:t>
            </a:r>
            <a:r>
              <a:rPr lang="en-US" sz="5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………..</a:t>
            </a:r>
            <a:endParaRPr lang="bn-BD" sz="5400" dirty="0" smtClean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বাস্তব সংখ্যার শ্রেণিবিন্যাস করতে পরবে।</a:t>
            </a: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বাস্তব সংখ্যাকে দশমিকে প্রকাশ করে আসন্ন মান নির্ণয় করতে পারবে।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বাস্তব সংখ্যা সম্পর্কিত সমস্যা সমাধান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17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83879631"/>
              </p:ext>
            </p:extLst>
          </p:nvPr>
        </p:nvGraphicFramePr>
        <p:xfrm>
          <a:off x="838200" y="533400"/>
          <a:ext cx="75438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05000" y="2286000"/>
            <a:ext cx="70403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0</a:t>
            </a: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429000" y="2514600"/>
            <a:ext cx="23622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bn-BD" dirty="0"/>
          </a:p>
          <a:p>
            <a:pPr algn="ctr"/>
            <a:endParaRPr lang="bn-BD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1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458200" cy="6477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255" y="990600"/>
            <a:ext cx="5734675" cy="5562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49930" y="990600"/>
            <a:ext cx="2184469" cy="5562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828800"/>
            <a:ext cx="37719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1828800"/>
            <a:ext cx="3771900" cy="45720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4114800"/>
            <a:ext cx="3429000" cy="21336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381000"/>
            <a:ext cx="30123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বাস্তব সংখ্যা(</a:t>
            </a:r>
            <a:r>
              <a:rPr lang="en-US" sz="4400" dirty="0" smtClean="0">
                <a:latin typeface="Times New Roman" pitchFamily="18" charset="0"/>
                <a:cs typeface="NikoshBAN" pitchFamily="2" charset="0"/>
              </a:rPr>
              <a:t>R)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61564" y="1091625"/>
            <a:ext cx="2393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মূলদ 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(Q)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49931" y="1676400"/>
            <a:ext cx="21082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অমূলদ সংখ্যা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(Q)</a:t>
            </a:r>
          </a:p>
          <a:p>
            <a:r>
              <a:rPr lang="en-US" sz="3600" dirty="0" smtClean="0">
                <a:latin typeface="Candara"/>
                <a:cs typeface="NikoshBAN" pitchFamily="2" charset="0"/>
              </a:rPr>
              <a:t>√2,</a:t>
            </a:r>
            <a:r>
              <a:rPr lang="el-GR" sz="3600" dirty="0" smtClean="0">
                <a:latin typeface="Candara"/>
                <a:cs typeface="NikoshBAN" pitchFamily="2" charset="0"/>
              </a:rPr>
              <a:t>π</a:t>
            </a:r>
            <a:r>
              <a:rPr lang="en-US" sz="3600" dirty="0" smtClean="0">
                <a:latin typeface="Candara"/>
                <a:cs typeface="NikoshBAN" pitchFamily="2" charset="0"/>
              </a:rPr>
              <a:t>,√10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1777425"/>
            <a:ext cx="1946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পূর্ণ 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(Z)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990600" y="2322731"/>
            <a:ext cx="1676400" cy="1601569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781300" y="2362200"/>
            <a:ext cx="1638300" cy="15621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7626" y="2590800"/>
            <a:ext cx="15231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ধনাত্নক পূর্নসংখ্যা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1,2,3,4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42783" y="2678668"/>
            <a:ext cx="16530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ঋনাত্নক পূর্ণসংখ্যা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-2,-3,-4,-5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1295400" y="4800600"/>
            <a:ext cx="2819400" cy="137160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41369" y="4016514"/>
            <a:ext cx="1370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শূন্য(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0)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71600" y="5054025"/>
            <a:ext cx="27799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স্বাভাবিক সংখ্যা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(N)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1,2,3,4….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610100" y="1828800"/>
            <a:ext cx="1562100" cy="457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ভগ্নাংশ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1/4,3/2</a:t>
            </a:r>
            <a:endParaRPr lang="bn-BD" sz="3600" dirty="0">
              <a:solidFill>
                <a:schemeClr val="tx1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9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8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1" grpId="0"/>
      <p:bldP spid="12" grpId="0"/>
      <p:bldP spid="13" grpId="0"/>
      <p:bldP spid="14" grpId="0"/>
      <p:bldP spid="15" grpId="0" animBg="1"/>
      <p:bldP spid="16" grpId="0" animBg="1"/>
      <p:bldP spid="17" grpId="0"/>
      <p:bldP spid="18" grpId="0"/>
      <p:bldP spid="20" grpId="0" animBg="1"/>
      <p:bldP spid="21" grpId="0"/>
      <p:bldP spid="22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219200" y="457200"/>
            <a:ext cx="6934200" cy="5715000"/>
            <a:chOff x="1219200" y="457200"/>
            <a:chExt cx="6934200" cy="5715000"/>
          </a:xfrm>
        </p:grpSpPr>
        <p:sp>
          <p:nvSpPr>
            <p:cNvPr id="6" name="Rectangle 5"/>
            <p:cNvSpPr/>
            <p:nvPr/>
          </p:nvSpPr>
          <p:spPr>
            <a:xfrm>
              <a:off x="1219200" y="457200"/>
              <a:ext cx="6934200" cy="5715000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276600" y="609600"/>
              <a:ext cx="3200400" cy="609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4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বাস্তব সংখ্যা(</a:t>
              </a:r>
              <a:r>
                <a:rPr lang="en-US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R</a:t>
              </a:r>
              <a:r>
                <a:rPr lang="en-US" sz="40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en-US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81200" y="1371600"/>
              <a:ext cx="27051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মূলদ সংখ্যা(</a:t>
              </a:r>
              <a:r>
                <a:rPr lang="en-US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Q</a:t>
              </a:r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209800" y="2514600"/>
              <a:ext cx="2133600" cy="4572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পূর্ণ সংখ্যা(</a:t>
              </a:r>
              <a:r>
                <a:rPr lang="en-US" sz="24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Z</a:t>
              </a:r>
              <a:r>
                <a:rPr lang="en-US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981200" y="4572000"/>
              <a:ext cx="2705100" cy="533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2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স্বাভাবিক সংখ্যা (</a:t>
              </a:r>
              <a:r>
                <a:rPr lang="en-US" sz="24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N</a:t>
              </a:r>
              <a:r>
                <a:rPr lang="en-US" sz="2800" dirty="0" smtClean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)</a:t>
              </a:r>
              <a:endParaRPr lang="en-US" sz="2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5638800" y="1371600"/>
              <a:ext cx="2133600" cy="685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2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অমূলদ সংখ্যা</a:t>
              </a:r>
              <a:endPara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725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1219199"/>
            <a:ext cx="8915400" cy="77585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নিচের ছকটিতে বাস্তব সংখ্যার শ্রেণিবিন্যাস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57600" y="2281535"/>
            <a:ext cx="2667000" cy="9455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>
            <a:stCxn id="5" idx="2"/>
          </p:cNvCxnSpPr>
          <p:nvPr/>
        </p:nvCxnSpPr>
        <p:spPr>
          <a:xfrm>
            <a:off x="4991100" y="3227108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8400" y="3352800"/>
            <a:ext cx="5105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28009" y="3366655"/>
            <a:ext cx="10391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524000" y="3595255"/>
            <a:ext cx="16764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362200" y="41910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0600" y="4419600"/>
            <a:ext cx="2743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90600" y="4419600"/>
            <a:ext cx="0" cy="533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04800" y="4876800"/>
            <a:ext cx="14478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3733800" y="4419600"/>
            <a:ext cx="0" cy="45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915213" y="4876800"/>
            <a:ext cx="1580587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771900" y="5562600"/>
            <a:ext cx="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81200" y="5867400"/>
            <a:ext cx="4114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981200" y="5867400"/>
            <a:ext cx="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038600" y="5867400"/>
            <a:ext cx="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0" y="5867400"/>
            <a:ext cx="0" cy="228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1219200" y="6019800"/>
            <a:ext cx="1600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657600" y="6019800"/>
            <a:ext cx="838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34000" y="6019800"/>
            <a:ext cx="15240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7543800" y="3352800"/>
            <a:ext cx="0" cy="190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6553200" y="3519055"/>
            <a:ext cx="18288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752600" y="76200"/>
            <a:ext cx="6096000" cy="1066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81400" y="2286000"/>
            <a:ext cx="21066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বাস্তব সংখ্যা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2600" y="3505200"/>
            <a:ext cx="1010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05600" y="3505200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অমূলদ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4876800"/>
            <a:ext cx="1274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ভগ্নাংশ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67000" y="4876800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75828" y="5943600"/>
            <a:ext cx="105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ঋনাত্নক 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0" y="6019800"/>
            <a:ext cx="558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শূন্য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562600" y="5943600"/>
            <a:ext cx="10502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ধনাত্নক</a:t>
            </a:r>
          </a:p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পূর্ণসংখ্যা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02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1" grpId="0" animBg="1"/>
      <p:bldP spid="19" grpId="0"/>
      <p:bldP spid="20" grpId="0"/>
      <p:bldP spid="21" grpId="0"/>
      <p:bldP spid="23" grpId="0"/>
      <p:bldP spid="28" grpId="0"/>
      <p:bldP spid="39" grpId="0"/>
      <p:bldP spid="44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14478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905000"/>
            <a:ext cx="8686800" cy="472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bn-BD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Candara"/>
                <a:cs typeface="Times New Roman" pitchFamily="18" charset="0"/>
              </a:rPr>
              <a:t>⁄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কে দশমিক ভগ্নাংশে প্রকাশ কর।</a:t>
            </a:r>
            <a:r>
              <a:rPr lang="en-US" sz="4800" dirty="0" smtClean="0">
                <a:latin typeface="Candara"/>
                <a:cs typeface="Times New Roman" pitchFamily="18" charset="0"/>
              </a:rPr>
              <a:t> 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9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336</Words>
  <Application>Microsoft Office PowerPoint</Application>
  <PresentationFormat>On-screen Show (4:3)</PresentationFormat>
  <Paragraphs>107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  শ্রেণিঃনবম/দশম বিষয়ঃগণিত অধ্যায়ঃপ্রথম মোট ছাত্রছাত্রীঃ৮০জন সময়ঃ ৫0 মিনিট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Saiful Islam</cp:lastModifiedBy>
  <cp:revision>104</cp:revision>
  <dcterms:created xsi:type="dcterms:W3CDTF">2006-08-16T00:00:00Z</dcterms:created>
  <dcterms:modified xsi:type="dcterms:W3CDTF">2021-03-10T19:24:17Z</dcterms:modified>
</cp:coreProperties>
</file>