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sldIdLst>
    <p:sldId id="256" r:id="rId2"/>
    <p:sldId id="257" r:id="rId3"/>
    <p:sldId id="304" r:id="rId4"/>
    <p:sldId id="296" r:id="rId5"/>
    <p:sldId id="260" r:id="rId6"/>
    <p:sldId id="261" r:id="rId7"/>
    <p:sldId id="306" r:id="rId8"/>
    <p:sldId id="299" r:id="rId9"/>
    <p:sldId id="301" r:id="rId10"/>
    <p:sldId id="270" r:id="rId11"/>
    <p:sldId id="262" r:id="rId12"/>
    <p:sldId id="263" r:id="rId13"/>
    <p:sldId id="265" r:id="rId14"/>
    <p:sldId id="303" r:id="rId15"/>
    <p:sldId id="266" r:id="rId16"/>
    <p:sldId id="30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B51B9-B3F0-47D2-84FD-74A03AC32964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5C7B6-0ABF-46BC-A6EA-DFDFC8586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11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5C7B6-0ABF-46BC-A6EA-DFDFC8586F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01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5C7B6-0ABF-46BC-A6EA-DFDFC8586F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5C7B6-0ABF-46BC-A6EA-DFDFC8586F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4343400" cy="37338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124200"/>
            <a:ext cx="4724400" cy="37338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ক্লাসে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সবাইকে</a:t>
            </a:r>
            <a:endParaRPr lang="en-US" sz="6000" dirty="0" smtClean="0">
              <a:solidFill>
                <a:srgbClr val="7030A0"/>
              </a:solidFill>
            </a:endParaRPr>
          </a:p>
          <a:p>
            <a:pPr algn="ctr"/>
            <a:r>
              <a:rPr lang="en-US" sz="7200" dirty="0" err="1" smtClean="0">
                <a:solidFill>
                  <a:srgbClr val="00B050"/>
                </a:solidFill>
              </a:rPr>
              <a:t>শুভেচ্ছা</a:t>
            </a:r>
            <a:endParaRPr lang="en-US" sz="72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44000" cy="142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803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71600" y="228600"/>
            <a:ext cx="57912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সংখ্যাগুলো লক্ষ্য কর...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এগুলো পূর্ণসংখ্যা নয়, এদের মান অসীম পর্যন্ত বিস্তৃত এবং দুটি পূর্ণসংখ্যার অনুপাত হিসেবে এদের প্রকাশ করা যায় 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038600"/>
            <a:ext cx="9144000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ধরণের সংখ্যাকে অমূলদ সংখ্যা বলে।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257800"/>
            <a:ext cx="9144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পূর্ণবর্গ নয় এরূপ যেকোনো স্বাভাবিক সংখ্যার বর্গমূল একটি অমূলদ সংখ্যা।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38200"/>
            <a:ext cx="762000" cy="883227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17" name="Rectangle 16"/>
          <p:cNvSpPr/>
          <p:nvPr/>
        </p:nvSpPr>
        <p:spPr>
          <a:xfrm>
            <a:off x="6019800" y="990600"/>
            <a:ext cx="9906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dirty="0" smtClean="0">
                <a:sym typeface="Symbol"/>
              </a:rPr>
              <a:t>2</a:t>
            </a:r>
            <a:endParaRPr lang="en-US" sz="54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990600"/>
            <a:ext cx="736121" cy="6096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9" name="TextBox 18"/>
          <p:cNvSpPr txBox="1"/>
          <p:nvPr/>
        </p:nvSpPr>
        <p:spPr>
          <a:xfrm>
            <a:off x="0" y="1828800"/>
            <a:ext cx="47244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2.2121121112…..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1905000"/>
            <a:ext cx="41910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3.535335…..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990600"/>
            <a:ext cx="4191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6.6868868886…..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996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685800"/>
            <a:ext cx="381000" cy="1203960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685800"/>
            <a:ext cx="381000" cy="1066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029200" y="838200"/>
            <a:ext cx="9906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Symbol"/>
              </a:rPr>
              <a:t>2</a:t>
            </a:r>
            <a:endParaRPr lang="en-US" sz="4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838200"/>
            <a:ext cx="822385" cy="681038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914400"/>
            <a:ext cx="591671" cy="685800"/>
          </a:xfrm>
          <a:prstGeom prst="rect">
            <a:avLst/>
          </a:prstGeom>
          <a:noFill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914400"/>
            <a:ext cx="720436" cy="7429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0" y="0"/>
            <a:ext cx="4724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সংখ্যার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শ্রেণি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বিভাগ</a:t>
            </a:r>
            <a:r>
              <a:rPr lang="en-US" sz="3200" dirty="0" smtClean="0"/>
              <a:t>:-----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3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-5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838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914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7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43800" y="838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83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-9</a:t>
            </a:r>
            <a:endParaRPr lang="en-US" sz="3600" b="1" dirty="0"/>
          </a:p>
        </p:txBody>
      </p:sp>
      <p:sp>
        <p:nvSpPr>
          <p:cNvPr id="21" name="Down Arrow Callout 20"/>
          <p:cNvSpPr/>
          <p:nvPr/>
        </p:nvSpPr>
        <p:spPr>
          <a:xfrm>
            <a:off x="4800600" y="1752600"/>
            <a:ext cx="1676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বাস্তব</a:t>
            </a:r>
            <a:r>
              <a:rPr lang="en-US" sz="2400" dirty="0" smtClean="0"/>
              <a:t>  </a:t>
            </a:r>
            <a:r>
              <a:rPr lang="en-US" sz="2400" dirty="0" err="1" smtClean="0"/>
              <a:t>সংখ্যা</a:t>
            </a:r>
            <a:endParaRPr lang="en-US" sz="2400" dirty="0"/>
          </a:p>
        </p:txBody>
      </p:sp>
      <p:sp>
        <p:nvSpPr>
          <p:cNvPr id="22" name="Down Arrow Callout 21"/>
          <p:cNvSpPr/>
          <p:nvPr/>
        </p:nvSpPr>
        <p:spPr>
          <a:xfrm>
            <a:off x="7467600" y="2438400"/>
            <a:ext cx="1676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অমূলদ</a:t>
            </a:r>
            <a:r>
              <a:rPr lang="en-US" dirty="0" smtClean="0"/>
              <a:t> 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23" name="Down Arrow Callout 22"/>
          <p:cNvSpPr/>
          <p:nvPr/>
        </p:nvSpPr>
        <p:spPr>
          <a:xfrm>
            <a:off x="533400" y="3276600"/>
            <a:ext cx="1828800" cy="533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পূর্ণ</a:t>
            </a:r>
            <a:r>
              <a:rPr lang="en-US" sz="2800" dirty="0" smtClean="0"/>
              <a:t>  </a:t>
            </a:r>
            <a:r>
              <a:rPr lang="en-US" sz="2800" dirty="0" err="1" smtClean="0"/>
              <a:t>সংখ্যা</a:t>
            </a:r>
            <a:endParaRPr lang="en-US" sz="2800" dirty="0"/>
          </a:p>
        </p:txBody>
      </p:sp>
      <p:sp>
        <p:nvSpPr>
          <p:cNvPr id="24" name="Down Arrow Callout 23"/>
          <p:cNvSpPr/>
          <p:nvPr/>
        </p:nvSpPr>
        <p:spPr>
          <a:xfrm>
            <a:off x="6019800" y="3352800"/>
            <a:ext cx="1143000" cy="6858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ভগ্নাংশ</a:t>
            </a:r>
            <a:endParaRPr lang="en-US" sz="2000" dirty="0"/>
          </a:p>
        </p:txBody>
      </p:sp>
      <p:sp>
        <p:nvSpPr>
          <p:cNvPr id="25" name="Down Arrow Callout 24"/>
          <p:cNvSpPr/>
          <p:nvPr/>
        </p:nvSpPr>
        <p:spPr>
          <a:xfrm>
            <a:off x="2209800" y="2362200"/>
            <a:ext cx="1676400" cy="9906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0,3,-5,-9</a:t>
            </a:r>
          </a:p>
          <a:p>
            <a:pPr algn="ctr"/>
            <a:r>
              <a:rPr lang="en-US" dirty="0" err="1" smtClean="0"/>
              <a:t>মূলদ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31" name="Down Arrow Callout 30"/>
          <p:cNvSpPr/>
          <p:nvPr/>
        </p:nvSpPr>
        <p:spPr>
          <a:xfrm>
            <a:off x="0" y="4572000"/>
            <a:ext cx="1676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ধনাত্মক</a:t>
            </a:r>
            <a:r>
              <a:rPr lang="en-US" sz="2000" dirty="0" smtClean="0"/>
              <a:t>  </a:t>
            </a:r>
            <a:r>
              <a:rPr lang="en-US" sz="2000" dirty="0" err="1" smtClean="0"/>
              <a:t>সংখ্যা</a:t>
            </a:r>
            <a:endParaRPr lang="en-US" sz="2000" dirty="0"/>
          </a:p>
        </p:txBody>
      </p:sp>
      <p:sp>
        <p:nvSpPr>
          <p:cNvPr id="32" name="Down Arrow Callout 31"/>
          <p:cNvSpPr/>
          <p:nvPr/>
        </p:nvSpPr>
        <p:spPr>
          <a:xfrm>
            <a:off x="7239000" y="4495800"/>
            <a:ext cx="1676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দশমিক</a:t>
            </a:r>
            <a:endParaRPr lang="en-US" dirty="0"/>
          </a:p>
        </p:txBody>
      </p:sp>
      <p:sp>
        <p:nvSpPr>
          <p:cNvPr id="34" name="Flowchart: Alternate Process 33"/>
          <p:cNvSpPr/>
          <p:nvPr/>
        </p:nvSpPr>
        <p:spPr>
          <a:xfrm>
            <a:off x="2133600" y="6096000"/>
            <a:ext cx="9906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যৌগিক</a:t>
            </a:r>
            <a:r>
              <a:rPr lang="en-US" dirty="0" smtClean="0"/>
              <a:t> 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35" name="Flowchart: Alternate Process 34"/>
          <p:cNvSpPr/>
          <p:nvPr/>
        </p:nvSpPr>
        <p:spPr>
          <a:xfrm>
            <a:off x="7543800" y="3352800"/>
            <a:ext cx="16002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সসীম</a:t>
            </a:r>
            <a:r>
              <a:rPr lang="en-US" dirty="0" smtClean="0"/>
              <a:t> </a:t>
            </a:r>
            <a:r>
              <a:rPr lang="en-US" dirty="0" err="1" smtClean="0"/>
              <a:t>অনাবৃত্ত</a:t>
            </a:r>
            <a:r>
              <a:rPr lang="en-US" dirty="0" smtClean="0"/>
              <a:t> </a:t>
            </a:r>
            <a:r>
              <a:rPr lang="en-US" dirty="0" err="1" smtClean="0"/>
              <a:t>দশমিক</a:t>
            </a:r>
            <a:endParaRPr lang="en-US" dirty="0"/>
          </a:p>
        </p:txBody>
      </p:sp>
      <p:sp>
        <p:nvSpPr>
          <p:cNvPr id="36" name="Flowchart: Alternate Process 35"/>
          <p:cNvSpPr/>
          <p:nvPr/>
        </p:nvSpPr>
        <p:spPr>
          <a:xfrm>
            <a:off x="1752600" y="4572000"/>
            <a:ext cx="533400" cy="4572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০</a:t>
            </a:r>
            <a:endParaRPr lang="en-US" sz="3200" dirty="0"/>
          </a:p>
        </p:txBody>
      </p:sp>
      <p:sp>
        <p:nvSpPr>
          <p:cNvPr id="37" name="Flowchart: Alternate Process 36"/>
          <p:cNvSpPr/>
          <p:nvPr/>
        </p:nvSpPr>
        <p:spPr>
          <a:xfrm>
            <a:off x="0" y="6245352"/>
            <a:ext cx="9144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মৌলিক</a:t>
            </a:r>
            <a:r>
              <a:rPr lang="en-US" dirty="0" smtClean="0"/>
              <a:t> 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3962400" y="6096000"/>
            <a:ext cx="7620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প্রকৃত</a:t>
            </a:r>
            <a:endParaRPr lang="en-US" dirty="0"/>
          </a:p>
        </p:txBody>
      </p:sp>
      <p:sp>
        <p:nvSpPr>
          <p:cNvPr id="39" name="Flowchart: Alternate Process 38"/>
          <p:cNvSpPr/>
          <p:nvPr/>
        </p:nvSpPr>
        <p:spPr>
          <a:xfrm>
            <a:off x="8153400" y="6096000"/>
            <a:ext cx="9906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অসীম</a:t>
            </a:r>
            <a:r>
              <a:rPr lang="en-US" dirty="0" smtClean="0"/>
              <a:t> </a:t>
            </a:r>
            <a:r>
              <a:rPr lang="en-US" dirty="0" err="1" smtClean="0"/>
              <a:t>আবৃত্ত</a:t>
            </a:r>
            <a:endParaRPr lang="en-US" dirty="0"/>
          </a:p>
        </p:txBody>
      </p:sp>
      <p:sp>
        <p:nvSpPr>
          <p:cNvPr id="40" name="Flowchart: Alternate Process 39"/>
          <p:cNvSpPr/>
          <p:nvPr/>
        </p:nvSpPr>
        <p:spPr>
          <a:xfrm>
            <a:off x="4876800" y="6096000"/>
            <a:ext cx="10668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অপ্রকৃত</a:t>
            </a:r>
            <a:endParaRPr lang="en-US" dirty="0"/>
          </a:p>
        </p:txBody>
      </p:sp>
      <p:sp>
        <p:nvSpPr>
          <p:cNvPr id="41" name="Flowchart: Alternate Process 40"/>
          <p:cNvSpPr/>
          <p:nvPr/>
        </p:nvSpPr>
        <p:spPr>
          <a:xfrm>
            <a:off x="2667000" y="4495800"/>
            <a:ext cx="13716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ঋণাত্বক</a:t>
            </a:r>
            <a:r>
              <a:rPr lang="en-US" dirty="0" smtClean="0"/>
              <a:t> 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42" name="Flowchart: Alternate Process 41"/>
          <p:cNvSpPr/>
          <p:nvPr/>
        </p:nvSpPr>
        <p:spPr>
          <a:xfrm>
            <a:off x="6019800" y="6019800"/>
            <a:ext cx="6858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মিশ্র</a:t>
            </a:r>
            <a:endParaRPr lang="en-US" dirty="0"/>
          </a:p>
        </p:txBody>
      </p:sp>
      <p:sp>
        <p:nvSpPr>
          <p:cNvPr id="43" name="Flowchart: Alternate Process 42"/>
          <p:cNvSpPr/>
          <p:nvPr/>
        </p:nvSpPr>
        <p:spPr>
          <a:xfrm>
            <a:off x="7010400" y="6019800"/>
            <a:ext cx="8382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সসীম</a:t>
            </a:r>
            <a:endParaRPr lang="en-US" dirty="0"/>
          </a:p>
        </p:txBody>
      </p:sp>
      <p:sp>
        <p:nvSpPr>
          <p:cNvPr id="44" name="Left-Right Arrow 43"/>
          <p:cNvSpPr/>
          <p:nvPr/>
        </p:nvSpPr>
        <p:spPr>
          <a:xfrm>
            <a:off x="3886200" y="2667000"/>
            <a:ext cx="35814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-Right Arrow 44"/>
          <p:cNvSpPr/>
          <p:nvPr/>
        </p:nvSpPr>
        <p:spPr>
          <a:xfrm>
            <a:off x="2362200" y="3352800"/>
            <a:ext cx="3657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-Right Arrow 45"/>
          <p:cNvSpPr/>
          <p:nvPr/>
        </p:nvSpPr>
        <p:spPr>
          <a:xfrm>
            <a:off x="304800" y="3810000"/>
            <a:ext cx="3657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5029200" y="4038600"/>
            <a:ext cx="2895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Callout 47"/>
          <p:cNvSpPr/>
          <p:nvPr/>
        </p:nvSpPr>
        <p:spPr>
          <a:xfrm>
            <a:off x="4572000" y="4419600"/>
            <a:ext cx="1676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ভগ্নাংশ</a:t>
            </a:r>
            <a:endParaRPr lang="en-US" dirty="0"/>
          </a:p>
        </p:txBody>
      </p:sp>
      <p:sp>
        <p:nvSpPr>
          <p:cNvPr id="49" name="Left-Right Arrow 48"/>
          <p:cNvSpPr/>
          <p:nvPr/>
        </p:nvSpPr>
        <p:spPr>
          <a:xfrm flipV="1">
            <a:off x="7391400" y="5334000"/>
            <a:ext cx="1524000" cy="1981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>
            <a:off x="4038600" y="5257800"/>
            <a:ext cx="2895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50"/>
          <p:cNvSpPr/>
          <p:nvPr/>
        </p:nvSpPr>
        <p:spPr>
          <a:xfrm>
            <a:off x="0" y="5486400"/>
            <a:ext cx="2895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Alternate Process 51"/>
          <p:cNvSpPr/>
          <p:nvPr/>
        </p:nvSpPr>
        <p:spPr>
          <a:xfrm>
            <a:off x="1066800" y="6245352"/>
            <a:ext cx="76200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3" name="Down Arrow 52"/>
          <p:cNvSpPr/>
          <p:nvPr/>
        </p:nvSpPr>
        <p:spPr>
          <a:xfrm>
            <a:off x="4038600" y="54102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5181600" y="54102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6096000" y="54102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7239000" y="54864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8458200" y="55626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3124200" y="39624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1828800" y="3962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>
            <a:off x="533400" y="3962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2362200" y="55626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1219200" y="56388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152400" y="56388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5257800" y="41148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>
            <a:off x="7467600" y="41148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7129" y="2590800"/>
            <a:ext cx="286871" cy="332509"/>
          </a:xfrm>
          <a:prstGeom prst="rect">
            <a:avLst/>
          </a:prstGeom>
          <a:noFill/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8200" y="1066800"/>
            <a:ext cx="304800" cy="480060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8077200" y="838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  </a:t>
            </a:r>
            <a:endParaRPr lang="en-US" sz="3600" dirty="0"/>
          </a:p>
        </p:txBody>
      </p:sp>
      <p:sp>
        <p:nvSpPr>
          <p:cNvPr id="68" name="TextBox 67"/>
          <p:cNvSpPr txBox="1"/>
          <p:nvPr/>
        </p:nvSpPr>
        <p:spPr>
          <a:xfrm>
            <a:off x="152400" y="1524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4.202002--</a:t>
            </a:r>
            <a:endParaRPr lang="en-US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49530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1" name="TextBox 70"/>
          <p:cNvSpPr txBox="1"/>
          <p:nvPr/>
        </p:nvSpPr>
        <p:spPr>
          <a:xfrm>
            <a:off x="39624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2" name="TextBox 71"/>
          <p:cNvSpPr txBox="1"/>
          <p:nvPr/>
        </p:nvSpPr>
        <p:spPr>
          <a:xfrm>
            <a:off x="32766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3" name="TextBox 72"/>
          <p:cNvSpPr txBox="1"/>
          <p:nvPr/>
        </p:nvSpPr>
        <p:spPr>
          <a:xfrm>
            <a:off x="26670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4" name="TextBox 73"/>
          <p:cNvSpPr txBox="1"/>
          <p:nvPr/>
        </p:nvSpPr>
        <p:spPr>
          <a:xfrm>
            <a:off x="19050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5" name="TextBox 74"/>
          <p:cNvSpPr txBox="1"/>
          <p:nvPr/>
        </p:nvSpPr>
        <p:spPr>
          <a:xfrm>
            <a:off x="12954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3810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7" name="TextBox 76"/>
          <p:cNvSpPr txBox="1"/>
          <p:nvPr/>
        </p:nvSpPr>
        <p:spPr>
          <a:xfrm>
            <a:off x="7848600" y="838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8" name="TextBox 77"/>
          <p:cNvSpPr txBox="1"/>
          <p:nvPr/>
        </p:nvSpPr>
        <p:spPr>
          <a:xfrm>
            <a:off x="7162800" y="838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79" name="TextBox 78"/>
          <p:cNvSpPr txBox="1"/>
          <p:nvPr/>
        </p:nvSpPr>
        <p:spPr>
          <a:xfrm>
            <a:off x="6096000" y="914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5638800" y="9906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81" name="TextBox 80"/>
          <p:cNvSpPr txBox="1"/>
          <p:nvPr/>
        </p:nvSpPr>
        <p:spPr>
          <a:xfrm>
            <a:off x="8686800" y="838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সংখ্যাগুলো 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টি 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প্রকৃতির তা কারণসহ খাতায় লিখঃ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3352800" cy="76944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7, 5, 9, 3, 1,12,20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3352800" cy="70788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-3, -2, -1, …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435525"/>
            <a:ext cx="3048000" cy="58477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ধনাত্নক সংখ্যা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221275"/>
            <a:ext cx="30480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ঋণাত্নক সংখ্যা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059475"/>
            <a:ext cx="3048000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ভগ্নাংশ সংখ্যা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962000"/>
            <a:ext cx="3048000" cy="5847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মূলদ সংখ্যা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5968425"/>
            <a:ext cx="3048000" cy="5847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অমুলদ সংখ্যা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4953000"/>
            <a:ext cx="2743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-5,-3, 0, 3,        </a:t>
            </a:r>
            <a:endParaRPr lang="en-US" sz="3600" dirty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81600"/>
            <a:ext cx="304800" cy="594362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57200" y="5943600"/>
            <a:ext cx="2590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943600"/>
            <a:ext cx="591671" cy="6858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371600" y="5867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Symbol"/>
              </a:rPr>
              <a:t>2</a:t>
            </a:r>
            <a:endParaRPr lang="en-US" sz="44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6096000"/>
            <a:ext cx="644105" cy="5334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981200" y="6019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6019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57200" y="3962400"/>
            <a:ext cx="2590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038600"/>
            <a:ext cx="250371" cy="701038"/>
          </a:xfrm>
          <a:prstGeom prst="rect">
            <a:avLst/>
          </a:prstGeom>
          <a:noFill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966207"/>
            <a:ext cx="381000" cy="742953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838200" y="4038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0" y="4114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998118"/>
            <a:ext cx="685800" cy="707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5800" y="1524000"/>
            <a:ext cx="7467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51816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1,2,3,4,5,6,7,8,9-------------------------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0" y="0"/>
            <a:ext cx="9144000" cy="14478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3434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3.5,8.54,7.98,6.77777-----,7.999999, 12.32457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5814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8956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7.3030030003-----,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2860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-------------3,-2,-1,0,1,2,3,4,5-----------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2209800"/>
            <a:ext cx="2895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657600"/>
            <a:ext cx="2895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2895600"/>
            <a:ext cx="2895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867400"/>
            <a:ext cx="5410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2,3,5,7,11,13,17,19,23,29,31,-------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1200" y="4343400"/>
            <a:ext cx="3352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7400" y="5181600"/>
            <a:ext cx="3276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1200" y="5867400"/>
            <a:ext cx="3352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819400"/>
            <a:ext cx="591671" cy="6858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581400" y="2743200"/>
            <a:ext cx="9906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Symbol"/>
              </a:rPr>
              <a:t>2</a:t>
            </a:r>
            <a:endParaRPr lang="en-US" sz="44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895600"/>
            <a:ext cx="822385" cy="68103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4267200" y="2895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429000" y="2895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81400"/>
            <a:ext cx="195942" cy="548638"/>
          </a:xfrm>
          <a:prstGeom prst="rect">
            <a:avLst/>
          </a:prstGeom>
          <a:noFill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657600"/>
            <a:ext cx="265722" cy="518160"/>
          </a:xfrm>
          <a:prstGeom prst="rect">
            <a:avLst/>
          </a:prstGeom>
          <a:noFill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581400"/>
            <a:ext cx="572654" cy="59055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2209800" y="3581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295400" y="3581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Callout 10"/>
          <p:cNvSpPr/>
          <p:nvPr/>
        </p:nvSpPr>
        <p:spPr>
          <a:xfrm>
            <a:off x="0" y="0"/>
            <a:ext cx="9144000" cy="14478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343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2228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3562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4229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1600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(1)   </a:t>
            </a:r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মূলদ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524000" y="2133600"/>
            <a:ext cx="6781800" cy="691661"/>
            <a:chOff x="1524000" y="2133600"/>
            <a:chExt cx="6781800" cy="691661"/>
          </a:xfrm>
        </p:grpSpPr>
        <p:sp>
          <p:nvSpPr>
            <p:cNvPr id="20" name="Flowchart: Punched Tape 19"/>
            <p:cNvSpPr/>
            <p:nvPr/>
          </p:nvSpPr>
          <p:spPr>
            <a:xfrm>
              <a:off x="1524000" y="2133600"/>
              <a:ext cx="6781800" cy="685800"/>
            </a:xfrm>
            <a:prstGeom prst="flowChartPunchedTap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(ক)              (খ)               (গ)                 (ঘ)                   </a:t>
              </a:r>
              <a:endParaRPr lang="en-US" sz="2800" dirty="0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4200" y="2286000"/>
              <a:ext cx="609600" cy="539261"/>
            </a:xfrm>
            <a:prstGeom prst="rect">
              <a:avLst/>
            </a:prstGeom>
            <a:noFill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9600" y="2209800"/>
              <a:ext cx="762000" cy="515470"/>
            </a:xfrm>
            <a:prstGeom prst="rect">
              <a:avLst/>
            </a:prstGeom>
            <a:noFill/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19800" y="2209800"/>
              <a:ext cx="609600" cy="515816"/>
            </a:xfrm>
            <a:prstGeom prst="rect">
              <a:avLst/>
            </a:prstGeom>
            <a:noFill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67600" y="2209800"/>
              <a:ext cx="609600" cy="515815"/>
            </a:xfrm>
            <a:prstGeom prst="rect">
              <a:avLst/>
            </a:prstGeom>
            <a:noFill/>
          </p:spPr>
        </p:pic>
      </p:grpSp>
      <p:grpSp>
        <p:nvGrpSpPr>
          <p:cNvPr id="26" name="Group 25"/>
          <p:cNvGrpSpPr/>
          <p:nvPr/>
        </p:nvGrpSpPr>
        <p:grpSpPr>
          <a:xfrm>
            <a:off x="1524000" y="4800600"/>
            <a:ext cx="6781800" cy="708660"/>
            <a:chOff x="1524000" y="4800600"/>
            <a:chExt cx="6781800" cy="708660"/>
          </a:xfrm>
        </p:grpSpPr>
        <p:sp>
          <p:nvSpPr>
            <p:cNvPr id="21" name="Flowchart: Punched Tape 20"/>
            <p:cNvSpPr/>
            <p:nvPr/>
          </p:nvSpPr>
          <p:spPr>
            <a:xfrm>
              <a:off x="1524000" y="4800600"/>
              <a:ext cx="6781800" cy="685800"/>
            </a:xfrm>
            <a:prstGeom prst="flowChartPunchedTap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(ক) </a:t>
              </a:r>
              <a:r>
                <a:rPr lang="en-US" sz="3200" b="1" dirty="0" smtClean="0"/>
                <a:t>5.</a:t>
              </a:r>
              <a:r>
                <a:rPr lang="en-US" sz="2800" dirty="0" smtClean="0"/>
                <a:t>       (খ)   7.886     (গ)                 (ঘ)6.8                   </a:t>
              </a:r>
              <a:endParaRPr lang="en-US" sz="2800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95600" y="5029200"/>
              <a:ext cx="304800" cy="480060"/>
            </a:xfrm>
            <a:prstGeom prst="rect">
              <a:avLst/>
            </a:prstGeom>
            <a:noFill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200" y="4876800"/>
              <a:ext cx="609600" cy="462224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1447800" y="4038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(2)   </a:t>
            </a:r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অমূলদ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23" name="Plaque 22"/>
          <p:cNvSpPr/>
          <p:nvPr/>
        </p:nvSpPr>
        <p:spPr>
          <a:xfrm>
            <a:off x="1524000" y="3124200"/>
            <a:ext cx="2667000" cy="609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উত্তর</a:t>
            </a:r>
            <a:r>
              <a:rPr lang="en-US" sz="3200" dirty="0" smtClean="0"/>
              <a:t>: (খ)</a:t>
            </a:r>
            <a:endParaRPr lang="en-US" sz="3200" dirty="0"/>
          </a:p>
        </p:txBody>
      </p:sp>
      <p:sp>
        <p:nvSpPr>
          <p:cNvPr id="24" name="Plaque 23"/>
          <p:cNvSpPr/>
          <p:nvPr/>
        </p:nvSpPr>
        <p:spPr>
          <a:xfrm>
            <a:off x="1447800" y="5791200"/>
            <a:ext cx="2667000" cy="609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উত্তর</a:t>
            </a:r>
            <a:r>
              <a:rPr lang="en-US" sz="3200" dirty="0" smtClean="0"/>
              <a:t>: (গ)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2785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1371600" y="0"/>
            <a:ext cx="5486400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t.jpg"/>
          <p:cNvPicPr>
            <a:picLocks noChangeAspect="1"/>
          </p:cNvPicPr>
          <p:nvPr/>
        </p:nvPicPr>
        <p:blipFill>
          <a:blip r:embed="rId2" cstate="print"/>
          <a:srcRect l="16000" t="5927" r="8000" b="19282"/>
          <a:stretch>
            <a:fillRect/>
          </a:stretch>
        </p:blipFill>
        <p:spPr>
          <a:xfrm>
            <a:off x="0" y="990600"/>
            <a:ext cx="9144000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352800"/>
            <a:ext cx="9144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-3,-2,-1,0,1,2,3,7.54,9.    ,     ,     ,       ,      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       </a:t>
            </a:r>
            <a:r>
              <a:rPr lang="en-US" sz="3600" dirty="0" err="1" smtClean="0"/>
              <a:t>বাস্তব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সংখ্যাসমূহ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91000" y="3352800"/>
            <a:ext cx="4488679" cy="777238"/>
            <a:chOff x="4263318" y="3352800"/>
            <a:chExt cx="4260010" cy="77723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63318" y="3581400"/>
              <a:ext cx="304800" cy="480060"/>
            </a:xfrm>
            <a:prstGeom prst="rect">
              <a:avLst/>
            </a:prstGeom>
            <a:noFill/>
          </p:spPr>
        </p:pic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69545" y="3429000"/>
              <a:ext cx="250371" cy="701038"/>
            </a:xfrm>
            <a:prstGeom prst="rect">
              <a:avLst/>
            </a:prstGeom>
            <a:noFill/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48090" y="3429000"/>
              <a:ext cx="265722" cy="518160"/>
            </a:xfrm>
            <a:prstGeom prst="rect">
              <a:avLst/>
            </a:prstGeom>
            <a:noFill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81998" y="3429000"/>
              <a:ext cx="572654" cy="59055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505179" y="3352800"/>
              <a:ext cx="990600" cy="76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ym typeface="Symbol"/>
                </a:rPr>
                <a:t>2</a:t>
              </a:r>
              <a:endParaRPr lang="en-US" sz="4400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79223" y="3352800"/>
              <a:ext cx="644105" cy="533400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0" y="4611231"/>
            <a:ext cx="9144000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(ক)</a:t>
            </a:r>
            <a:r>
              <a:rPr lang="en-US" sz="2800" dirty="0" err="1" smtClean="0"/>
              <a:t>স্বাভাবিক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পৃথক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 ।</a:t>
            </a:r>
          </a:p>
          <a:p>
            <a:r>
              <a:rPr lang="en-US" sz="2800" dirty="0" smtClean="0"/>
              <a:t>(খ)</a:t>
            </a:r>
            <a:r>
              <a:rPr lang="en-US" sz="2800" dirty="0" err="1" smtClean="0"/>
              <a:t>মূলদ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অমূলদ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সংঙ্গা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দাও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উপরোক্ত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মূলদ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অমূলদ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পৃথক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দেখাও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(গ)</a:t>
            </a:r>
            <a:r>
              <a:rPr lang="en-US" sz="2800" dirty="0" err="1" smtClean="0"/>
              <a:t>প্রকৃত,অপ্রকৃত,মিশ্র,সসীম</a:t>
            </a:r>
            <a:r>
              <a:rPr lang="en-US" sz="2800" dirty="0" smtClean="0"/>
              <a:t> </a:t>
            </a:r>
            <a:r>
              <a:rPr lang="en-US" sz="2800" dirty="0" err="1" smtClean="0"/>
              <a:t>দশমিক</a:t>
            </a:r>
            <a:r>
              <a:rPr lang="en-US" sz="2800" dirty="0" smtClean="0"/>
              <a:t> ও </a:t>
            </a:r>
            <a:r>
              <a:rPr lang="en-US" sz="2800" dirty="0" err="1" smtClean="0"/>
              <a:t>অসীম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আবৃত্ত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দশমিক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ভগ্নাংশগুলো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পৃথক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দেখাও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20200922_113053_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62200" cy="17192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2447653"/>
            <a:ext cx="9144000" cy="44103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52400"/>
            <a:ext cx="5867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খোদা</a:t>
            </a:r>
            <a:r>
              <a:rPr lang="en-US" sz="9600" dirty="0" smtClean="0"/>
              <a:t> </a:t>
            </a:r>
            <a:r>
              <a:rPr lang="en-US" sz="9600" dirty="0" err="1" smtClean="0"/>
              <a:t>হাফেজ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পরিচিতি</a:t>
            </a:r>
            <a:r>
              <a:rPr lang="en-US" sz="6000" dirty="0" smtClean="0"/>
              <a:t>:-</a:t>
            </a:r>
            <a:endParaRPr lang="en-US" sz="6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389603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15464" y="1066799"/>
            <a:ext cx="3505200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:-</a:t>
            </a:r>
          </a:p>
          <a:p>
            <a:r>
              <a:rPr lang="en-US" sz="2800" dirty="0" err="1" smtClean="0"/>
              <a:t>শ্রেণি</a:t>
            </a:r>
            <a:r>
              <a:rPr lang="en-US" sz="2800" dirty="0" smtClean="0"/>
              <a:t>:-</a:t>
            </a:r>
            <a:r>
              <a:rPr lang="en-US" sz="2800" dirty="0" err="1" smtClean="0"/>
              <a:t>নবম</a:t>
            </a:r>
            <a:endParaRPr lang="en-US" sz="2800" dirty="0" smtClean="0"/>
          </a:p>
          <a:p>
            <a:r>
              <a:rPr lang="en-US" sz="2800" dirty="0" err="1" smtClean="0"/>
              <a:t>বিষয়</a:t>
            </a:r>
            <a:r>
              <a:rPr lang="en-US" sz="2800" dirty="0" smtClean="0"/>
              <a:t>:-</a:t>
            </a:r>
            <a:r>
              <a:rPr lang="en-US" sz="2800" dirty="0" err="1" smtClean="0"/>
              <a:t>গণিত</a:t>
            </a:r>
            <a:endParaRPr lang="en-US" sz="2800" dirty="0" smtClean="0"/>
          </a:p>
          <a:p>
            <a:r>
              <a:rPr lang="en-US" sz="2800" dirty="0" err="1" smtClean="0"/>
              <a:t>অধ্যায়</a:t>
            </a:r>
            <a:r>
              <a:rPr lang="en-US" sz="2800" dirty="0" smtClean="0"/>
              <a:t>:-</a:t>
            </a:r>
            <a:r>
              <a:rPr lang="en-US" sz="2800" dirty="0" err="1" smtClean="0"/>
              <a:t>প্রথম</a:t>
            </a:r>
            <a:endParaRPr lang="en-US" sz="2800" dirty="0" smtClean="0"/>
          </a:p>
          <a:p>
            <a:r>
              <a:rPr lang="en-US" sz="2800" dirty="0" err="1" smtClean="0"/>
              <a:t>বীজগণিত</a:t>
            </a:r>
            <a:endParaRPr lang="en-US" sz="3600" dirty="0"/>
          </a:p>
        </p:txBody>
      </p:sp>
      <p:pic>
        <p:nvPicPr>
          <p:cNvPr id="8" name="Content Placeholder 9" descr="IMG_20201106_181943_502.jpg"/>
          <p:cNvPicPr>
            <a:picLocks noGrp="1"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5117" y="3429000"/>
            <a:ext cx="2667000" cy="3432686"/>
          </a:xfrm>
          <a:prstGeom prst="rect">
            <a:avLst/>
          </a:prstGeom>
        </p:spPr>
      </p:pic>
      <p:pic>
        <p:nvPicPr>
          <p:cNvPr id="9" name="Picture 8" descr="IMG_20200922_113053_8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114800"/>
            <a:ext cx="3200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838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14400" y="3657600"/>
            <a:ext cx="3048000" cy="2816942"/>
            <a:chOff x="1295400" y="2438400"/>
            <a:chExt cx="3940276" cy="365514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71600" y="2438400"/>
              <a:ext cx="2182091" cy="1905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95400" y="4038600"/>
              <a:ext cx="2182091" cy="19812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24200" y="4038600"/>
              <a:ext cx="2111476" cy="205494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6934200" y="1905000"/>
            <a:ext cx="1828800" cy="4191000"/>
            <a:chOff x="5486400" y="533400"/>
            <a:chExt cx="2743200" cy="4191000"/>
          </a:xfrm>
        </p:grpSpPr>
        <p:pic>
          <p:nvPicPr>
            <p:cNvPr id="2" name="Picture 1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533400"/>
              <a:ext cx="2590800" cy="1143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1752600"/>
              <a:ext cx="2667001" cy="990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" name="Picture 7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2819400"/>
              <a:ext cx="2667000" cy="8382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" name="Picture 8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3657600"/>
              <a:ext cx="2743200" cy="1066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11" name="TextBox 10"/>
          <p:cNvSpPr txBox="1"/>
          <p:nvPr/>
        </p:nvSpPr>
        <p:spPr>
          <a:xfrm>
            <a:off x="914400" y="0"/>
            <a:ext cx="5943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নিচের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চিত্রগুলো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লক্ষ্য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:-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762000"/>
            <a:ext cx="3962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চিত্রে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পাখির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কয়টি</a:t>
            </a:r>
            <a:r>
              <a:rPr lang="en-US" sz="2800" dirty="0" smtClean="0"/>
              <a:t>  ?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524000"/>
            <a:ext cx="4038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চিত্রে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কবুতরের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কয়টি</a:t>
            </a:r>
            <a:r>
              <a:rPr lang="en-US" sz="2800" dirty="0" smtClean="0"/>
              <a:t>  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438400"/>
            <a:ext cx="3733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চিত্রে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হাঁসের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কয়টি</a:t>
            </a:r>
            <a:r>
              <a:rPr lang="en-US" sz="2800" dirty="0" smtClean="0"/>
              <a:t>  ?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11430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৪টি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2362200"/>
            <a:ext cx="11430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০টি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685800"/>
            <a:ext cx="1143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৩টি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219200"/>
            <a:ext cx="457200" cy="1341121"/>
          </a:xfrm>
          <a:prstGeom prst="rect">
            <a:avLst/>
          </a:prstGeom>
          <a:solidFill>
            <a:schemeClr val="accent3"/>
          </a:solidFill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657600"/>
            <a:ext cx="720436" cy="742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09800"/>
            <a:ext cx="762000" cy="883227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562600"/>
            <a:ext cx="736121" cy="60960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876800"/>
            <a:ext cx="419100" cy="14478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2171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086600" y="5105400"/>
            <a:ext cx="762000" cy="104644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4076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533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1828800"/>
            <a:ext cx="6096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0</a:t>
            </a:r>
            <a:endParaRPr lang="en-US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429000"/>
            <a:ext cx="6096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3733800"/>
            <a:ext cx="1447800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ym typeface="Symbol"/>
              </a:rPr>
              <a:t>2</a:t>
            </a:r>
            <a:endParaRPr lang="en-US" sz="54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838200"/>
            <a:ext cx="12954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9.77</a:t>
            </a:r>
            <a:endParaRPr lang="en-US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7162800" y="1905000"/>
            <a:ext cx="6096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</a:t>
            </a:r>
            <a:endParaRPr lang="en-US" sz="6000" dirty="0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2286000"/>
            <a:ext cx="381000" cy="1524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304800" cy="121920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429000"/>
            <a:ext cx="685800" cy="11078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029200"/>
            <a:ext cx="685800" cy="12256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771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95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486400" y="2133600"/>
            <a:ext cx="762000" cy="110799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962400" y="5257800"/>
            <a:ext cx="1371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4.56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নিচের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সংখ্যাগুলো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লক্ষ্য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কর</a:t>
            </a:r>
            <a:r>
              <a:rPr lang="en-US" sz="5400" dirty="0" smtClean="0"/>
              <a:t>:-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764973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1295400" y="0"/>
            <a:ext cx="6781800" cy="25908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1066800" y="1828800"/>
            <a:ext cx="7239000" cy="3886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বাস্তব সংখ্যা</a:t>
            </a:r>
          </a:p>
        </p:txBody>
      </p:sp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1172496" y="152400"/>
            <a:ext cx="6781800" cy="1447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959114"/>
            <a:ext cx="70866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48000"/>
            <a:ext cx="914400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(১)</a:t>
            </a:r>
            <a:r>
              <a:rPr lang="en-US" sz="3600" dirty="0" err="1" smtClean="0"/>
              <a:t>বাস্তব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শ্রেণিবিন্যাস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পাববে</a:t>
            </a:r>
            <a:r>
              <a:rPr lang="en-US" sz="3600" dirty="0" smtClean="0"/>
              <a:t> ।</a:t>
            </a:r>
          </a:p>
          <a:p>
            <a:r>
              <a:rPr lang="en-US" sz="3600" dirty="0" smtClean="0"/>
              <a:t>(২)</a:t>
            </a:r>
            <a:r>
              <a:rPr lang="en-US" sz="3600" dirty="0" err="1" smtClean="0"/>
              <a:t>মূলদ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অমূলদ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</a:p>
          <a:p>
            <a:r>
              <a:rPr lang="en-US" sz="3600" dirty="0" smtClean="0"/>
              <a:t>(৩)</a:t>
            </a:r>
            <a:r>
              <a:rPr lang="en-US" sz="3600" dirty="0" err="1" smtClean="0"/>
              <a:t>মূলদ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অমূলদ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বিন্যাস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(৪) </a:t>
            </a:r>
            <a:r>
              <a:rPr lang="en-US" sz="3600" dirty="0" err="1" smtClean="0"/>
              <a:t>দশমিক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ভগ্নাংশের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শ্রেণিবিন্যাস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8387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"/>
            <a:ext cx="5715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নিচের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সংখ্যারেখাটি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:--</a:t>
            </a:r>
            <a:endParaRPr lang="en-US" sz="3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81000" y="1066800"/>
            <a:ext cx="8458200" cy="1356360"/>
            <a:chOff x="381000" y="1066800"/>
            <a:chExt cx="8458200" cy="135636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81000" y="1371600"/>
              <a:ext cx="84582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8382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9050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4384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9718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5052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7056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2484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7912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2578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648200" y="1371600"/>
              <a:ext cx="609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7162800" y="1371600"/>
              <a:ext cx="609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438400" y="15240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-1.5</a:t>
              </a:r>
              <a:endParaRPr lang="en-US" sz="2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1600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2.5</a:t>
              </a:r>
              <a:endParaRPr lang="en-US" sz="2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8200" y="1600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-3</a:t>
              </a:r>
              <a:endParaRPr lang="en-US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1600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-2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0" y="1600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-1</a:t>
              </a:r>
              <a:endParaRPr lang="en-US" sz="2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15200" y="1524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1600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10200" y="1600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91000" y="1676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০</a:t>
              </a:r>
              <a:endParaRPr lang="en-US" sz="2400" b="1" dirty="0"/>
            </a:p>
          </p:txBody>
        </p:sp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81600" y="1676400"/>
              <a:ext cx="169718" cy="746760"/>
            </a:xfrm>
            <a:prstGeom prst="rect">
              <a:avLst/>
            </a:prstGeom>
            <a:noFill/>
          </p:spPr>
        </p:pic>
        <p:cxnSp>
          <p:nvCxnSpPr>
            <p:cNvPr id="36" name="Straight Connector 35"/>
            <p:cNvCxnSpPr/>
            <p:nvPr/>
          </p:nvCxnSpPr>
          <p:spPr>
            <a:xfrm rot="5400000">
              <a:off x="4953000" y="1371600"/>
              <a:ext cx="6096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Right Arrow 37"/>
          <p:cNvSpPr/>
          <p:nvPr/>
        </p:nvSpPr>
        <p:spPr>
          <a:xfrm>
            <a:off x="4419600" y="2286000"/>
            <a:ext cx="4267200" cy="6858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ধনাত্বক</a:t>
            </a:r>
            <a:r>
              <a:rPr lang="en-US" sz="3200" dirty="0" smtClean="0"/>
              <a:t>    </a:t>
            </a:r>
            <a:r>
              <a:rPr lang="en-US" sz="3200" dirty="0" err="1" smtClean="0"/>
              <a:t>সংখ্যা</a:t>
            </a:r>
            <a:endParaRPr lang="en-US" sz="3200" dirty="0"/>
          </a:p>
        </p:txBody>
      </p:sp>
      <p:sp>
        <p:nvSpPr>
          <p:cNvPr id="39" name="Left Arrow 38"/>
          <p:cNvSpPr/>
          <p:nvPr/>
        </p:nvSpPr>
        <p:spPr>
          <a:xfrm>
            <a:off x="228600" y="2286000"/>
            <a:ext cx="4102608" cy="6858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ঋণাত্নক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সংখ্যা...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Up Arrow 40"/>
          <p:cNvSpPr/>
          <p:nvPr/>
        </p:nvSpPr>
        <p:spPr>
          <a:xfrm>
            <a:off x="3581400" y="1981200"/>
            <a:ext cx="1600200" cy="129540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শূন্য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228600" y="3581400"/>
            <a:ext cx="2514600" cy="101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পুর্ণসংখ্যা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সমূহ</a:t>
            </a:r>
            <a:r>
              <a:rPr lang="en-US" sz="2800" dirty="0" smtClean="0"/>
              <a:t>:-</a:t>
            </a:r>
            <a:endParaRPr lang="en-US" sz="2800" dirty="0"/>
          </a:p>
        </p:txBody>
      </p:sp>
      <p:sp>
        <p:nvSpPr>
          <p:cNvPr id="43" name="Right Arrow 42"/>
          <p:cNvSpPr/>
          <p:nvPr/>
        </p:nvSpPr>
        <p:spPr>
          <a:xfrm>
            <a:off x="228600" y="4724400"/>
            <a:ext cx="2514600" cy="101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ভগ্নাংশ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সমূহ</a:t>
            </a:r>
            <a:r>
              <a:rPr lang="en-US" sz="2800" dirty="0" smtClean="0"/>
              <a:t>:-</a:t>
            </a:r>
            <a:endParaRPr lang="en-US" sz="2800" dirty="0"/>
          </a:p>
        </p:txBody>
      </p:sp>
      <p:sp>
        <p:nvSpPr>
          <p:cNvPr id="44" name="Right Arrow 43"/>
          <p:cNvSpPr/>
          <p:nvPr/>
        </p:nvSpPr>
        <p:spPr>
          <a:xfrm>
            <a:off x="304800" y="5839968"/>
            <a:ext cx="2514600" cy="101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পুর্ণসংখ্যার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সেট</a:t>
            </a:r>
            <a:endParaRPr lang="en-US" sz="28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2895600" y="4800600"/>
            <a:ext cx="2133600" cy="746760"/>
            <a:chOff x="2895600" y="4800600"/>
            <a:chExt cx="2133600" cy="746760"/>
          </a:xfrm>
        </p:grpSpPr>
        <p:sp>
          <p:nvSpPr>
            <p:cNvPr id="51" name="TextBox 50"/>
            <p:cNvSpPr txBox="1"/>
            <p:nvPr/>
          </p:nvSpPr>
          <p:spPr>
            <a:xfrm>
              <a:off x="2895600" y="49530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-1.5</a:t>
              </a:r>
              <a:endParaRPr lang="en-US" sz="2400" b="1" dirty="0"/>
            </a:p>
          </p:txBody>
        </p:sp>
        <p:pic>
          <p:nvPicPr>
            <p:cNvPr id="52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4800600"/>
              <a:ext cx="169718" cy="746760"/>
            </a:xfrm>
            <a:prstGeom prst="rect">
              <a:avLst/>
            </a:prstGeom>
            <a:noFill/>
          </p:spPr>
        </p:pic>
        <p:sp>
          <p:nvSpPr>
            <p:cNvPr id="53" name="TextBox 52"/>
            <p:cNvSpPr txBox="1"/>
            <p:nvPr/>
          </p:nvSpPr>
          <p:spPr>
            <a:xfrm>
              <a:off x="4343400" y="4876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2.5</a:t>
              </a:r>
              <a:endParaRPr lang="en-US" sz="24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819400" y="3886200"/>
            <a:ext cx="4114800" cy="461665"/>
            <a:chOff x="2819400" y="3886200"/>
            <a:chExt cx="4114800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2819400" y="3886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-3</a:t>
              </a:r>
              <a:endParaRPr lang="en-US" sz="2400" b="1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505200" y="3886200"/>
              <a:ext cx="3429000" cy="461665"/>
              <a:chOff x="3505200" y="3886200"/>
              <a:chExt cx="3429000" cy="461665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3505200" y="3886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-2</a:t>
                </a:r>
                <a:endParaRPr lang="en-US" sz="24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114800" y="3886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-1</a:t>
                </a:r>
                <a:endParaRPr lang="en-US" sz="2400" b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2578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8674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2</a:t>
                </a:r>
                <a:endParaRPr lang="en-US" sz="24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5532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244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০</a:t>
                </a:r>
                <a:endParaRPr lang="en-US" sz="2400" b="1" dirty="0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2895600" y="6019800"/>
            <a:ext cx="5779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{---------3,-2,-1,0,1,2,3,--------}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096" y="228600"/>
            <a:ext cx="69342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সংখ্যা রেখাটা ভালোভাবে লক্ষ্য করি...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61196" y="1676400"/>
            <a:ext cx="10804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914400" y="1752600"/>
            <a:ext cx="7239000" cy="1103245"/>
            <a:chOff x="914400" y="1752600"/>
            <a:chExt cx="7239000" cy="110324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914400" y="1981200"/>
              <a:ext cx="7239000" cy="0"/>
            </a:xfrm>
            <a:prstGeom prst="line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386053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33853" y="1773803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12392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19800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721502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59649" y="1752600"/>
              <a:ext cx="10804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381500" y="2262147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41645" y="2271070"/>
              <a:ext cx="6016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400" y="226614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-2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3600" y="2263478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-3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60339" y="2258478"/>
              <a:ext cx="6493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-4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03745" y="2258478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15053" y="2256858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41806" y="2257506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61198" y="2249555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09600" y="4572000"/>
            <a:ext cx="7821304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স্বাভাবিক পূর্ণসংখ্যা ছাড়াও সংখ্যারেখার উপর আরো ভিন্নধর্মী সংখ্যার সেট আছে।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629400" y="1981200"/>
            <a:ext cx="9331" cy="1447800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05400" y="1981200"/>
            <a:ext cx="9331" cy="14478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Alternate Process 2"/>
          <p:cNvSpPr/>
          <p:nvPr/>
        </p:nvSpPr>
        <p:spPr>
          <a:xfrm>
            <a:off x="3200400" y="5562600"/>
            <a:ext cx="2533355" cy="91440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মূলদ সংখ্যা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5867400" y="5562600"/>
            <a:ext cx="2999096" cy="838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অমূলদ সংখ্যা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5486400"/>
            <a:ext cx="3148053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 প্রকার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971800"/>
            <a:ext cx="304800" cy="1203960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124200"/>
            <a:ext cx="720436" cy="74295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36" name="Straight Connector 35"/>
          <p:cNvCxnSpPr/>
          <p:nvPr/>
        </p:nvCxnSpPr>
        <p:spPr>
          <a:xfrm rot="5400000" flipH="1" flipV="1">
            <a:off x="5943600" y="1752600"/>
            <a:ext cx="457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066800"/>
            <a:ext cx="419100" cy="485775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41" name="Straight Connector 40"/>
          <p:cNvCxnSpPr/>
          <p:nvPr/>
        </p:nvCxnSpPr>
        <p:spPr>
          <a:xfrm rot="5400000" flipH="1" flipV="1">
            <a:off x="7543800" y="1752600"/>
            <a:ext cx="4572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67600" y="990600"/>
            <a:ext cx="762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9669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" grpId="0" animBg="1"/>
      <p:bldP spid="29" grpId="0" animBg="1"/>
      <p:bldP spid="5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838200"/>
            <a:ext cx="273627" cy="1203960"/>
          </a:xfrm>
          <a:prstGeom prst="rect">
            <a:avLst/>
          </a:prstGeom>
          <a:noFill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990600"/>
            <a:ext cx="720436" cy="742950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762000"/>
            <a:ext cx="381000" cy="1066800"/>
          </a:xfrm>
          <a:prstGeom prst="rect">
            <a:avLst/>
          </a:prstGeom>
          <a:noFill/>
        </p:spPr>
      </p:pic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371600" y="852846"/>
            <a:ext cx="762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106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5.45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914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7.4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838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3.777</a:t>
            </a:r>
            <a:endParaRPr lang="en-US" sz="4000" b="1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487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57400" y="0"/>
            <a:ext cx="4800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নিচের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133600"/>
            <a:ext cx="5791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3600" y="2133600"/>
            <a:ext cx="2464609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/>
              <a:t>মূলদ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-304800" y="4191000"/>
            <a:ext cx="9144000" cy="4438710"/>
            <a:chOff x="-304800" y="4191000"/>
            <a:chExt cx="9144000" cy="4438710"/>
          </a:xfrm>
        </p:grpSpPr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4191000"/>
              <a:ext cx="304800" cy="685800"/>
            </a:xfrm>
            <a:prstGeom prst="rect">
              <a:avLst/>
            </a:prstGeom>
            <a:noFill/>
          </p:spPr>
        </p:pic>
        <p:sp>
          <p:nvSpPr>
            <p:cNvPr id="23" name="Rectangle 22"/>
            <p:cNvSpPr/>
            <p:nvPr/>
          </p:nvSpPr>
          <p:spPr>
            <a:xfrm>
              <a:off x="-304800" y="8229600"/>
              <a:ext cx="91440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0" y="4191001"/>
            <a:ext cx="9144000" cy="266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হয়,যখন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q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q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 0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পূর্ণসংখ্যা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ভগ্নাংশ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আকারে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।</a:t>
            </a:r>
          </a:p>
          <a:p>
            <a:pPr marL="514350" indent="-514350">
              <a:buAutoNum type="arabicParenBoth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সসীম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আবৃত্ত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দশমিক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ভগ্নাংশে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।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971800"/>
            <a:ext cx="6629400" cy="98488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মূলদ সংখ্যার বৈশিষ্ট্য...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012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1005</TotalTime>
  <Words>597</Words>
  <Application>Microsoft Office PowerPoint</Application>
  <PresentationFormat>On-screen Show (4:3)</PresentationFormat>
  <Paragraphs>182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Janata Telecom</dc:creator>
  <cp:lastModifiedBy>Corporate Edition</cp:lastModifiedBy>
  <cp:revision>241</cp:revision>
  <dcterms:created xsi:type="dcterms:W3CDTF">2006-08-16T00:00:00Z</dcterms:created>
  <dcterms:modified xsi:type="dcterms:W3CDTF">2021-02-24T16:47:59Z</dcterms:modified>
</cp:coreProperties>
</file>