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574C-4A55-43D3-8568-284310F3EC4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D34F8-4A70-4C3A-A25B-069AD2D2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D34F8-4A70-4C3A-A25B-069AD2D2E2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4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14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2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548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5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1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9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0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7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9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8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4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13F0-0109-4EE1-B061-5AAEBC1E2D9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8E6F4C6-E519-4966-A499-EF1F1727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496" y="1610436"/>
            <a:ext cx="6619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আজকের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পদার্থবিজ্ঞান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ক্লাসে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সকলকে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51836" y="0"/>
            <a:ext cx="5595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পদার্থবিজ্ঞান</a:t>
            </a:r>
            <a:r>
              <a:rPr lang="en-US" sz="4800" dirty="0" smtClean="0"/>
              <a:t> ১ম </a:t>
            </a:r>
            <a:r>
              <a:rPr lang="en-US" sz="4800" dirty="0" err="1" smtClean="0"/>
              <a:t>পত্র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872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15 -0.01042 L -1.43307 0.00301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68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039" y="682388"/>
            <a:ext cx="817500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dirty="0" err="1" smtClean="0">
                <a:ln/>
                <a:solidFill>
                  <a:schemeClr val="accent4"/>
                </a:solidFill>
              </a:rPr>
              <a:t>একক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কাজের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সমাধান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:</a:t>
            </a:r>
            <a:endParaRPr lang="en-US" sz="6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7039" y="2251881"/>
            <a:ext cx="8175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১ </a:t>
            </a:r>
            <a:r>
              <a:rPr lang="en-US" sz="4400" u="sng" dirty="0" err="1" smtClean="0"/>
              <a:t>নম্বর</a:t>
            </a:r>
            <a:r>
              <a:rPr lang="en-US" sz="4400" u="sng" dirty="0" smtClean="0"/>
              <a:t> </a:t>
            </a:r>
            <a:r>
              <a:rPr lang="en-US" sz="4400" u="sng" dirty="0" err="1" smtClean="0"/>
              <a:t>প্রশ্নের</a:t>
            </a:r>
            <a:r>
              <a:rPr lang="en-US" sz="4400" u="sng" dirty="0" smtClean="0"/>
              <a:t> </a:t>
            </a:r>
            <a:r>
              <a:rPr lang="en-US" sz="4400" u="sng" dirty="0" err="1" smtClean="0"/>
              <a:t>উত্তর</a:t>
            </a:r>
            <a:r>
              <a:rPr lang="en-US" sz="4400" u="sng" dirty="0" smtClean="0"/>
              <a:t> </a:t>
            </a:r>
            <a:endParaRPr lang="en-US" sz="44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10185" y="3521122"/>
                <a:ext cx="9990161" cy="2607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টর্কের </a:t>
                </a:r>
                <a:r>
                  <a:rPr lang="en-US" sz="4000" dirty="0" err="1" smtClean="0"/>
                  <a:t>মাত্রা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সমীকরণ</a:t>
                </a:r>
                <a:r>
                  <a:rPr lang="en-US" sz="4000" dirty="0" smtClean="0"/>
                  <a:t> : </a:t>
                </a:r>
              </a:p>
              <a:p>
                <a:r>
                  <a:rPr lang="en-US" sz="4000" dirty="0" smtClean="0"/>
                  <a:t>[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4000" dirty="0" smtClean="0"/>
                  <a:t> = [ F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4000" dirty="0" smtClean="0"/>
                  <a:t> r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40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4000" dirty="0" smtClean="0"/>
                  <a:t>	= [ML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4000" dirty="0" smtClean="0"/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  = [M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]</a:t>
                </a:r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85" y="3521122"/>
                <a:ext cx="9990161" cy="2607252"/>
              </a:xfrm>
              <a:prstGeom prst="rect">
                <a:avLst/>
              </a:prstGeom>
              <a:blipFill rotWithShape="0">
                <a:blip r:embed="rId2"/>
                <a:stretch>
                  <a:fillRect l="-2196" t="-7260" b="-7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49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/>
              <a:t>একক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কাজের</a:t>
            </a:r>
            <a:r>
              <a:rPr lang="en-US" sz="8000" dirty="0" smtClean="0"/>
              <a:t> </a:t>
            </a:r>
            <a:r>
              <a:rPr lang="en-US" sz="8000" dirty="0" err="1" smtClean="0"/>
              <a:t>সমাধান</a:t>
            </a:r>
            <a:r>
              <a:rPr lang="en-US" sz="8000" dirty="0" smtClean="0"/>
              <a:t> :</a:t>
            </a:r>
            <a:endParaRPr lang="en-US" sz="8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4800" u="sng" dirty="0" smtClean="0"/>
                  <a:t>২ </a:t>
                </a:r>
                <a:r>
                  <a:rPr lang="en-US" sz="4800" u="sng" dirty="0" err="1" smtClean="0"/>
                  <a:t>নম্বর</a:t>
                </a:r>
                <a:r>
                  <a:rPr lang="en-US" sz="4800" u="sng" dirty="0" smtClean="0"/>
                  <a:t> </a:t>
                </a:r>
                <a:r>
                  <a:rPr lang="en-US" sz="4800" u="sng" dirty="0" err="1" smtClean="0"/>
                  <a:t>প্রশ্নের</a:t>
                </a:r>
                <a:r>
                  <a:rPr lang="en-US" sz="4800" u="sng" dirty="0" smtClean="0"/>
                  <a:t> </a:t>
                </a:r>
                <a:r>
                  <a:rPr lang="en-US" sz="4800" u="sng" dirty="0" err="1" smtClean="0"/>
                  <a:t>উত্তর</a:t>
                </a:r>
                <a:r>
                  <a:rPr lang="en-US" sz="4800" u="sng" dirty="0" smtClean="0"/>
                  <a:t> :</a:t>
                </a:r>
                <a:endParaRPr lang="en-US" sz="4800" u="sng" dirty="0"/>
              </a:p>
              <a:p>
                <a:pPr marL="0" indent="0" algn="ctr">
                  <a:buNone/>
                </a:pPr>
                <a:r>
                  <a:rPr lang="en-US" sz="4800" dirty="0" err="1" smtClean="0"/>
                  <a:t>টর্কের</a:t>
                </a:r>
                <a:r>
                  <a:rPr lang="en-US" sz="4800" dirty="0" smtClean="0"/>
                  <a:t> </a:t>
                </a:r>
                <a:r>
                  <a:rPr lang="en-US" sz="4800" dirty="0" err="1" smtClean="0"/>
                  <a:t>একক</a:t>
                </a:r>
                <a:r>
                  <a:rPr lang="en-US" sz="4800" dirty="0" smtClean="0"/>
                  <a:t> 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 smtClean="0"/>
                  <a:t> r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</m:oMath>
                </a14:m>
                <a:endParaRPr lang="en-US" sz="4800" dirty="0" smtClean="0"/>
              </a:p>
              <a:p>
                <a:pPr marL="0" indent="0" algn="ctr">
                  <a:buNone/>
                </a:pPr>
                <a:r>
                  <a:rPr lang="en-US" sz="4800" b="0" i="0" dirty="0" smtClean="0">
                    <a:latin typeface="Cambria Math" panose="02040503050406030204" pitchFamily="18" charset="0"/>
                  </a:rPr>
                  <a:t>=m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endParaRPr lang="en-US" sz="4800" dirty="0" smtClean="0"/>
              </a:p>
              <a:p>
                <a:pPr marL="0" indent="0" algn="ctr">
                  <a:buNone/>
                </a:pPr>
                <a:r>
                  <a:rPr lang="en-US" sz="6000" dirty="0" smtClean="0"/>
                  <a:t>= Nm</a:t>
                </a:r>
              </a:p>
              <a:p>
                <a:pPr marL="0" indent="0" algn="ctr">
                  <a:buNone/>
                </a:pPr>
                <a:endParaRPr lang="en-US" sz="7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3" b="-7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8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1254" y="764275"/>
            <a:ext cx="8830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দলগত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কাজ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: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29301" y="1951630"/>
                <a:ext cx="754721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১।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একটি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চাকার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ভর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4 kg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এবং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চক্রগতির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ব্যাসার্ধ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25 cm ।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এর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জড়তার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ভ্রামক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কত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?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চাকাটিতে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2 rad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4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কৌণিক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ত্বরণ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সৃষ্টি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করতে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কত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মানের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টর্কের</a:t>
                </a:r>
                <a:r>
                  <a:rPr lang="en-US" sz="4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8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প্রয়োজন</a:t>
                </a:r>
                <a:r>
                  <a:rPr lang="en-US" sz="4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301" y="1951630"/>
                <a:ext cx="7547212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3958" t="-5958" r="-2019" b="-9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566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মূল্যায়ন</a:t>
            </a:r>
            <a:endParaRPr lang="en-US" sz="9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284725" cy="3481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১। </a:t>
            </a:r>
            <a:r>
              <a:rPr lang="en-US" sz="7200" dirty="0" err="1" smtClean="0"/>
              <a:t>কৌণিক</a:t>
            </a:r>
            <a:r>
              <a:rPr lang="en-US" sz="7200" dirty="0" smtClean="0"/>
              <a:t> </a:t>
            </a:r>
            <a:r>
              <a:rPr lang="en-US" sz="7200" dirty="0" err="1" smtClean="0"/>
              <a:t>ত্বরণ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বলে</a:t>
            </a:r>
            <a:r>
              <a:rPr lang="en-US" sz="7200" dirty="0" smtClean="0"/>
              <a:t>? </a:t>
            </a:r>
          </a:p>
          <a:p>
            <a:pPr marL="0" indent="0">
              <a:buNone/>
            </a:pPr>
            <a:r>
              <a:rPr lang="en-US" sz="7200" dirty="0" smtClean="0"/>
              <a:t>২। </a:t>
            </a:r>
            <a:r>
              <a:rPr lang="en-US" sz="7200" dirty="0" err="1" smtClean="0"/>
              <a:t>জড়তার</a:t>
            </a:r>
            <a:r>
              <a:rPr lang="en-US" sz="7200" dirty="0" smtClean="0"/>
              <a:t> </a:t>
            </a:r>
            <a:r>
              <a:rPr lang="en-US" sz="7200" dirty="0" err="1" smtClean="0"/>
              <a:t>ভ্রামক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বলে</a:t>
            </a:r>
            <a:r>
              <a:rPr lang="en-US" sz="7200" dirty="0" smtClean="0"/>
              <a:t>?</a:t>
            </a:r>
          </a:p>
          <a:p>
            <a:pPr marL="0" indent="0">
              <a:buNone/>
            </a:pPr>
            <a:r>
              <a:rPr lang="en-US" sz="7200" dirty="0" smtClean="0"/>
              <a:t>৩। </a:t>
            </a:r>
            <a:r>
              <a:rPr lang="en-US" sz="7200" dirty="0" err="1" smtClean="0"/>
              <a:t>টর্ক</a:t>
            </a:r>
            <a:r>
              <a:rPr lang="en-US" sz="7200" dirty="0" smtClean="0"/>
              <a:t> </a:t>
            </a:r>
            <a:r>
              <a:rPr lang="en-US" sz="7200" dirty="0" err="1" smtClean="0"/>
              <a:t>কী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5860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dirty="0" err="1" smtClean="0"/>
              <a:t>বাড়ির</a:t>
            </a:r>
            <a:r>
              <a:rPr lang="en-US" sz="8800" dirty="0" smtClean="0"/>
              <a:t> </a:t>
            </a:r>
            <a:r>
              <a:rPr lang="en-US" sz="8800" dirty="0" err="1" smtClean="0"/>
              <a:t>কাজ</a:t>
            </a:r>
            <a:r>
              <a:rPr lang="en-US" sz="8800" dirty="0" smtClean="0"/>
              <a:t> :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96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১। </a:t>
            </a:r>
            <a:r>
              <a:rPr lang="en-US" sz="7200" dirty="0" err="1" smtClean="0"/>
              <a:t>দেখাও</a:t>
            </a:r>
            <a:r>
              <a:rPr lang="en-US" sz="7200" dirty="0" smtClean="0"/>
              <a:t> </a:t>
            </a:r>
            <a:r>
              <a:rPr lang="en-US" sz="7200" dirty="0" err="1" smtClean="0"/>
              <a:t>যে</a:t>
            </a:r>
            <a:r>
              <a:rPr lang="en-US" sz="7200" dirty="0" smtClean="0"/>
              <a:t>, </a:t>
            </a:r>
            <a:r>
              <a:rPr lang="en-US" sz="7200" dirty="0" err="1" smtClean="0"/>
              <a:t>একক</a:t>
            </a:r>
            <a:r>
              <a:rPr lang="en-US" sz="7200" dirty="0" smtClean="0"/>
              <a:t> </a:t>
            </a:r>
            <a:r>
              <a:rPr lang="en-US" sz="7200" dirty="0" err="1" smtClean="0"/>
              <a:t>ত্বরণে</a:t>
            </a:r>
            <a:r>
              <a:rPr lang="en-US" sz="7200" dirty="0" smtClean="0"/>
              <a:t> </a:t>
            </a:r>
            <a:r>
              <a:rPr lang="en-US" sz="7200" dirty="0" err="1" smtClean="0"/>
              <a:t>ঘূর্ণনরত</a:t>
            </a:r>
            <a:r>
              <a:rPr lang="en-US" sz="7200" dirty="0" smtClean="0"/>
              <a:t> </a:t>
            </a:r>
            <a:r>
              <a:rPr lang="en-US" sz="7200" dirty="0" err="1" smtClean="0"/>
              <a:t>বস্তুর</a:t>
            </a:r>
            <a:r>
              <a:rPr lang="en-US" sz="7200" dirty="0" smtClean="0"/>
              <a:t> </a:t>
            </a:r>
            <a:r>
              <a:rPr lang="en-US" sz="7200" dirty="0" err="1" smtClean="0"/>
              <a:t>জড়তার</a:t>
            </a:r>
            <a:r>
              <a:rPr lang="en-US" sz="7200" dirty="0" smtClean="0"/>
              <a:t> </a:t>
            </a:r>
            <a:r>
              <a:rPr lang="en-US" sz="7200" dirty="0" err="1" smtClean="0"/>
              <a:t>ভ্রামক</a:t>
            </a:r>
            <a:r>
              <a:rPr lang="en-US" sz="7200" dirty="0" smtClean="0"/>
              <a:t> </a:t>
            </a:r>
            <a:r>
              <a:rPr lang="en-US" sz="7200" dirty="0" err="1" smtClean="0"/>
              <a:t>এর</a:t>
            </a:r>
            <a:r>
              <a:rPr lang="en-US" sz="7200" dirty="0" smtClean="0"/>
              <a:t> </a:t>
            </a:r>
            <a:r>
              <a:rPr lang="en-US" sz="7200" dirty="0" err="1" smtClean="0"/>
              <a:t>উপর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ক্রিয়ারত</a:t>
            </a:r>
            <a:r>
              <a:rPr lang="en-US" sz="7200" dirty="0" smtClean="0"/>
              <a:t> </a:t>
            </a:r>
            <a:r>
              <a:rPr lang="en-US" sz="7200" dirty="0" err="1" smtClean="0"/>
              <a:t>টর্কের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সমান</a:t>
            </a:r>
            <a:r>
              <a:rPr lang="en-US" sz="7200" dirty="0" smtClean="0"/>
              <a:t>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032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dirty="0" err="1" smtClean="0"/>
              <a:t>নীতিবাক্য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19" y="1752979"/>
            <a:ext cx="5759356" cy="4675117"/>
          </a:xfrm>
        </p:spPr>
      </p:pic>
    </p:spTree>
    <p:extLst>
      <p:ext uri="{BB962C8B-B14F-4D97-AF65-F5344CB8AC3E}">
        <p14:creationId xmlns:p14="http://schemas.microsoft.com/office/powerpoint/2010/main" val="230834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2573" y="1337481"/>
            <a:ext cx="81613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মনোযোগী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থাকার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জন্য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সকলকে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4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chemeClr val="accent4"/>
                </a:solidFill>
              </a:rPr>
              <a:t>পরিচিতি</a:t>
            </a:r>
            <a:endParaRPr lang="en-US" sz="7200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46" y="1690688"/>
            <a:ext cx="47357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কাজী</a:t>
            </a:r>
            <a:r>
              <a:rPr lang="en-US" sz="4000" dirty="0" smtClean="0"/>
              <a:t> </a:t>
            </a:r>
            <a:r>
              <a:rPr lang="en-US" sz="4000" dirty="0" err="1" smtClean="0"/>
              <a:t>উম্মে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সায়ফুন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প্রভাষক</a:t>
            </a:r>
            <a:r>
              <a:rPr lang="en-US" sz="4000" dirty="0" smtClean="0"/>
              <a:t>( </a:t>
            </a:r>
            <a:r>
              <a:rPr lang="en-US" sz="4000" dirty="0" err="1" smtClean="0"/>
              <a:t>পদার্থবিজ্ঞান</a:t>
            </a:r>
            <a:r>
              <a:rPr lang="en-US" sz="4000" dirty="0" smtClean="0"/>
              <a:t>)</a:t>
            </a:r>
          </a:p>
          <a:p>
            <a:pPr algn="ctr"/>
            <a:r>
              <a:rPr lang="en-US" sz="4000" dirty="0" err="1" smtClean="0"/>
              <a:t>হারবাইদ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দারুল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উলুম</a:t>
            </a:r>
            <a:r>
              <a:rPr lang="en-US" sz="4000" dirty="0" smtClean="0"/>
              <a:t> </a:t>
            </a:r>
            <a:r>
              <a:rPr lang="en-US" sz="4000" dirty="0" err="1" smtClean="0"/>
              <a:t>ফাযিল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মাদ্রাসা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54890" y="1690688"/>
            <a:ext cx="50769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শ্রেণি</a:t>
            </a:r>
            <a:r>
              <a:rPr lang="en-US" sz="3200" dirty="0" smtClean="0"/>
              <a:t> : </a:t>
            </a:r>
            <a:r>
              <a:rPr lang="en-US" sz="3200" dirty="0" err="1" smtClean="0"/>
              <a:t>আলিম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বর্ষ</a:t>
            </a:r>
            <a:endParaRPr lang="en-US" sz="3200" dirty="0" smtClean="0"/>
          </a:p>
          <a:p>
            <a:r>
              <a:rPr lang="en-US" sz="3200" dirty="0" err="1" smtClean="0"/>
              <a:t>বিষয়</a:t>
            </a:r>
            <a:r>
              <a:rPr lang="en-US" sz="3200" dirty="0" smtClean="0"/>
              <a:t> : </a:t>
            </a:r>
            <a:r>
              <a:rPr lang="en-US" sz="3200" dirty="0" err="1" smtClean="0"/>
              <a:t>পদার্থবিজ্ঞান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অধ্যায়</a:t>
            </a:r>
            <a:r>
              <a:rPr lang="en-US" sz="3200" dirty="0" smtClean="0"/>
              <a:t> : </a:t>
            </a:r>
            <a:r>
              <a:rPr lang="en-US" sz="3200" dirty="0" err="1" smtClean="0"/>
              <a:t>চতুর্থ</a:t>
            </a:r>
            <a:endParaRPr lang="en-US" sz="3200" dirty="0" smtClean="0"/>
          </a:p>
          <a:p>
            <a:r>
              <a:rPr lang="en-US" sz="3200" dirty="0" err="1" smtClean="0"/>
              <a:t>আলোচ্য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</a:t>
            </a:r>
            <a:r>
              <a:rPr lang="en-US" sz="3200" dirty="0" smtClean="0"/>
              <a:t> : </a:t>
            </a:r>
            <a:r>
              <a:rPr lang="en-US" sz="3200" dirty="0" err="1" smtClean="0"/>
              <a:t>কৌণিক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ত্বরণের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টর্কের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সম্পর্ক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স্থাপন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60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7475" y="532263"/>
            <a:ext cx="5540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শিখনফল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487606" y="1869743"/>
            <a:ext cx="93214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১। </a:t>
            </a:r>
            <a:r>
              <a:rPr lang="en-US" sz="5400" dirty="0" err="1" smtClean="0"/>
              <a:t>কৌণিক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ত্বরণ</a:t>
            </a:r>
            <a:r>
              <a:rPr lang="en-US" sz="5400" dirty="0" smtClean="0"/>
              <a:t> </a:t>
            </a:r>
            <a:r>
              <a:rPr lang="en-US" sz="5400" dirty="0" err="1" smtClean="0"/>
              <a:t>কী</a:t>
            </a:r>
            <a:r>
              <a:rPr lang="en-US" sz="5400" dirty="0" smtClean="0"/>
              <a:t> </a:t>
            </a:r>
            <a:r>
              <a:rPr lang="en-US" sz="5400" dirty="0" err="1" smtClean="0"/>
              <a:t>তা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</a:t>
            </a:r>
          </a:p>
          <a:p>
            <a:pPr algn="ctr"/>
            <a:r>
              <a:rPr lang="en-US" sz="5400" dirty="0" smtClean="0"/>
              <a:t>২। </a:t>
            </a:r>
            <a:r>
              <a:rPr lang="en-US" sz="5400" dirty="0" err="1" smtClean="0"/>
              <a:t>টর্ক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কী</a:t>
            </a:r>
            <a:r>
              <a:rPr lang="en-US" sz="5400" dirty="0" smtClean="0"/>
              <a:t> </a:t>
            </a:r>
            <a:r>
              <a:rPr lang="en-US" sz="5400" dirty="0" err="1" smtClean="0"/>
              <a:t>তা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</a:t>
            </a:r>
            <a:br>
              <a:rPr lang="en-US" sz="5400" dirty="0" smtClean="0"/>
            </a:br>
            <a:r>
              <a:rPr lang="en-US" sz="5400" dirty="0" smtClean="0"/>
              <a:t>৩। </a:t>
            </a:r>
            <a:r>
              <a:rPr lang="en-US" sz="5400" dirty="0" err="1" smtClean="0"/>
              <a:t>কৌণিক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ত্বরণের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সাথে</a:t>
            </a:r>
            <a:r>
              <a:rPr lang="en-US" sz="5400" dirty="0" smtClean="0"/>
              <a:t> </a:t>
            </a:r>
            <a:r>
              <a:rPr lang="en-US" sz="5400" dirty="0" err="1" smtClean="0"/>
              <a:t>টর্কের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সম্পর্ক</a:t>
            </a:r>
            <a:r>
              <a:rPr lang="en-US" sz="5400" dirty="0" smtClean="0"/>
              <a:t> </a:t>
            </a:r>
            <a:r>
              <a:rPr lang="en-US" sz="5400" dirty="0" err="1" smtClean="0"/>
              <a:t>স্থাপন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 </a:t>
            </a:r>
          </a:p>
          <a:p>
            <a:pPr algn="ctr"/>
            <a:r>
              <a:rPr lang="en-US" sz="5400" dirty="0" smtClean="0"/>
              <a:t>৪। </a:t>
            </a:r>
            <a:r>
              <a:rPr lang="en-US" sz="5400" dirty="0" err="1" smtClean="0"/>
              <a:t>গাণিতিক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সমস্যা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সমাধান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174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err="1" smtClean="0"/>
              <a:t>কৌণিক</a:t>
            </a:r>
            <a:r>
              <a:rPr lang="en-US" sz="7200" dirty="0" smtClean="0"/>
              <a:t> </a:t>
            </a:r>
            <a:r>
              <a:rPr lang="en-US" sz="7200" dirty="0" err="1" smtClean="0"/>
              <a:t>ত্বরণ</a:t>
            </a:r>
            <a:r>
              <a:rPr lang="en-US" sz="7200" dirty="0"/>
              <a:t> </a:t>
            </a:r>
            <a:r>
              <a:rPr lang="en-US" sz="7200" dirty="0" err="1" smtClean="0"/>
              <a:t>এর</a:t>
            </a:r>
            <a:r>
              <a:rPr lang="en-US" sz="7200" dirty="0" smtClean="0"/>
              <a:t> </a:t>
            </a:r>
            <a:r>
              <a:rPr lang="en-US" sz="7200" dirty="0" err="1" smtClean="0"/>
              <a:t>সংজ্ঞা</a:t>
            </a:r>
            <a:r>
              <a:rPr lang="en-US" sz="7200" dirty="0" smtClean="0"/>
              <a:t> ও </a:t>
            </a:r>
            <a:r>
              <a:rPr lang="en-US" sz="7200" dirty="0" err="1" smtClean="0"/>
              <a:t>ব্যাখ্যা</a:t>
            </a:r>
            <a:endParaRPr lang="en-US" sz="7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02304" y="2347415"/>
                <a:ext cx="9365779" cy="360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সময় </a:t>
                </a:r>
                <a:r>
                  <a:rPr lang="en-US" sz="3600" dirty="0" err="1" smtClean="0"/>
                  <a:t>ব্যবধান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শূন্যের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কাছাকাছি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হলে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সময়ের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সাথে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বস্তুর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কৌণিক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বেগের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পরিবর্তনের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হারকে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কৌণিক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ত্বরণ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তাৎক্ষণিক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ত্বরণ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বলে</a:t>
                </a:r>
                <a:r>
                  <a:rPr lang="en-US" sz="3600" dirty="0" smtClean="0"/>
                  <a:t>।</a:t>
                </a:r>
              </a:p>
              <a:p>
                <a:r>
                  <a:rPr lang="en-US" sz="3600" dirty="0" err="1" smtClean="0"/>
                  <a:t>ব্যাখ্যা</a:t>
                </a:r>
                <a:r>
                  <a:rPr lang="en-US" sz="3600" dirty="0" smtClean="0"/>
                  <a:t> : 	t </a:t>
                </a:r>
                <a:r>
                  <a:rPr lang="en-US" sz="3600" dirty="0" err="1" smtClean="0"/>
                  <a:t>সময়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ব্যবধানে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কোনো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বস্তুর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কৌণিক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বেগের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পরিবর্তন</a:t>
                </a:r>
                <a:r>
                  <a:rPr lang="en-US" sz="3600" dirty="0" smtClean="0"/>
                  <a:t> 	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হলে</a:t>
                </a:r>
                <a:r>
                  <a:rPr lang="en-US" sz="3600" dirty="0" smtClean="0"/>
                  <a:t>, </a:t>
                </a:r>
              </a:p>
              <a:p>
                <a:r>
                  <a:rPr lang="en-US" sz="3600" dirty="0" err="1" smtClean="0"/>
                  <a:t>কৌণিক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ত্বরণ</a:t>
                </a:r>
                <a:r>
                  <a:rPr lang="en-US" sz="3600" dirty="0" smtClean="0"/>
                  <a:t>  a = 	Lim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r>
                  <a:rPr lang="en-US" sz="3600" dirty="0"/>
                  <a:t>	</a:t>
                </a:r>
                <a:r>
                  <a:rPr lang="en-US" sz="3600" dirty="0" smtClean="0"/>
                  <a:t>	</a:t>
                </a:r>
                <a:r>
                  <a:rPr lang="en-US" sz="3600" dirty="0"/>
                  <a:t> </a:t>
                </a:r>
                <a:r>
                  <a:rPr lang="en-US" sz="3600" dirty="0" smtClean="0"/>
                  <a:t>            </a:t>
                </a:r>
                <a:r>
                  <a:rPr lang="en-US" sz="3600" dirty="0" smtClean="0"/>
                  <a:t> </a:t>
                </a:r>
                <a:r>
                  <a:rPr lang="en-US" sz="3600" dirty="0" smtClean="0"/>
                  <a:t>t	 </a:t>
                </a:r>
                <a:r>
                  <a:rPr lang="en-US" sz="3600" dirty="0" smtClean="0"/>
                  <a:t>0</a:t>
                </a:r>
                <a:endParaRPr lang="en-US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04" y="2347415"/>
                <a:ext cx="9365779" cy="3603615"/>
              </a:xfrm>
              <a:prstGeom prst="rect">
                <a:avLst/>
              </a:prstGeom>
              <a:blipFill rotWithShape="0">
                <a:blip r:embed="rId2"/>
                <a:stretch>
                  <a:fillRect l="-1953" t="-1861" r="-1042" b="-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>
            <a:off x="2895599" y="3612275"/>
            <a:ext cx="313899" cy="191069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818718" y="5496168"/>
            <a:ext cx="313899" cy="191069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928243" y="4666522"/>
            <a:ext cx="313899" cy="191069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95598" y="4149222"/>
            <a:ext cx="313899" cy="191069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928243" y="5117453"/>
            <a:ext cx="313899" cy="191069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75759" y="5651178"/>
            <a:ext cx="409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9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টর্ক</a:t>
            </a:r>
            <a:r>
              <a:rPr lang="en-US" sz="4800" dirty="0" smtClean="0"/>
              <a:t> </a:t>
            </a:r>
            <a:r>
              <a:rPr lang="en-US" sz="4800" dirty="0" err="1" smtClean="0"/>
              <a:t>বা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ভ্রামক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</a:t>
            </a:r>
            <a:r>
              <a:rPr lang="en-US" sz="4800" dirty="0" smtClean="0"/>
              <a:t>?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।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828800"/>
                <a:ext cx="9184943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/>
                  <a:t>টর্ক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ভ্রামক</a:t>
                </a:r>
                <a:r>
                  <a:rPr lang="en-US" sz="3600" dirty="0" smtClean="0"/>
                  <a:t> : </a:t>
                </a:r>
                <a:r>
                  <a:rPr lang="en-US" sz="3600" dirty="0" err="1" smtClean="0"/>
                  <a:t>কোনো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বিন্দু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অক্ষের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সাপেক্ষে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ঘূর্ণায়মান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কোনো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কণার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ব্যাসার্ধ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ভেক্টর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এবং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কণার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উপর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প্রযুক্ত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ভেক্টর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গুণফলকে</a:t>
                </a:r>
                <a:r>
                  <a:rPr lang="en-US" sz="3600" dirty="0" smtClean="0"/>
                  <a:t> ঐ </a:t>
                </a:r>
                <a:r>
                  <a:rPr lang="en-US" sz="3600" dirty="0" err="1" smtClean="0"/>
                  <a:t>বিন্দু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/>
                  <a:t> </a:t>
                </a:r>
                <a:r>
                  <a:rPr lang="en-US" sz="3600" dirty="0" err="1" smtClean="0"/>
                  <a:t>অক্ষের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সাপেক্ষে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কণাটির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টর্ক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ভ্রামক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বলে</a:t>
                </a:r>
                <a:r>
                  <a:rPr lang="en-US" sz="3600" dirty="0" smtClean="0"/>
                  <a:t>। </a:t>
                </a:r>
              </a:p>
              <a:p>
                <a:r>
                  <a:rPr lang="en-US" sz="3600" dirty="0" err="1" smtClean="0"/>
                  <a:t>ব্যাখ্যা</a:t>
                </a:r>
                <a:r>
                  <a:rPr lang="en-US" sz="3600" dirty="0" smtClean="0"/>
                  <a:t> : </a:t>
                </a:r>
                <a:r>
                  <a:rPr lang="en-US" sz="3600" dirty="0" err="1" smtClean="0"/>
                  <a:t>ধরি</a:t>
                </a:r>
                <a:r>
                  <a:rPr lang="en-US" sz="3600" dirty="0" smtClean="0"/>
                  <a:t> , </a:t>
                </a:r>
                <a:r>
                  <a:rPr lang="en-US" sz="3600" dirty="0" err="1" smtClean="0"/>
                  <a:t>ঘূর্ণন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কেন্দ্রের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সাপেক্ষে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কোনো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কণার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ব্যাসার্ধ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অবস্থান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ভেক্টর</a:t>
                </a:r>
                <a:r>
                  <a:rPr lang="en-US" sz="3600" dirty="0" smtClean="0"/>
                  <a:t>  r  </a:t>
                </a:r>
                <a:r>
                  <a:rPr lang="en-US" sz="3600" dirty="0" err="1" smtClean="0"/>
                  <a:t>এবং</a:t>
                </a:r>
                <a:r>
                  <a:rPr lang="en-US" sz="3600" dirty="0" smtClean="0"/>
                  <a:t> ঐ </a:t>
                </a:r>
                <a:r>
                  <a:rPr lang="en-US" sz="3600" dirty="0" err="1" smtClean="0"/>
                  <a:t>কণার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উপর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প্রযুক্ত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</a:t>
                </a:r>
                <a:r>
                  <a:rPr lang="en-US" sz="3600" dirty="0" smtClean="0"/>
                  <a:t>  F  </a:t>
                </a:r>
                <a:r>
                  <a:rPr lang="en-US" sz="3600" dirty="0" err="1" smtClean="0"/>
                  <a:t>হলে</a:t>
                </a:r>
                <a:r>
                  <a:rPr lang="en-US" sz="3600" dirty="0" smtClean="0"/>
                  <a:t>, ঐ </a:t>
                </a:r>
                <a:r>
                  <a:rPr lang="en-US" sz="3600" dirty="0" err="1" smtClean="0"/>
                  <a:t>কেন্দ্রের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সাপেক্ষে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কণার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উপর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প্রযুক্ত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টর্ক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বলের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ভ্রামক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হচ্ছে</a:t>
                </a:r>
                <a:r>
                  <a:rPr lang="en-US" sz="3600" dirty="0" smtClean="0"/>
                  <a:t>,  </a:t>
                </a: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3600" dirty="0" smtClean="0"/>
                  <a:t> =  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600" dirty="0" smtClean="0"/>
                  <a:t> F </a:t>
                </a:r>
              </a:p>
              <a:p>
                <a:r>
                  <a:rPr lang="en-US" sz="3600" dirty="0" smtClean="0"/>
                  <a:t>    = </a:t>
                </a:r>
                <a:r>
                  <a:rPr lang="en-US" sz="3600" dirty="0" err="1" smtClean="0"/>
                  <a:t>Frsin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8800"/>
                <a:ext cx="9184943" cy="5078313"/>
              </a:xfrm>
              <a:prstGeom prst="rect">
                <a:avLst/>
              </a:prstGeom>
              <a:blipFill rotWithShape="0">
                <a:blip r:embed="rId2"/>
                <a:stretch>
                  <a:fillRect l="-2058" t="-2881" r="-863" b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1910686" y="4694830"/>
            <a:ext cx="213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59856" y="4599296"/>
            <a:ext cx="2593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03110" y="5843517"/>
            <a:ext cx="213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8674" y="5843517"/>
            <a:ext cx="213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3337" y="5736608"/>
            <a:ext cx="213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50878" y="477672"/>
                <a:ext cx="1015393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কৌণিক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ত্বরণের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সাথে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টর্কের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সম্পর্ক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স্থাপন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।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অথবা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প্রমাণ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যে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r>
                      <a:rPr lang="en-US" sz="44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44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4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44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440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78" y="477672"/>
                <a:ext cx="10153934" cy="1446550"/>
              </a:xfrm>
              <a:prstGeom prst="rect">
                <a:avLst/>
              </a:prstGeom>
              <a:blipFill rotWithShape="0">
                <a:blip r:embed="rId2"/>
                <a:stretch>
                  <a:fillRect l="-2521" t="-12605" b="-24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3081" y="2279176"/>
                <a:ext cx="11122925" cy="370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উত্তর : </a:t>
                </a:r>
                <a:r>
                  <a:rPr lang="en-US" sz="2800" dirty="0" err="1" smtClean="0"/>
                  <a:t>মনেকরি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একটি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দৃঢ়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বস্তু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একটি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নির্দিষ্ট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অক্ষ</a:t>
                </a:r>
                <a:r>
                  <a:rPr lang="en-US" sz="2800" dirty="0" smtClean="0"/>
                  <a:t> AB </a:t>
                </a:r>
                <a:r>
                  <a:rPr lang="en-US" sz="2800" dirty="0" err="1" smtClean="0"/>
                  <a:t>এর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চারদিকে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সম</m:t>
                    </m:r>
                  </m:oMath>
                </a14:m>
                <a:r>
                  <a:rPr lang="en-US" sz="2800" dirty="0" smtClean="0"/>
                  <a:t>কৌণিক </a:t>
                </a:r>
                <a:r>
                  <a:rPr lang="en-US" sz="2800" dirty="0" err="1" smtClean="0"/>
                  <a:t>বেগে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ঘুরছে</a:t>
                </a:r>
                <a:r>
                  <a:rPr lang="en-US" sz="2800" dirty="0" smtClean="0"/>
                  <a:t>। </a:t>
                </a:r>
              </a:p>
              <a:p>
                <a:r>
                  <a:rPr lang="en-US" sz="2800" dirty="0" err="1" smtClean="0"/>
                  <a:t>ধরি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বস্তুটিতে</a:t>
                </a:r>
                <a:r>
                  <a:rPr lang="en-US" sz="2800" dirty="0" smtClean="0"/>
                  <a:t> n </a:t>
                </a:r>
                <a:r>
                  <a:rPr lang="en-US" sz="2800" dirty="0" err="1" smtClean="0"/>
                  <a:t>সংখ্যক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কণা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আছে</a:t>
                </a:r>
                <a:r>
                  <a:rPr lang="en-US" sz="2800" dirty="0" smtClean="0"/>
                  <a:t>। </a:t>
                </a:r>
                <a:r>
                  <a:rPr lang="en-US" sz="2800" dirty="0" err="1" smtClean="0"/>
                  <a:t>এই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কণাগুলোর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ভর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যথাক্রমে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en-US" sz="2800" dirty="0" smtClean="0"/>
                  <a:t>…………………………………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। </a:t>
                </a:r>
                <a:r>
                  <a:rPr lang="en-US" sz="2800" dirty="0" err="1" smtClean="0"/>
                  <a:t>ঘূর্ণন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অক্ষ</a:t>
                </a:r>
                <a:r>
                  <a:rPr lang="en-US" sz="2800" dirty="0" smtClean="0"/>
                  <a:t> AB </a:t>
                </a:r>
                <a:r>
                  <a:rPr lang="en-US" sz="2800" dirty="0" err="1" smtClean="0"/>
                  <a:t>হতে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কণাগুলির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দূরত্ব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যথাক্রমে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en-US" sz="2800" dirty="0" smtClean="0"/>
                  <a:t>…………………………………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। </a:t>
                </a:r>
                <a:r>
                  <a:rPr lang="en-US" sz="2800" dirty="0" err="1" smtClean="0"/>
                  <a:t>এখন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বস্তুটির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উপর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একটি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টর্ক</a:t>
                </a:r>
                <a:r>
                  <a:rPr lang="en-US" sz="2800" dirty="0" smtClean="0"/>
                  <a:t> (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প্রয়োগ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 smtClean="0"/>
                  <a:t>করা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হলো</a:t>
                </a:r>
                <a:r>
                  <a:rPr lang="en-US" sz="2800" dirty="0" smtClean="0"/>
                  <a:t>। </a:t>
                </a:r>
                <a:r>
                  <a:rPr lang="en-US" sz="2800" dirty="0" err="1" smtClean="0"/>
                  <a:t>প্রযুক্ত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এই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টর্ক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কণাগুলোর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মধ্যে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সমভাবে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বণ্টিত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হয়ে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যাবে</a:t>
                </a:r>
                <a:r>
                  <a:rPr lang="en-US" sz="2800" dirty="0" smtClean="0"/>
                  <a:t>। </a:t>
                </a:r>
                <a:r>
                  <a:rPr lang="en-US" sz="2800" dirty="0" err="1" smtClean="0"/>
                  <a:t>ধরি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কণাগুলির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উপর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কাযত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টর্কের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মান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যথাক্রমে</a:t>
                </a:r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,………………………………..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।</a:t>
                </a:r>
              </a:p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8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+ </a:t>
                </a:r>
                <a:r>
                  <a:rPr lang="en-US" sz="2800" dirty="0" smtClean="0"/>
                  <a:t>………………………………………..+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…………………………….(1)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1" y="2279176"/>
                <a:ext cx="11122925" cy="3700372"/>
              </a:xfrm>
              <a:prstGeom prst="rect">
                <a:avLst/>
              </a:prstGeom>
              <a:blipFill rotWithShape="0">
                <a:blip r:embed="rId3"/>
                <a:stretch>
                  <a:fillRect l="-1096" t="-3130" r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7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8615" y="341194"/>
                <a:ext cx="9430603" cy="4813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আমরা </a:t>
                </a:r>
                <a:r>
                  <a:rPr lang="en-US" sz="3200" dirty="0" err="1" smtClean="0"/>
                  <a:t>জানি</a:t>
                </a:r>
                <a:r>
                  <a:rPr lang="en-US" sz="3200" dirty="0" smtClean="0"/>
                  <a:t> , </a:t>
                </a:r>
                <a:r>
                  <a:rPr lang="en-US" sz="3200" dirty="0" err="1" smtClean="0"/>
                  <a:t>একটি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দৃঢ়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বস্তুর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ঘূর্ণন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গতির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ক্ষেত্রে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বস্তুর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প্রতিটি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কণার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কৌণিক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ত্বরণ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সমান</a:t>
                </a:r>
                <a:r>
                  <a:rPr lang="en-US" sz="3200" dirty="0" smtClean="0"/>
                  <a:t>। </a:t>
                </a:r>
                <a:r>
                  <a:rPr lang="en-US" sz="3200" dirty="0" err="1" smtClean="0"/>
                  <a:t>ধরি</a:t>
                </a:r>
                <a:r>
                  <a:rPr lang="en-US" sz="3200" dirty="0" smtClean="0"/>
                  <a:t>, </a:t>
                </a:r>
                <a:r>
                  <a:rPr lang="en-US" sz="3200" dirty="0" err="1" smtClean="0"/>
                  <a:t>কৌণিক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ত্বরণ</a:t>
                </a:r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err="1" smtClean="0"/>
                  <a:t>এখন</a:t>
                </a:r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err="1" smtClean="0"/>
                  <a:t>ভর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বিশিষ্ট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কণার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উপর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কাযরত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টর্ক</a:t>
                </a:r>
                <a:r>
                  <a:rPr lang="en-US" sz="32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err="1" smtClean="0"/>
                  <a:t>ভর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বিশিষ্ট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কণার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উপর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কাযরত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টর্ক</a:t>
                </a:r>
                <a:r>
                  <a:rPr lang="en-US" sz="32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.</a:t>
                </a:r>
              </a:p>
              <a:p>
                <a:r>
                  <a:rPr lang="en-US" sz="3200" dirty="0" smtClean="0"/>
                  <a:t>.</a:t>
                </a:r>
              </a:p>
              <a:p>
                <a:r>
                  <a:rPr lang="en-US" sz="3200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err="1" smtClean="0"/>
                  <a:t>ভর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বিশিষ্ট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কণার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উপর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কাযরত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টর্ক</a:t>
                </a:r>
                <a:r>
                  <a:rPr lang="en-US" sz="32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Sup>
                      <m:sSub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15" y="341194"/>
                <a:ext cx="9430603" cy="4813818"/>
              </a:xfrm>
              <a:prstGeom prst="rect">
                <a:avLst/>
              </a:prstGeom>
              <a:blipFill rotWithShape="0">
                <a:blip r:embed="rId2"/>
                <a:stretch>
                  <a:fillRect l="-1616" t="-2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3" y="2221571"/>
            <a:ext cx="2347413" cy="214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1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4525" y="504967"/>
                <a:ext cx="9990162" cy="5213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এখন , (1) </a:t>
                </a:r>
                <a:r>
                  <a:rPr lang="en-US" sz="3600" dirty="0" err="1" smtClean="0"/>
                  <a:t>নং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সমীকরণে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উপরোক্ত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মানগুলি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বসিয়ে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পাই</a:t>
                </a:r>
                <a:r>
                  <a:rPr lang="en-US" sz="3600" dirty="0" smtClean="0"/>
                  <a:t>, </a:t>
                </a:r>
              </a:p>
              <a:p>
                <a:r>
                  <a:rPr lang="en-US" sz="3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36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+………………………………………….+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3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b="0" dirty="0" smtClean="0">
                    <a:ea typeface="Cambria Math" panose="02040503050406030204" pitchFamily="18" charset="0"/>
                  </a:rPr>
                  <a:t>     =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+………………………………………….+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3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=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sz="36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l-GR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endParaRPr lang="en-US" sz="3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endParaRPr lang="en-US" sz="3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অতএব</a:t>
                </a:r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6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টর্ক</a:t>
                </a:r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sz="36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জড়তার</a:t>
                </a:r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ভ্রামক</a:t>
                </a:r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6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কৌণিক</a:t>
                </a:r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ত্বরণ</a:t>
                </a:r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। </a:t>
                </a:r>
              </a:p>
              <a:p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ইহাই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হলো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কৌণিক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ত্বরণ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এবং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টর্কের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মধ্যে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সম্পর্ক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।</a:t>
                </a:r>
                <a:endParaRPr lang="en-US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25" y="504967"/>
                <a:ext cx="9990162" cy="5213800"/>
              </a:xfrm>
              <a:prstGeom prst="rect">
                <a:avLst/>
              </a:prstGeom>
              <a:blipFill rotWithShape="0">
                <a:blip r:embed="rId2"/>
                <a:stretch>
                  <a:fillRect l="-1893" t="-3158" b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379" y="668740"/>
            <a:ext cx="8529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একক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কাজ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: 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6030" y="3015481"/>
            <a:ext cx="6837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টর্কের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মাত্রা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সমীকরণ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নির্ণয়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b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২।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টর্কের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লিখ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54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406</TotalTime>
  <Words>391</Words>
  <Application>Microsoft Office PowerPoint</Application>
  <PresentationFormat>Widescreen</PresentationFormat>
  <Paragraphs>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Wingdings 3</vt:lpstr>
      <vt:lpstr>Facet</vt:lpstr>
      <vt:lpstr>PowerPoint Presentation</vt:lpstr>
      <vt:lpstr>পরিচিতি</vt:lpstr>
      <vt:lpstr>PowerPoint Presentation</vt:lpstr>
      <vt:lpstr>কৌণিক ত্বরণ এর সংজ্ঞা ও ব্যাখ্যা</vt:lpstr>
      <vt:lpstr>টর্ক বা বলের ভ্রামক কাকে বলে? ব্যাখ্যা কর।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কাজের সমাধান :</vt:lpstr>
      <vt:lpstr>PowerPoint Presentation</vt:lpstr>
      <vt:lpstr>মূল্যায়ন</vt:lpstr>
      <vt:lpstr>বাড়ির কাজ :</vt:lpstr>
      <vt:lpstr>নীতিবাক্য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PIP- CS-PRPS-AT-Noor Mohammad</dc:creator>
  <cp:lastModifiedBy>PIP- CS-PRPS-AT-Noor Mohammad</cp:lastModifiedBy>
  <cp:revision>46</cp:revision>
  <dcterms:created xsi:type="dcterms:W3CDTF">2021-03-05T13:40:05Z</dcterms:created>
  <dcterms:modified xsi:type="dcterms:W3CDTF">2021-03-10T00:32:07Z</dcterms:modified>
</cp:coreProperties>
</file>