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761" autoAdjust="0"/>
  </p:normalViewPr>
  <p:slideViewPr>
    <p:cSldViewPr>
      <p:cViewPr>
        <p:scale>
          <a:sx n="70" d="100"/>
          <a:sy n="70" d="100"/>
        </p:scale>
        <p:origin x="-69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3574-30F1-4DE6-BF20-13ECEF25B88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9AF7-1303-4A75-91BB-EC530670E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493798"/>
            <a:ext cx="9753600" cy="6327604"/>
            <a:chOff x="0" y="493798"/>
            <a:chExt cx="9753600" cy="6327604"/>
          </a:xfrm>
        </p:grpSpPr>
        <p:pic>
          <p:nvPicPr>
            <p:cNvPr id="1026" name="Picture 2" descr="C:\Users\Public\Pictures\Sample Pictures\Hydrangeas.jp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0" y="493798"/>
              <a:ext cx="9753600" cy="6327604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457200" y="1295400"/>
              <a:ext cx="8915400" cy="4648200"/>
            </a:xfrm>
            <a:prstGeom prst="rect">
              <a:avLst/>
            </a:prstGeom>
            <a:noFill/>
          </p:spPr>
          <p:txBody>
            <a:bodyPr wrap="square" rtlCol="0">
              <a:prstTxWarp prst="textChevron">
                <a:avLst/>
              </a:prstTxWarp>
              <a:spAutoFit/>
            </a:bodyPr>
            <a:lstStyle/>
            <a:p>
              <a:r>
                <a:rPr lang="bn-BD" sz="13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সবাইকে শুভেচ্ছা </a:t>
              </a:r>
              <a:endParaRPr lang="en-US" sz="1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31630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 নির্ণয়ঃ 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8194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= ৫০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১০ (শ্রেণীব্যাপ্তি ১০ ধরে)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=৫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752600"/>
            <a:ext cx="6112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 = (পরিসর 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শ্রেণিব্যাপ্তি )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5715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133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পরিসর,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133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শ্রেণীসংখ্যা,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133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শ্রেণী মধ্যবিন্দু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09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971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গাণিতিক গড়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2971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নির্ণয়ের সুত্রগুলো লিখ।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905000" y="228600"/>
            <a:ext cx="5181600" cy="990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64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নিচে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১৫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জন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শিক্ষার্থীর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বার্ষিক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পরীক্ষায়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গণিতে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প্রাপ্ত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নম্বর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দেওয়া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হলো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ঃ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124200"/>
            <a:ext cx="670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68, 65, 50, 40, 56, 60,65, 46, 76,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65, 55, 61, 72, 85, 90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33400" y="4724400"/>
            <a:ext cx="6858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নম্বর গুলোর গাণিতিক গড় নির্ণয় কর।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6764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বিদ্যালয়ে অর্ধ বার্ষিক পরীক্ষায় 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3</a:t>
            </a:r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জন ছাত্রের গণিতে প্রাপ্ত নম্বর নিম্নরুপঃ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609600" y="2967335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63, 60, 72, 70 ,83, 89, 86, 20, 40</a:t>
            </a:r>
            <a:r>
              <a:rPr lang="bn-BD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60, 69, 63, 26, 39, 38, 40, 49, 52, 58, 59, </a:t>
            </a:r>
            <a:r>
              <a:rPr lang="bn-BD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৩২, ৪৮, ৫৩, ২৩, ৯৯,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97, 90, 94, 44, 63, 39, 60, 59, 47, 38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599" y="5029200"/>
            <a:ext cx="71820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প্রদত্ত উপাত্ত থেকে পরিসর নির্ণয় কর।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1066800" y="58674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শ্রেণী ব্যাপ্তি ৫ ধরে শ্রেণী সংখ্যা নির্ণয় কর। </a:t>
            </a:r>
            <a:endParaRPr lang="en-US" sz="4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05000" y="457200"/>
            <a:ext cx="6172200" cy="1143000"/>
            <a:chOff x="1905000" y="457200"/>
            <a:chExt cx="6172200" cy="1143000"/>
          </a:xfrm>
        </p:grpSpPr>
        <p:sp>
          <p:nvSpPr>
            <p:cNvPr id="2" name="Title 1"/>
            <p:cNvSpPr txBox="1">
              <a:spLocks/>
            </p:cNvSpPr>
            <p:nvPr/>
          </p:nvSpPr>
          <p:spPr>
            <a:xfrm>
              <a:off x="1981200" y="457200"/>
              <a:ext cx="5334000" cy="112471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8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rPr>
                <a:t>  </a:t>
              </a:r>
              <a:r>
                <a:rPr kumimoji="0" lang="en-US" sz="8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rPr>
                <a:t>বাড়ির</a:t>
              </a:r>
              <a:r>
                <a:rPr kumimoji="0" lang="en-US" sz="8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rPr>
                <a:t> </a:t>
              </a:r>
              <a:r>
                <a:rPr kumimoji="0" lang="en-US" sz="8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rPr>
                <a:t>কাজ</a:t>
              </a:r>
              <a:endPara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905000" y="685800"/>
              <a:ext cx="6172200" cy="914400"/>
              <a:chOff x="1905000" y="685800"/>
              <a:chExt cx="6172200" cy="914400"/>
            </a:xfrm>
          </p:grpSpPr>
          <p:sp>
            <p:nvSpPr>
              <p:cNvPr id="9" name="Action Button: Home 8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1905000" y="685800"/>
                <a:ext cx="914400" cy="914400"/>
              </a:xfrm>
              <a:prstGeom prst="actionButtonHome">
                <a:avLst/>
              </a:prstGeom>
              <a:solidFill>
                <a:srgbClr val="FF0000"/>
              </a:solidFill>
              <a:ln w="28575">
                <a:solidFill>
                  <a:srgbClr val="FFFF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ction Button: Home 9">
                <a:hlinkClick r:id="" action="ppaction://hlinkshowjump?jump=firstslide" highlightClick="1"/>
              </p:cNvPr>
              <p:cNvSpPr/>
              <p:nvPr/>
            </p:nvSpPr>
            <p:spPr>
              <a:xfrm>
                <a:off x="7162800" y="685800"/>
                <a:ext cx="914400" cy="914400"/>
              </a:xfrm>
              <a:prstGeom prst="actionButtonHome">
                <a:avLst/>
              </a:prstGeom>
              <a:solidFill>
                <a:srgbClr val="FF0000"/>
              </a:solidFill>
              <a:ln w="28575">
                <a:solidFill>
                  <a:srgbClr val="FFFF00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0" y="0"/>
            <a:ext cx="8686800" cy="6858000"/>
            <a:chOff x="1143000" y="0"/>
            <a:chExt cx="8686800" cy="6858000"/>
          </a:xfrm>
        </p:grpSpPr>
        <p:pic>
          <p:nvPicPr>
            <p:cNvPr id="3" name="Picture 3" descr="C:\Users\Administrator\Pictures\images (5).jp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143000" y="0"/>
              <a:ext cx="6858000" cy="685800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1143000" y="381000"/>
              <a:ext cx="8686800" cy="4508927"/>
            </a:xfrm>
            <a:prstGeom prst="rect">
              <a:avLst/>
            </a:prstGeom>
            <a:noFill/>
          </p:spPr>
          <p:txBody>
            <a:bodyPr wrap="square" rtlCol="0">
              <a:prstTxWarp prst="textChevronInverted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57150" h="38100" prst="hardEdge"/>
              </a:sp3d>
            </a:bodyPr>
            <a:lstStyle/>
            <a:p>
              <a:r>
                <a:rPr lang="bn-BD" sz="13800" b="1" cap="all" dirty="0" smtClean="0">
                  <a:ln w="0"/>
                  <a:solidFill>
                    <a:schemeClr val="accent6">
                      <a:lumMod val="50000"/>
                    </a:schemeClr>
                  </a:solidFill>
                  <a:effectLst>
                    <a:reflection blurRad="12700" stA="50000" endPos="50000" dist="5000" dir="5400000" sy="-100000" rotWithShape="0"/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bn-BD" sz="287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87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Pictures\Screenshot_20200114_164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143000"/>
            <a:ext cx="2057400" cy="1981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4038600"/>
            <a:ext cx="426720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জাম্মেল</a:t>
            </a:r>
            <a:r>
              <a:rPr lang="en-US" sz="2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28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ভৌতবিজ্ঞান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পরৈকোড়া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নয়নতারা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আনোয়ারা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10200" y="3352800"/>
            <a:ext cx="3581400" cy="3124200"/>
            <a:chOff x="5410200" y="3352800"/>
            <a:chExt cx="3581400" cy="3124200"/>
          </a:xfrm>
        </p:grpSpPr>
        <p:sp>
          <p:nvSpPr>
            <p:cNvPr id="12" name="TextBox 11"/>
            <p:cNvSpPr txBox="1"/>
            <p:nvPr/>
          </p:nvSpPr>
          <p:spPr>
            <a:xfrm>
              <a:off x="5486400" y="4038600"/>
              <a:ext cx="3429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একাদশ অধ্যায়</a:t>
              </a:r>
            </a:p>
            <a:p>
              <a:pPr algn="ctr"/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পরিসংখ্যান </a:t>
              </a:r>
              <a:endPara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Frame 15"/>
            <p:cNvSpPr/>
            <p:nvPr/>
          </p:nvSpPr>
          <p:spPr>
            <a:xfrm>
              <a:off x="5410200" y="3352800"/>
              <a:ext cx="3581400" cy="312420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Notched Right Arrow 16"/>
          <p:cNvSpPr/>
          <p:nvPr/>
        </p:nvSpPr>
        <p:spPr>
          <a:xfrm>
            <a:off x="3124200" y="152400"/>
            <a:ext cx="3048000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Screenshot_20210303-195414_Dri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1371600"/>
            <a:ext cx="2990850" cy="2553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ছবি গুলোর প্রতি লক্ষ্য করঃ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788084" cy="3160336"/>
            <a:chOff x="1524000" y="1143000"/>
            <a:chExt cx="6788084" cy="3160336"/>
          </a:xfrm>
        </p:grpSpPr>
        <p:sp>
          <p:nvSpPr>
            <p:cNvPr id="3" name="Rectangle 2"/>
            <p:cNvSpPr/>
            <p:nvPr/>
          </p:nvSpPr>
          <p:spPr>
            <a:xfrm>
              <a:off x="1524000" y="14478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895600" y="15240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724400" y="16002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019800" y="16002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086600" y="12954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10200" y="32004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981200" y="31242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2819400"/>
              <a:ext cx="1225484" cy="1102936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1" name="Picture 10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200" y="1219200"/>
              <a:ext cx="609600" cy="756414"/>
            </a:xfrm>
            <a:prstGeom prst="rect">
              <a:avLst/>
            </a:prstGeom>
          </p:spPr>
        </p:pic>
        <p:pic>
          <p:nvPicPr>
            <p:cNvPr id="12" name="Picture 11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24400" y="2590800"/>
              <a:ext cx="609600" cy="756414"/>
            </a:xfrm>
            <a:prstGeom prst="rect">
              <a:avLst/>
            </a:prstGeom>
          </p:spPr>
        </p:pic>
        <p:pic>
          <p:nvPicPr>
            <p:cNvPr id="13" name="Picture 12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5000" y="1143000"/>
              <a:ext cx="609600" cy="756414"/>
            </a:xfrm>
            <a:prstGeom prst="rect">
              <a:avLst/>
            </a:prstGeom>
          </p:spPr>
        </p:pic>
        <p:pic>
          <p:nvPicPr>
            <p:cNvPr id="14" name="Picture 13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48400" y="2743200"/>
              <a:ext cx="609600" cy="756414"/>
            </a:xfrm>
            <a:prstGeom prst="rect">
              <a:avLst/>
            </a:prstGeom>
          </p:spPr>
        </p:pic>
        <p:pic>
          <p:nvPicPr>
            <p:cNvPr id="15" name="Picture 14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86600" y="2438400"/>
              <a:ext cx="609600" cy="756414"/>
            </a:xfrm>
            <a:prstGeom prst="rect">
              <a:avLst/>
            </a:prstGeom>
          </p:spPr>
        </p:pic>
        <p:pic>
          <p:nvPicPr>
            <p:cNvPr id="16" name="Picture 15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3200" y="2590800"/>
              <a:ext cx="609600" cy="756414"/>
            </a:xfrm>
            <a:prstGeom prst="rect">
              <a:avLst/>
            </a:prstGeom>
          </p:spPr>
        </p:pic>
        <p:pic>
          <p:nvPicPr>
            <p:cNvPr id="17" name="Picture 16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4600" y="1143000"/>
              <a:ext cx="609600" cy="756414"/>
            </a:xfrm>
            <a:prstGeom prst="rect">
              <a:avLst/>
            </a:prstGeom>
          </p:spPr>
        </p:pic>
        <p:pic>
          <p:nvPicPr>
            <p:cNvPr id="18" name="Picture 17" descr="Lichu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0" y="2667000"/>
              <a:ext cx="609600" cy="756414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2286000" y="4876800"/>
            <a:ext cx="5004955" cy="1469886"/>
            <a:chOff x="2286000" y="4876800"/>
            <a:chExt cx="5004955" cy="1469886"/>
          </a:xfrm>
        </p:grpSpPr>
        <p:sp>
          <p:nvSpPr>
            <p:cNvPr id="20" name="Rectangle 19"/>
            <p:cNvSpPr/>
            <p:nvPr/>
          </p:nvSpPr>
          <p:spPr>
            <a:xfrm>
              <a:off x="2286000" y="4876800"/>
              <a:ext cx="479971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এখানে, লিচুর সংখ্যা কয়টি ?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29000" y="5638800"/>
              <a:ext cx="386195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বলের  সংখ্যা কয়টি ?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8100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09800"/>
            <a:ext cx="9144000" cy="3581400"/>
          </a:xfrm>
          <a:prstGeom prst="rect">
            <a:avLst/>
          </a:prstGeom>
        </p:spPr>
        <p:txBody>
          <a:bodyPr wrap="square">
            <a:prstTxWarp prst="textChevron">
              <a:avLst/>
            </a:prstTxWarp>
            <a:spAutoFit/>
          </a:bodyPr>
          <a:lstStyle/>
          <a:p>
            <a:r>
              <a:rPr lang="bn-BD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পরিসংখ্যানের  প্রাথমিক ধারনা </a:t>
            </a:r>
            <a:endParaRPr lang="en-US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52400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685800" y="1143000"/>
            <a:ext cx="7111908" cy="1066800"/>
          </a:xfrm>
          <a:prstGeom prst="flowChartTerminato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------ 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পরিসংখ্যান,উপাত্ত,শ্রেণীব্যাপ্তি,ঘঠনসংখ্যা     কী তা বলতে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114800"/>
            <a:ext cx="55547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পরিসর নির্ণয় করতে পারবে।</a:t>
            </a:r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029200"/>
            <a:ext cx="68102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সংখ্যা নির্ণয় করতে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bn-BD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228600"/>
            <a:ext cx="27093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 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17972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পরিসংখ্যানঃ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1828800"/>
            <a:ext cx="69381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সংখ্যাভিত্তিক কোনো তথ্য বা ঘটনা হচ্ছে পরিসংখ্যান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6670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উপাত্তঃ </a:t>
            </a:r>
            <a:r>
              <a:rPr lang="bn-BD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3200400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বা ঘটনা নির্দেশক সংখ্যা গুলো হচ্ছে পরিসংখ্যানের  উপাত্ত।  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648200"/>
            <a:ext cx="1334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পরিসরঃ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5257800"/>
            <a:ext cx="6827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 =( সর্বোচ্চ সংখ্যা 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সর্বনিম্ন সংখ্যা) + ১   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1713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শ্রেণিব্যাপ্তিঃ 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9906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কোনো শ্রেণির উর্ধ্বসীমা ও নিম্নসীমার ব্যবধান হলো ঐ শ্রেণির শ্রেণিব্যাপ্তি।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2366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 মধ্যবিন্দুঃ 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2819400"/>
            <a:ext cx="6345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 মধ্যবিন্দু =( উর্ধ্বসীমা + নিম্নসীমা )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581400"/>
            <a:ext cx="1715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শ্রেণিসংখ্যাঃ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4267200"/>
            <a:ext cx="5149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 = (পরিসর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শ্রেণিব্যাপ্তি ) 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105400"/>
            <a:ext cx="1778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ঘটনসংখ্যাঃ 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5562600"/>
            <a:ext cx="693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শ্রেণিতে যতগুলো ট্যালি চিহ্ন পড়বে তত হবে ঐ শ্রেণির গণসংখ্যা বা ঘটনসংখ্যা । 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763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গড়ঃ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524000"/>
            <a:ext cx="62696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গড়=উপাত্তসমূহের সমষ্টি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উপাত্তসমূহের সংখ্যা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200400"/>
            <a:ext cx="7239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নিচে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০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জন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শিক্ষার্থীর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বার্ষিক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পরীক্ষায়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গণিতে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প্রাপ্ত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নম্বর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দেওয়া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হলো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ঃ 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endParaRPr lang="en-US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8768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5, 60, 55, 58,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৮৫,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45, 60, 65,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৯০,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80, 70, 46, 50, 60 , 65, 70, 58,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৮০,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70, 40,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পরিসর নির্ণয়ঃ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1219200"/>
            <a:ext cx="5562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র্বোচ্চ নম্বর  = ৯০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র্ব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৪০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endParaRPr lang="bn-BD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04800" y="3200400"/>
            <a:ext cx="8534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ambria Math"/>
                <a:ea typeface="Cambria Math"/>
                <a:cs typeface="NikoshBAN" panose="02000000000000000000" pitchFamily="2" charset="0"/>
              </a:rPr>
              <a:t>∴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 =( সর্বোচ্চ সংখ্যা  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সর্বনিম্ন সংখ্যা) + ১</a:t>
            </a:r>
          </a:p>
          <a:p>
            <a:r>
              <a:rPr lang="bn-BD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752600" y="39624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৯০-৪০</a:t>
            </a:r>
          </a:p>
          <a:p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৫০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USER</cp:lastModifiedBy>
  <cp:revision>16</cp:revision>
  <dcterms:created xsi:type="dcterms:W3CDTF">2021-03-04T15:43:06Z</dcterms:created>
  <dcterms:modified xsi:type="dcterms:W3CDTF">2021-03-12T14:44:11Z</dcterms:modified>
</cp:coreProperties>
</file>