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83" r:id="rId18"/>
    <p:sldId id="285" r:id="rId19"/>
    <p:sldId id="287" r:id="rId20"/>
    <p:sldId id="289" r:id="rId21"/>
    <p:sldId id="291" r:id="rId22"/>
    <p:sldId id="293" r:id="rId23"/>
    <p:sldId id="295" r:id="rId24"/>
    <p:sldId id="297" r:id="rId25"/>
    <p:sldId id="299" r:id="rId26"/>
    <p:sldId id="300" r:id="rId27"/>
    <p:sldId id="30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বয়স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Sheet1!$A$2:$A$6</c:f>
              <c:strCache>
                <c:ptCount val="5"/>
                <c:pt idx="0">
                  <c:v>করিম </c:v>
                </c:pt>
                <c:pt idx="1">
                  <c:v>নয়ন </c:v>
                </c:pt>
                <c:pt idx="2">
                  <c:v>চয়ন </c:v>
                </c:pt>
                <c:pt idx="3">
                  <c:v>আকাশ </c:v>
                </c:pt>
                <c:pt idx="4">
                  <c:v>সুমন </c:v>
                </c:pt>
              </c:strCache>
            </c:strRef>
          </c:cat>
          <c:val>
            <c:numRef>
              <c:f>Sheet1!$B$2:$B$6</c:f>
              <c:numCache>
                <c:formatCode>[$-5000445]0</c:formatCode>
                <c:ptCount val="5"/>
                <c:pt idx="0">
                  <c:v>15</c:v>
                </c:pt>
                <c:pt idx="1">
                  <c:v>13</c:v>
                </c:pt>
                <c:pt idx="2">
                  <c:v>17</c:v>
                </c:pt>
                <c:pt idx="3">
                  <c:v>18</c:v>
                </c:pt>
                <c:pt idx="4">
                  <c:v>14</c:v>
                </c:pt>
              </c:numCache>
            </c:numRef>
          </c:val>
        </c:ser>
        <c:axId val="102535168"/>
        <c:axId val="102536704"/>
      </c:barChart>
      <c:catAx>
        <c:axId val="102535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999" b="0">
                <a:latin typeface="NikoshBAN" panose="02000000000000000000" pitchFamily="2" charset="0"/>
                <a:cs typeface="NikoshBAN" panose="02000000000000000000" pitchFamily="2" charset="0"/>
              </a:defRPr>
            </a:pPr>
            <a:endParaRPr lang="en-US"/>
          </a:p>
        </c:txPr>
        <c:crossAx val="102536704"/>
        <c:crosses val="autoZero"/>
        <c:auto val="1"/>
        <c:lblAlgn val="ctr"/>
        <c:lblOffset val="100"/>
      </c:catAx>
      <c:valAx>
        <c:axId val="102536704"/>
        <c:scaling>
          <c:orientation val="minMax"/>
        </c:scaling>
        <c:axPos val="l"/>
        <c:majorGridlines/>
        <c:numFmt formatCode="[$-5000445]0" sourceLinked="1"/>
        <c:tickLblPos val="nextTo"/>
        <c:txPr>
          <a:bodyPr/>
          <a:lstStyle/>
          <a:p>
            <a:pPr>
              <a:defRPr sz="1799" b="1"/>
            </a:pPr>
            <a:endParaRPr lang="en-US"/>
          </a:p>
        </c:txPr>
        <c:crossAx val="102535168"/>
        <c:crosses val="autoZero"/>
        <c:crossBetween val="between"/>
      </c:valAx>
      <c:spPr>
        <a:ln w="38079">
          <a:solidFill>
            <a:srgbClr val="00B050"/>
          </a:solidFill>
        </a:ln>
      </c:spPr>
    </c:plotArea>
    <c:legend>
      <c:legendPos val="r"/>
      <c:layout>
        <c:manualLayout>
          <c:xMode val="edge"/>
          <c:yMode val="edge"/>
          <c:x val="0.8846153846153848"/>
          <c:y val="0.45600000000000002"/>
          <c:w val="0.10323886639676112"/>
          <c:h val="9.2000000000000026E-2"/>
        </c:manualLayout>
      </c:layout>
    </c:legend>
    <c:plotVisOnly val="1"/>
    <c:dispBlanksAs val="gap"/>
  </c:chart>
  <c:spPr>
    <a:solidFill>
      <a:schemeClr val="accent5">
        <a:lumMod val="40000"/>
        <a:lumOff val="60000"/>
      </a:schemeClr>
    </a:solidFill>
    <a:ln w="57119">
      <a:solidFill>
        <a:schemeClr val="tx1">
          <a:lumMod val="85000"/>
          <a:lumOff val="15000"/>
        </a:schemeClr>
      </a:solidFill>
    </a:ln>
  </c:spPr>
  <c:txPr>
    <a:bodyPr/>
    <a:lstStyle/>
    <a:p>
      <a:pPr>
        <a:defRPr sz="1799"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9C5F7-E595-4BEB-8C28-7D0F46C651FC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A88D74-B53B-4F4F-9F48-E8E29CF71AEB}">
      <dgm:prSet phldrT="[Text]"/>
      <dgm:spPr/>
      <dgm:t>
        <a:bodyPr/>
        <a:lstStyle/>
        <a:p>
          <a:r>
            <a:rPr lang="bn-BD" dirty="0" smtClean="0"/>
            <a:t>লেখচিত্র </a:t>
          </a:r>
          <a:endParaRPr lang="en-US" dirty="0"/>
        </a:p>
      </dgm:t>
    </dgm:pt>
    <dgm:pt modelId="{E04F2DF2-B551-4F00-8DC3-DD851D0C55B8}" type="parTrans" cxnId="{E6C7F306-62EB-4BBD-BCC7-C1DECB5EE492}">
      <dgm:prSet/>
      <dgm:spPr/>
      <dgm:t>
        <a:bodyPr/>
        <a:lstStyle/>
        <a:p>
          <a:endParaRPr lang="en-US"/>
        </a:p>
      </dgm:t>
    </dgm:pt>
    <dgm:pt modelId="{3E1A4330-14BE-4B54-9641-FB9D6395BF8F}" type="sibTrans" cxnId="{E6C7F306-62EB-4BBD-BCC7-C1DECB5EE492}">
      <dgm:prSet/>
      <dgm:spPr/>
      <dgm:t>
        <a:bodyPr/>
        <a:lstStyle/>
        <a:p>
          <a:endParaRPr lang="en-US"/>
        </a:p>
      </dgm:t>
    </dgm:pt>
    <dgm:pt modelId="{41E580A0-00B2-4139-B639-DCEFFDC7617D}">
      <dgm:prSet phldrT="[Text]"/>
      <dgm:spPr/>
      <dgm:t>
        <a:bodyPr/>
        <a:lstStyle/>
        <a:p>
          <a:r>
            <a:rPr lang="bn-BD" dirty="0" smtClean="0"/>
            <a:t>আয়তলেখ </a:t>
          </a:r>
          <a:endParaRPr lang="en-US" dirty="0"/>
        </a:p>
      </dgm:t>
    </dgm:pt>
    <dgm:pt modelId="{09FA39DD-9C88-42F5-B524-5EFDB328B639}" type="parTrans" cxnId="{4336B991-4F90-4F8A-B5D9-0C2DF1F5E679}">
      <dgm:prSet/>
      <dgm:spPr/>
      <dgm:t>
        <a:bodyPr/>
        <a:lstStyle/>
        <a:p>
          <a:endParaRPr lang="en-US"/>
        </a:p>
      </dgm:t>
    </dgm:pt>
    <dgm:pt modelId="{0CEE29C2-152C-4E37-BC5C-5787F24A8F56}" type="sibTrans" cxnId="{4336B991-4F90-4F8A-B5D9-0C2DF1F5E679}">
      <dgm:prSet/>
      <dgm:spPr/>
      <dgm:t>
        <a:bodyPr/>
        <a:lstStyle/>
        <a:p>
          <a:endParaRPr lang="en-US"/>
        </a:p>
      </dgm:t>
    </dgm:pt>
    <dgm:pt modelId="{38C962BC-022F-4853-93BC-277F2D5FFA26}">
      <dgm:prSet phldrT="[Text]"/>
      <dgm:spPr/>
      <dgm:t>
        <a:bodyPr/>
        <a:lstStyle/>
        <a:p>
          <a:r>
            <a:rPr lang="bn-BD" dirty="0" smtClean="0"/>
            <a:t>পাইচিত্র</a:t>
          </a:r>
          <a:endParaRPr lang="en-US" dirty="0"/>
        </a:p>
      </dgm:t>
    </dgm:pt>
    <dgm:pt modelId="{9BED19C9-A700-484E-912B-2541F4A736DD}" type="sibTrans" cxnId="{D0D5CFBC-C497-4096-9598-65C1891E3B30}">
      <dgm:prSet/>
      <dgm:spPr/>
      <dgm:t>
        <a:bodyPr/>
        <a:lstStyle/>
        <a:p>
          <a:endParaRPr lang="en-US"/>
        </a:p>
      </dgm:t>
    </dgm:pt>
    <dgm:pt modelId="{06387F30-D433-4056-A8D3-BD11F7557D1D}" type="parTrans" cxnId="{D0D5CFBC-C497-4096-9598-65C1891E3B30}">
      <dgm:prSet/>
      <dgm:spPr/>
      <dgm:t>
        <a:bodyPr/>
        <a:lstStyle/>
        <a:p>
          <a:endParaRPr lang="en-US"/>
        </a:p>
      </dgm:t>
    </dgm:pt>
    <dgm:pt modelId="{842DA51E-AA65-4067-8F55-AF5865C082EC}" type="pres">
      <dgm:prSet presAssocID="{9BA9C5F7-E595-4BEB-8C28-7D0F46C651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BFE026-DAA7-44C3-82E0-D9D1D6BF27DC}" type="pres">
      <dgm:prSet presAssocID="{3BA88D74-B53B-4F4F-9F48-E8E29CF71AEB}" presName="hierRoot1" presStyleCnt="0"/>
      <dgm:spPr/>
    </dgm:pt>
    <dgm:pt modelId="{ABBDCF0B-4617-4C05-AF6F-064FB8D2952A}" type="pres">
      <dgm:prSet presAssocID="{3BA88D74-B53B-4F4F-9F48-E8E29CF71AEB}" presName="composite" presStyleCnt="0"/>
      <dgm:spPr/>
    </dgm:pt>
    <dgm:pt modelId="{967721E1-69A2-4434-82F9-8988D4466760}" type="pres">
      <dgm:prSet presAssocID="{3BA88D74-B53B-4F4F-9F48-E8E29CF71AEB}" presName="background" presStyleLbl="node0" presStyleIdx="0" presStyleCnt="1"/>
      <dgm:spPr/>
    </dgm:pt>
    <dgm:pt modelId="{A3056CA0-5E51-4393-86E9-9334CF2F7D3E}" type="pres">
      <dgm:prSet presAssocID="{3BA88D74-B53B-4F4F-9F48-E8E29CF71AE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C78F75-B184-4FC1-ADCF-DA179E8265F5}" type="pres">
      <dgm:prSet presAssocID="{3BA88D74-B53B-4F4F-9F48-E8E29CF71AEB}" presName="hierChild2" presStyleCnt="0"/>
      <dgm:spPr/>
    </dgm:pt>
    <dgm:pt modelId="{10234D63-6179-4873-B35D-60170738933C}" type="pres">
      <dgm:prSet presAssocID="{09FA39DD-9C88-42F5-B524-5EFDB328B63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BBD84DA-6BA2-4C25-9CC1-82249861A95C}" type="pres">
      <dgm:prSet presAssocID="{41E580A0-00B2-4139-B639-DCEFFDC7617D}" presName="hierRoot2" presStyleCnt="0"/>
      <dgm:spPr/>
    </dgm:pt>
    <dgm:pt modelId="{43C4E37B-BFD2-48FC-B708-C182D3CD631B}" type="pres">
      <dgm:prSet presAssocID="{41E580A0-00B2-4139-B639-DCEFFDC7617D}" presName="composite2" presStyleCnt="0"/>
      <dgm:spPr/>
    </dgm:pt>
    <dgm:pt modelId="{0A364170-90B5-49FF-956B-B5F99ECF1EC9}" type="pres">
      <dgm:prSet presAssocID="{41E580A0-00B2-4139-B639-DCEFFDC7617D}" presName="background2" presStyleLbl="node2" presStyleIdx="0" presStyleCnt="2"/>
      <dgm:spPr/>
    </dgm:pt>
    <dgm:pt modelId="{C56CDA43-A480-4FC0-B617-F33104E05D04}" type="pres">
      <dgm:prSet presAssocID="{41E580A0-00B2-4139-B639-DCEFFDC7617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C94875-AAA7-488B-93A0-3E3725D86162}" type="pres">
      <dgm:prSet presAssocID="{41E580A0-00B2-4139-B639-DCEFFDC7617D}" presName="hierChild3" presStyleCnt="0"/>
      <dgm:spPr/>
    </dgm:pt>
    <dgm:pt modelId="{BD10F319-AB92-4AD7-8718-03701BEC1ACF}" type="pres">
      <dgm:prSet presAssocID="{06387F30-D433-4056-A8D3-BD11F7557D1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52BDA05-E4AB-4D21-A882-B523E0D66632}" type="pres">
      <dgm:prSet presAssocID="{38C962BC-022F-4853-93BC-277F2D5FFA26}" presName="hierRoot2" presStyleCnt="0"/>
      <dgm:spPr/>
    </dgm:pt>
    <dgm:pt modelId="{2B88B14B-D41B-4DC1-8EB0-E081878DD285}" type="pres">
      <dgm:prSet presAssocID="{38C962BC-022F-4853-93BC-277F2D5FFA26}" presName="composite2" presStyleCnt="0"/>
      <dgm:spPr/>
    </dgm:pt>
    <dgm:pt modelId="{350CC6A9-639B-4106-AB32-1D0D5B477127}" type="pres">
      <dgm:prSet presAssocID="{38C962BC-022F-4853-93BC-277F2D5FFA26}" presName="background2" presStyleLbl="node2" presStyleIdx="1" presStyleCnt="2"/>
      <dgm:spPr/>
    </dgm:pt>
    <dgm:pt modelId="{BDF0B19C-BE2D-4229-A778-897530103F80}" type="pres">
      <dgm:prSet presAssocID="{38C962BC-022F-4853-93BC-277F2D5FFA2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E824A2-3DD9-456C-81CC-089707A24844}" type="pres">
      <dgm:prSet presAssocID="{38C962BC-022F-4853-93BC-277F2D5FFA26}" presName="hierChild3" presStyleCnt="0"/>
      <dgm:spPr/>
    </dgm:pt>
  </dgm:ptLst>
  <dgm:cxnLst>
    <dgm:cxn modelId="{BB04D8E2-C075-41CD-8F86-B39509996087}" type="presOf" srcId="{06387F30-D433-4056-A8D3-BD11F7557D1D}" destId="{BD10F319-AB92-4AD7-8718-03701BEC1ACF}" srcOrd="0" destOrd="0" presId="urn:microsoft.com/office/officeart/2005/8/layout/hierarchy1"/>
    <dgm:cxn modelId="{4336B991-4F90-4F8A-B5D9-0C2DF1F5E679}" srcId="{3BA88D74-B53B-4F4F-9F48-E8E29CF71AEB}" destId="{41E580A0-00B2-4139-B639-DCEFFDC7617D}" srcOrd="0" destOrd="0" parTransId="{09FA39DD-9C88-42F5-B524-5EFDB328B639}" sibTransId="{0CEE29C2-152C-4E37-BC5C-5787F24A8F56}"/>
    <dgm:cxn modelId="{EC261135-E716-40E7-82B0-35DDB7148E43}" type="presOf" srcId="{3BA88D74-B53B-4F4F-9F48-E8E29CF71AEB}" destId="{A3056CA0-5E51-4393-86E9-9334CF2F7D3E}" srcOrd="0" destOrd="0" presId="urn:microsoft.com/office/officeart/2005/8/layout/hierarchy1"/>
    <dgm:cxn modelId="{2D698466-7386-4EE6-A3C8-A1A6BBF9111C}" type="presOf" srcId="{09FA39DD-9C88-42F5-B524-5EFDB328B639}" destId="{10234D63-6179-4873-B35D-60170738933C}" srcOrd="0" destOrd="0" presId="urn:microsoft.com/office/officeart/2005/8/layout/hierarchy1"/>
    <dgm:cxn modelId="{16F78B2E-10F4-4544-AF52-1A39C9A04B00}" type="presOf" srcId="{9BA9C5F7-E595-4BEB-8C28-7D0F46C651FC}" destId="{842DA51E-AA65-4067-8F55-AF5865C082EC}" srcOrd="0" destOrd="0" presId="urn:microsoft.com/office/officeart/2005/8/layout/hierarchy1"/>
    <dgm:cxn modelId="{2416DAA9-72D9-4F08-962C-2DC64A7C1D4C}" type="presOf" srcId="{41E580A0-00B2-4139-B639-DCEFFDC7617D}" destId="{C56CDA43-A480-4FC0-B617-F33104E05D04}" srcOrd="0" destOrd="0" presId="urn:microsoft.com/office/officeart/2005/8/layout/hierarchy1"/>
    <dgm:cxn modelId="{D0D5CFBC-C497-4096-9598-65C1891E3B30}" srcId="{3BA88D74-B53B-4F4F-9F48-E8E29CF71AEB}" destId="{38C962BC-022F-4853-93BC-277F2D5FFA26}" srcOrd="1" destOrd="0" parTransId="{06387F30-D433-4056-A8D3-BD11F7557D1D}" sibTransId="{9BED19C9-A700-484E-912B-2541F4A736DD}"/>
    <dgm:cxn modelId="{E6C7F306-62EB-4BBD-BCC7-C1DECB5EE492}" srcId="{9BA9C5F7-E595-4BEB-8C28-7D0F46C651FC}" destId="{3BA88D74-B53B-4F4F-9F48-E8E29CF71AEB}" srcOrd="0" destOrd="0" parTransId="{E04F2DF2-B551-4F00-8DC3-DD851D0C55B8}" sibTransId="{3E1A4330-14BE-4B54-9641-FB9D6395BF8F}"/>
    <dgm:cxn modelId="{97554325-A6DA-4D10-BAE5-A8D32EB796B6}" type="presOf" srcId="{38C962BC-022F-4853-93BC-277F2D5FFA26}" destId="{BDF0B19C-BE2D-4229-A778-897530103F80}" srcOrd="0" destOrd="0" presId="urn:microsoft.com/office/officeart/2005/8/layout/hierarchy1"/>
    <dgm:cxn modelId="{EB71D10F-4F15-4D05-B81F-1F246BA884E0}" type="presParOf" srcId="{842DA51E-AA65-4067-8F55-AF5865C082EC}" destId="{DDBFE026-DAA7-44C3-82E0-D9D1D6BF27DC}" srcOrd="0" destOrd="0" presId="urn:microsoft.com/office/officeart/2005/8/layout/hierarchy1"/>
    <dgm:cxn modelId="{FEE1DF15-CEE9-4FC4-B330-AE27138FFFBB}" type="presParOf" srcId="{DDBFE026-DAA7-44C3-82E0-D9D1D6BF27DC}" destId="{ABBDCF0B-4617-4C05-AF6F-064FB8D2952A}" srcOrd="0" destOrd="0" presId="urn:microsoft.com/office/officeart/2005/8/layout/hierarchy1"/>
    <dgm:cxn modelId="{D4EA7588-7B7D-43E5-8CCF-3E180A94C4A2}" type="presParOf" srcId="{ABBDCF0B-4617-4C05-AF6F-064FB8D2952A}" destId="{967721E1-69A2-4434-82F9-8988D4466760}" srcOrd="0" destOrd="0" presId="urn:microsoft.com/office/officeart/2005/8/layout/hierarchy1"/>
    <dgm:cxn modelId="{0C5E208C-01E4-426F-8CFE-CED413E918B2}" type="presParOf" srcId="{ABBDCF0B-4617-4C05-AF6F-064FB8D2952A}" destId="{A3056CA0-5E51-4393-86E9-9334CF2F7D3E}" srcOrd="1" destOrd="0" presId="urn:microsoft.com/office/officeart/2005/8/layout/hierarchy1"/>
    <dgm:cxn modelId="{EB94F13E-AC96-4C0E-801F-2E42FABF4D53}" type="presParOf" srcId="{DDBFE026-DAA7-44C3-82E0-D9D1D6BF27DC}" destId="{26C78F75-B184-4FC1-ADCF-DA179E8265F5}" srcOrd="1" destOrd="0" presId="urn:microsoft.com/office/officeart/2005/8/layout/hierarchy1"/>
    <dgm:cxn modelId="{94D7A161-429D-4DA9-BA95-09A0AE3898E4}" type="presParOf" srcId="{26C78F75-B184-4FC1-ADCF-DA179E8265F5}" destId="{10234D63-6179-4873-B35D-60170738933C}" srcOrd="0" destOrd="0" presId="urn:microsoft.com/office/officeart/2005/8/layout/hierarchy1"/>
    <dgm:cxn modelId="{33300CCD-5A77-4BB3-9D7B-B51C170FD4C8}" type="presParOf" srcId="{26C78F75-B184-4FC1-ADCF-DA179E8265F5}" destId="{CBBD84DA-6BA2-4C25-9CC1-82249861A95C}" srcOrd="1" destOrd="0" presId="urn:microsoft.com/office/officeart/2005/8/layout/hierarchy1"/>
    <dgm:cxn modelId="{459FE24B-83EF-44F3-A050-38D64B7E5B20}" type="presParOf" srcId="{CBBD84DA-6BA2-4C25-9CC1-82249861A95C}" destId="{43C4E37B-BFD2-48FC-B708-C182D3CD631B}" srcOrd="0" destOrd="0" presId="urn:microsoft.com/office/officeart/2005/8/layout/hierarchy1"/>
    <dgm:cxn modelId="{FA80F019-254A-48BB-9622-AED06DFC04E4}" type="presParOf" srcId="{43C4E37B-BFD2-48FC-B708-C182D3CD631B}" destId="{0A364170-90B5-49FF-956B-B5F99ECF1EC9}" srcOrd="0" destOrd="0" presId="urn:microsoft.com/office/officeart/2005/8/layout/hierarchy1"/>
    <dgm:cxn modelId="{E91F393C-9FDC-4B13-A736-2F7DB1623E69}" type="presParOf" srcId="{43C4E37B-BFD2-48FC-B708-C182D3CD631B}" destId="{C56CDA43-A480-4FC0-B617-F33104E05D04}" srcOrd="1" destOrd="0" presId="urn:microsoft.com/office/officeart/2005/8/layout/hierarchy1"/>
    <dgm:cxn modelId="{3929086B-E9F9-4B1C-A664-8384CA8C8FBD}" type="presParOf" srcId="{CBBD84DA-6BA2-4C25-9CC1-82249861A95C}" destId="{41C94875-AAA7-488B-93A0-3E3725D86162}" srcOrd="1" destOrd="0" presId="urn:microsoft.com/office/officeart/2005/8/layout/hierarchy1"/>
    <dgm:cxn modelId="{44D6496C-855D-4BA0-A01B-6C5249E08BB3}" type="presParOf" srcId="{26C78F75-B184-4FC1-ADCF-DA179E8265F5}" destId="{BD10F319-AB92-4AD7-8718-03701BEC1ACF}" srcOrd="2" destOrd="0" presId="urn:microsoft.com/office/officeart/2005/8/layout/hierarchy1"/>
    <dgm:cxn modelId="{7724EAD5-6B9F-4344-AB3C-0A28D1886FB2}" type="presParOf" srcId="{26C78F75-B184-4FC1-ADCF-DA179E8265F5}" destId="{C52BDA05-E4AB-4D21-A882-B523E0D66632}" srcOrd="3" destOrd="0" presId="urn:microsoft.com/office/officeart/2005/8/layout/hierarchy1"/>
    <dgm:cxn modelId="{8AAA9941-7692-4D67-BF7C-350BE3C6579A}" type="presParOf" srcId="{C52BDA05-E4AB-4D21-A882-B523E0D66632}" destId="{2B88B14B-D41B-4DC1-8EB0-E081878DD285}" srcOrd="0" destOrd="0" presId="urn:microsoft.com/office/officeart/2005/8/layout/hierarchy1"/>
    <dgm:cxn modelId="{606906E8-A8BF-4EFF-98BD-A93566D2C541}" type="presParOf" srcId="{2B88B14B-D41B-4DC1-8EB0-E081878DD285}" destId="{350CC6A9-639B-4106-AB32-1D0D5B477127}" srcOrd="0" destOrd="0" presId="urn:microsoft.com/office/officeart/2005/8/layout/hierarchy1"/>
    <dgm:cxn modelId="{98A3536C-8203-408B-9932-98E73F5BC0A0}" type="presParOf" srcId="{2B88B14B-D41B-4DC1-8EB0-E081878DD285}" destId="{BDF0B19C-BE2D-4229-A778-897530103F80}" srcOrd="1" destOrd="0" presId="urn:microsoft.com/office/officeart/2005/8/layout/hierarchy1"/>
    <dgm:cxn modelId="{70AEA7E5-0454-4A3F-8D79-503A844C1AA3}" type="presParOf" srcId="{C52BDA05-E4AB-4D21-A882-B523E0D66632}" destId="{56E824A2-3DD9-456C-81CC-089707A248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0.00087</cdr:x>
      <cdr:y>0.9854</cdr:y>
    </cdr:from>
    <cdr:to>
      <cdr:x>0.99663</cdr:x>
      <cdr:y>1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6579" y="3759278"/>
          <a:ext cx="7510194" cy="5569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0.12464</cdr:x>
      <cdr:y>0.06574</cdr:y>
    </cdr:from>
    <cdr:to>
      <cdr:x>1</cdr:x>
      <cdr:y>0.86984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45713" y="235522"/>
          <a:ext cx="6596460" cy="3068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0.01346</cdr:x>
      <cdr:y>0.01304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-152400" y="0"/>
          <a:ext cx="76200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70A5A0-5C8C-4B46-B032-562A63191ECF}" type="datetimeFigureOut">
              <a:rPr lang="en-US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C3D25A-97A1-4F55-A818-475C8F8C9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CBE7A2-33E8-49B0-9123-3138DC208313}" type="slidenum">
              <a:rPr lang="en-US" alt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8231C6-1002-42BF-AED1-E33ED3BF24AC}" type="slidenum">
              <a:rPr lang="en-US" alt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এই স্লাইডের মাধ্যমে শিক্ষার্থীর কী শিখনফল অর্জিত হবে তা জানা যাবে। প্রয়োজনে হাইড করে রাখা যেতে পারে।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84E4C4-4ABE-4736-8666-29D4413D2C07}" type="slidenum">
              <a:rPr lang="en-US" alt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DE9DD3-A531-4D4A-A028-3D18A3CFDF55}" type="slidenum">
              <a:rPr lang="en-US" alt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097A8A-1045-4A9F-B022-948825C7772C}" type="slidenum">
              <a:rPr lang="en-US" alt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91A670-2ED2-45CC-A55D-7DA243E22B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C1569-692F-4CBC-8EC2-F732B4B3A6A8}" type="datetimeFigureOut">
              <a:rPr lang="en-US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7B702-2D02-4971-B061-2E0F8E1ED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E129-F6CC-43FF-A192-D599FBEBBCD7}" type="datetimeFigureOut">
              <a:rPr lang="en-US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2C37-E99F-44CC-B376-9CAE48722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C200-A9F1-47FF-8A53-A51B42B39A52}" type="datetimeFigureOut">
              <a:rPr lang="en-US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6DE6-B896-42BB-B5B0-8B7534A56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26AA-1838-4349-B217-9D53EABC7844}" type="datetimeFigureOut">
              <a:rPr lang="en-US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591E5-4A3F-490A-BA38-2F6C71AB7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4952-1A8F-4DC9-A167-7D734E0863F3}" type="datetimeFigureOut">
              <a:rPr lang="en-US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75E05-7113-4BA5-A1F8-3610660DC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3030-2A39-44E8-AB74-ADCDD6A03D8D}" type="datetimeFigureOut">
              <a:rPr lang="en-US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92A6-B078-41E1-B98D-9F6DC3DB1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FDBEF-6FAD-4C12-8397-FFBEBBB90AF0}" type="datetimeFigureOut">
              <a:rPr lang="en-US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B9F8-23AA-4380-92DF-DA8F305BC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96B80-7B65-4093-863C-6D522EEB3CCD}" type="datetimeFigureOut">
              <a:rPr lang="en-US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777A9-B360-4A79-BAE5-7F1576E0C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85705-7071-4FA3-9FF5-5E4985AEBADD}" type="datetimeFigureOut">
              <a:rPr lang="en-US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21F32-59F3-4E24-9DAE-0D03397A9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7B953-40C1-4720-8E9D-DFA146681298}" type="datetimeFigureOut">
              <a:rPr lang="en-US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E33E-DD36-4C98-8A1D-AF676C41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2777-CF4D-4555-A81A-37B346017DE1}" type="datetimeFigureOut">
              <a:rPr lang="en-US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F0B3-9FDA-4740-9AB5-8468A27BF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44E3A8-1B05-4598-83A3-047611D8EE22}" type="datetimeFigureOut">
              <a:rPr lang="en-US"/>
              <a:pPr>
                <a:defRPr/>
              </a:pPr>
              <a:t>3/12/2021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F85E09-6A24-42D2-B582-EE5BD25FB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5" r:id="rId2"/>
    <p:sldLayoutId id="2147483744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5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1143000" y="914400"/>
            <a:ext cx="6629400" cy="4724400"/>
          </a:xfrm>
        </p:spPr>
        <p:txBody>
          <a:bodyPr/>
          <a:lstStyle/>
          <a:p>
            <a:pPr marR="0"/>
            <a:endParaRPr lang="en-US" smtClean="0"/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26915"/>
            <a:ext cx="9144000" cy="580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2133600"/>
            <a:ext cx="5638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14575" y="373063"/>
            <a:ext cx="4648200" cy="769937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 অংকন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1127125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H="1">
            <a:off x="1320800" y="1371600"/>
            <a:ext cx="25400" cy="4178300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346200" y="5549900"/>
            <a:ext cx="7315200" cy="0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1416050"/>
            <a:ext cx="63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 b="1">
                <a:latin typeface="NikoshBAN" pitchFamily="2" charset="0"/>
                <a:cs typeface="NikoshBAN" pitchFamily="2" charset="0"/>
              </a:rPr>
              <a:t>Y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11200" y="5334000"/>
            <a:ext cx="63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 b="1">
                <a:ea typeface="Vrinda"/>
                <a:cs typeface="Vrinda"/>
              </a:rPr>
              <a:t>O</a:t>
            </a:r>
            <a:endParaRPr lang="en-US" sz="4000" b="1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975600" y="5445125"/>
            <a:ext cx="63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 b="1">
                <a:ea typeface="Vrinda"/>
                <a:cs typeface="Vrinda"/>
              </a:rPr>
              <a:t>X</a:t>
            </a:r>
            <a:endParaRPr lang="en-US" sz="4000" b="1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2438400"/>
            <a:ext cx="3175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bn-BD" sz="3200" b="1">
                <a:ea typeface="Vrinda"/>
                <a:cs typeface="Vrinda"/>
              </a:rPr>
              <a:t> </a:t>
            </a:r>
            <a:endParaRPr lang="en-US" sz="3200" b="1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14575" y="5888038"/>
            <a:ext cx="4238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b="1">
                <a:latin typeface="NikoshBAN" pitchFamily="2" charset="0"/>
                <a:cs typeface="NikoshBAN" pitchFamily="2" charset="0"/>
              </a:rPr>
              <a:t>অবিচ্ছিন্ন শ্রেণিসীমা 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  <a:p>
            <a:endParaRPr lang="en-US" sz="280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8" grpId="0"/>
      <p:bldP spid="22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350" y="304800"/>
            <a:ext cx="7258050" cy="708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নিচের চিত্র দুটি লক্ষ কর </a:t>
            </a:r>
            <a:r>
              <a:rPr lang="bn-BD" sz="2800" b="1" dirty="0">
                <a:latin typeface="NikoshLightBAN" pitchFamily="2" charset="0"/>
                <a:cs typeface="NikoshLightBAN" pitchFamily="2" charset="0"/>
              </a:rPr>
              <a:t> </a:t>
            </a:r>
            <a:endParaRPr lang="en-US" sz="2800" b="1" dirty="0">
              <a:latin typeface="NikoshLightBAN" pitchFamily="2" charset="0"/>
              <a:cs typeface="NikoshLightBAN" pitchFamily="2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71513" y="1066800"/>
          <a:ext cx="7366000" cy="9937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27595"/>
                <a:gridCol w="1227595"/>
                <a:gridCol w="1278610"/>
                <a:gridCol w="1176580"/>
                <a:gridCol w="1227595"/>
                <a:gridCol w="1227595"/>
              </a:tblGrid>
              <a:tr h="353278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নাম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করিম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নয়ন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চয়ন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আকাশ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সুমন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36053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বয়স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941388" y="2232025"/>
          <a:ext cx="7643812" cy="391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587500" y="5603875"/>
            <a:ext cx="64008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565275" y="2808288"/>
            <a:ext cx="0" cy="2819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19988" y="5181600"/>
            <a:ext cx="10144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X</a:t>
            </a:r>
            <a:r>
              <a:rPr lang="bn-BD" sz="2400" b="1">
                <a:latin typeface="NikoshBAN" pitchFamily="2" charset="0"/>
                <a:cs typeface="NikoshBAN" pitchFamily="2" charset="0"/>
              </a:rPr>
              <a:t>-অক্ষ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975" y="1724025"/>
            <a:ext cx="1260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Y</a:t>
            </a:r>
            <a:r>
              <a:rPr lang="bn-BD" sz="2800" b="1">
                <a:ea typeface="Vrinda"/>
                <a:cs typeface="Vrinda"/>
              </a:rPr>
              <a:t>-</a:t>
            </a:r>
            <a:r>
              <a:rPr lang="bn-BD" sz="2800" b="1">
                <a:latin typeface="NikoshBAN" pitchFamily="2" charset="0"/>
                <a:cs typeface="NikoshBAN" pitchFamily="2" charset="0"/>
              </a:rPr>
              <a:t>অক্ষ</a:t>
            </a:r>
            <a:endParaRPr lang="en-US" sz="2800" b="1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87500" y="6230938"/>
            <a:ext cx="419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400" b="1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 সংখ্যা</a:t>
            </a:r>
            <a:r>
              <a:rPr lang="bn-BD" sz="2400" b="1">
                <a:latin typeface="NikoshBAN" pitchFamily="2" charset="0"/>
                <a:cs typeface="NikoshBAN" pitchFamily="2" charset="0"/>
              </a:rPr>
              <a:t>) ছাত্রীদের নাম 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5400000">
            <a:off x="-573087" y="4640263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b="1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bn-BD" sz="2800" b="1">
                <a:latin typeface="NikoshBAN" pitchFamily="2" charset="0"/>
                <a:cs typeface="NikoshBAN" pitchFamily="2" charset="0"/>
              </a:rPr>
              <a:t>) 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84213" y="2514600"/>
            <a:ext cx="0" cy="1676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78500" y="6462713"/>
            <a:ext cx="16002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15" grpId="0"/>
      <p:bldP spid="16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600200"/>
            <a:ext cx="7974013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নম্বরের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নিবেশন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 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3900" y="4572000"/>
            <a:ext cx="8001000" cy="1884363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ক্রমযোজিত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নম্বরের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বর্ণনাসহ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উপাত্তের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Curved Down Ribbon 1"/>
          <p:cNvSpPr/>
          <p:nvPr/>
        </p:nvSpPr>
        <p:spPr>
          <a:xfrm>
            <a:off x="2108200" y="609600"/>
            <a:ext cx="5257800" cy="685800"/>
          </a:xfrm>
          <a:prstGeom prst="ellipseRibb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সমস্যা-০১</a:t>
            </a:r>
            <a:r>
              <a:rPr lang="bn-BD" sz="6000" dirty="0">
                <a:solidFill>
                  <a:srgbClr val="0070C0"/>
                </a:solidFill>
              </a:rPr>
              <a:t>  </a:t>
            </a:r>
            <a:endParaRPr lang="en-US" sz="60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3295650"/>
          <a:ext cx="8101013" cy="106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6045"/>
                <a:gridCol w="1092355"/>
                <a:gridCol w="990600"/>
                <a:gridCol w="968548"/>
                <a:gridCol w="1099387"/>
                <a:gridCol w="1361065"/>
                <a:gridCol w="1242747"/>
              </a:tblGrid>
              <a:tr h="53340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শ্রেণিব্যাপ্তি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৪১-৪৫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৪৬-৫০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৫১-৫৫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৫৬-৬০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৬১-৬৫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৬৬-৭০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850900"/>
            <a:ext cx="24384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(ক)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895600" y="893763"/>
          <a:ext cx="1187450" cy="454183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87901"/>
              </a:tblGrid>
              <a:tr h="640080">
                <a:tc>
                  <a:txBody>
                    <a:bodyPr/>
                    <a:lstStyle/>
                    <a:p>
                      <a:pPr algn="l"/>
                      <a:endParaRPr lang="en-US" sz="40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0" y="1676400"/>
          <a:ext cx="6781800" cy="45418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0600"/>
                <a:gridCol w="2260600"/>
                <a:gridCol w="226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শ্রেণিব্যাপ্তি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যোজিত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৪১-৪৫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৪৬-৫০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৫১-৫৫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২৭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৫৬-৬০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৩৭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৬১-৬৫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৬৬-৭০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952500"/>
          <a:ext cx="6172200" cy="50069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21055"/>
                <a:gridCol w="1311454"/>
                <a:gridCol w="1311454"/>
                <a:gridCol w="1628237"/>
              </a:tblGrid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শ্রেণিব্যাপ্তি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মধ্যমান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x</a:t>
                      </a:r>
                      <a:r>
                        <a:rPr lang="en-US" sz="32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</a:t>
                      </a:r>
                      <a:endParaRPr lang="en-US" sz="32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</a:t>
                      </a:r>
                      <a:r>
                        <a:rPr lang="en-US" sz="32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</a:t>
                      </a:r>
                      <a:r>
                        <a:rPr lang="en-US" sz="32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r>
                        <a:rPr lang="en-US" sz="3200" baseline="-25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</a:t>
                      </a:r>
                      <a:endParaRPr lang="en-US" sz="3200" baseline="-25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672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৪১-৪৫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৪৩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২৫৮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৪৬-৫০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৩৮৪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৫১-৫৫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৫৩</a:t>
                      </a:r>
                      <a:endParaRPr lang="en-US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৬৮৯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৫৬-৬০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৫৮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৫৮০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৬১-৬৫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৬৩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৫০৪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৬৬-৭০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৬৮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৩৪০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922838" y="2047875"/>
          <a:ext cx="1127125" cy="384016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27897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৬</a:t>
                      </a:r>
                      <a:endParaRPr lang="en-US" sz="24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৮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১৩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১০</a:t>
                      </a:r>
                      <a:endParaRPr lang="en-US" sz="24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৮</a:t>
                      </a:r>
                      <a:endParaRPr lang="en-US" sz="24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৫</a:t>
                      </a:r>
                      <a:endParaRPr lang="en-US" sz="24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6477000" y="6080125"/>
            <a:ext cx="15113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 ২৭৫৫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38700" y="6007100"/>
            <a:ext cx="1295400" cy="530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n = ৫০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33700" y="6007099"/>
            <a:ext cx="1643513" cy="530249"/>
          </a:xfrm>
          <a:prstGeom prst="rect">
            <a:avLst/>
          </a:prstGeom>
          <a:blipFill rotWithShape="1">
            <a:blip r:embed="rId3"/>
            <a:stretch>
              <a:fillRect t="-19780" b="-24176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5700" y="241300"/>
            <a:ext cx="24384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847975" y="1801813"/>
            <a:ext cx="234632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২৭৫৫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57400" y="1017588"/>
            <a:ext cx="1295400" cy="86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 = ৫০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65193" y="1600200"/>
            <a:ext cx="1643513" cy="85905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2475" y="3294246"/>
            <a:ext cx="2752805" cy="790345"/>
          </a:xfrm>
          <a:prstGeom prst="rect">
            <a:avLst/>
          </a:prstGeom>
          <a:blipFill rotWithShape="1">
            <a:blip r:embed="rId4"/>
            <a:stretch>
              <a:fillRect l="-5765" b="-1384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9" name="Rectangle 5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82431" y="3259891"/>
            <a:ext cx="1643513" cy="85905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151188" y="1801813"/>
            <a:ext cx="106838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২৭৫৫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67000" y="1236663"/>
            <a:ext cx="685800" cy="43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079625" y="4267200"/>
            <a:ext cx="685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>
            <a:stCxn id="64" idx="3"/>
          </p:cNvCxnSpPr>
          <p:nvPr/>
        </p:nvCxnSpPr>
        <p:spPr>
          <a:xfrm flipV="1">
            <a:off x="2765425" y="4483100"/>
            <a:ext cx="11969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079625" y="4978400"/>
            <a:ext cx="685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14600" y="5002213"/>
            <a:ext cx="106838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৫৫.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838200"/>
            <a:ext cx="1363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000">
                <a:ea typeface="Vrinda"/>
                <a:cs typeface="Vrinda"/>
              </a:rPr>
              <a:t>এখানে, </a:t>
            </a:r>
            <a:endParaRPr lang="en-US" sz="20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63913" y="5459413"/>
            <a:ext cx="2046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 b="1">
                <a:solidFill>
                  <a:srgbClr val="00B050"/>
                </a:solidFill>
                <a:ea typeface="Vrinda"/>
                <a:cs typeface="Vrinda"/>
              </a:rPr>
              <a:t>(উত্তর )</a:t>
            </a:r>
            <a:endParaRPr lang="en-US" sz="2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819E-6 L -0.01441 0.325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05416 0.4662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2" grpId="0"/>
      <p:bldP spid="60" grpId="0"/>
      <p:bldP spid="60" grpId="1"/>
      <p:bldP spid="63" grpId="0"/>
      <p:bldP spid="63" grpId="1"/>
      <p:bldP spid="64" grpId="0"/>
      <p:bldP spid="65" grpId="0"/>
      <p:bldP spid="66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409700"/>
          <a:ext cx="5943600" cy="46624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81200"/>
                <a:gridCol w="1828800"/>
                <a:gridCol w="2133600"/>
              </a:tblGrid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শ্রেণিব্যাপ্তি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অবিচ্ছিন্ন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সীমা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572125" y="2278063"/>
          <a:ext cx="1270000" cy="384016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70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৬</a:t>
                      </a:r>
                      <a:endParaRPr lang="en-US" sz="24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৮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১৩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১০</a:t>
                      </a:r>
                      <a:endParaRPr lang="en-US" sz="24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৮</a:t>
                      </a:r>
                      <a:endParaRPr lang="en-US" sz="24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৫</a:t>
                      </a:r>
                      <a:endParaRPr lang="en-US" sz="24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" name="Rectangle 51"/>
          <p:cNvSpPr/>
          <p:nvPr/>
        </p:nvSpPr>
        <p:spPr>
          <a:xfrm>
            <a:off x="5253038" y="6067425"/>
            <a:ext cx="2138362" cy="447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n = ৫০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58428" y="709193"/>
            <a:ext cx="7733172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অবিচ্ছিন্ন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শ্রেণিসীমা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করিঃ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446463" y="2362200"/>
            <a:ext cx="339566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৪০.৫ –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.৫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33763" y="2971800"/>
            <a:ext cx="341947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৪৫.৫ –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.৫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33763" y="3571875"/>
            <a:ext cx="377666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০.৫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BD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৫৫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.৫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33763" y="4197350"/>
            <a:ext cx="296703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৫.৫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BD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৬০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.৫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446463" y="4822825"/>
            <a:ext cx="316547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০.৫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BD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৬৫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.৫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486150" y="5456238"/>
            <a:ext cx="259715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৫.৫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BD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৭০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.৫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2239963"/>
          <a:ext cx="1981200" cy="384016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812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৪১-৪৫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৪৬-৫০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৫১-৫৫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৫৬-৬০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৬১-৬৫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৬৬-৭০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505200" y="241300"/>
            <a:ext cx="24384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3" grpId="0"/>
      <p:bldP spid="65" grpId="0"/>
      <p:bldP spid="66" grpId="0"/>
      <p:bldP spid="67" grpId="0"/>
      <p:bldP spid="68" grpId="0"/>
      <p:bldP spid="69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57288"/>
            <a:ext cx="61547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511300" y="5803900"/>
            <a:ext cx="63722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524000" y="850900"/>
            <a:ext cx="0" cy="4953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4438" y="5726113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b="1">
                <a:ea typeface="Vrinda"/>
                <a:cs typeface="Vrinda"/>
              </a:rPr>
              <a:t>0</a:t>
            </a:r>
            <a:endParaRPr lang="en-US" b="1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918450" y="5643563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b="1">
                <a:ea typeface="Vrinda"/>
                <a:cs typeface="Vrinda"/>
              </a:rPr>
              <a:t>X</a:t>
            </a:r>
            <a:endParaRPr lang="en-US" b="1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8763" y="762000"/>
            <a:ext cx="32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b="1">
                <a:ea typeface="Vrinda"/>
                <a:cs typeface="Vrinda"/>
              </a:rPr>
              <a:t>Y</a:t>
            </a:r>
            <a:endParaRPr lang="en-US" b="1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047750" y="2957513"/>
            <a:ext cx="476250" cy="2163762"/>
            <a:chOff x="1047588" y="2958068"/>
            <a:chExt cx="476412" cy="2163128"/>
          </a:xfrm>
        </p:grpSpPr>
        <p:sp>
          <p:nvSpPr>
            <p:cNvPr id="21538" name="TextBox 14"/>
            <p:cNvSpPr txBox="1">
              <a:spLocks noChangeArrowheads="1"/>
            </p:cNvSpPr>
            <p:nvPr/>
          </p:nvSpPr>
          <p:spPr bwMode="auto">
            <a:xfrm>
              <a:off x="1166210" y="4751864"/>
              <a:ext cx="3577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৫</a:t>
              </a:r>
            </a:p>
          </p:txBody>
        </p:sp>
        <p:sp>
          <p:nvSpPr>
            <p:cNvPr id="21539" name="TextBox 15"/>
            <p:cNvSpPr txBox="1">
              <a:spLocks noChangeArrowheads="1"/>
            </p:cNvSpPr>
            <p:nvPr/>
          </p:nvSpPr>
          <p:spPr bwMode="auto">
            <a:xfrm>
              <a:off x="1070030" y="3853934"/>
              <a:ext cx="4539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১০</a:t>
              </a:r>
            </a:p>
          </p:txBody>
        </p:sp>
        <p:sp>
          <p:nvSpPr>
            <p:cNvPr id="21540" name="TextBox 16"/>
            <p:cNvSpPr txBox="1">
              <a:spLocks noChangeArrowheads="1"/>
            </p:cNvSpPr>
            <p:nvPr/>
          </p:nvSpPr>
          <p:spPr bwMode="auto">
            <a:xfrm>
              <a:off x="1047588" y="2958068"/>
              <a:ext cx="4764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১৫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981200" y="5810250"/>
            <a:ext cx="5040313" cy="406400"/>
            <a:chOff x="1981200" y="5809734"/>
            <a:chExt cx="5040315" cy="406400"/>
          </a:xfrm>
        </p:grpSpPr>
        <p:sp>
          <p:nvSpPr>
            <p:cNvPr id="21531" name="TextBox 17"/>
            <p:cNvSpPr txBox="1">
              <a:spLocks noChangeArrowheads="1"/>
            </p:cNvSpPr>
            <p:nvPr/>
          </p:nvSpPr>
          <p:spPr bwMode="auto">
            <a:xfrm>
              <a:off x="1981200" y="5835134"/>
              <a:ext cx="7152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৪০.৫</a:t>
              </a:r>
            </a:p>
          </p:txBody>
        </p:sp>
        <p:sp>
          <p:nvSpPr>
            <p:cNvPr id="21532" name="TextBox 18"/>
            <p:cNvSpPr txBox="1">
              <a:spLocks noChangeArrowheads="1"/>
            </p:cNvSpPr>
            <p:nvPr/>
          </p:nvSpPr>
          <p:spPr bwMode="auto">
            <a:xfrm>
              <a:off x="2687820" y="5820370"/>
              <a:ext cx="7377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৪৫.৫</a:t>
              </a:r>
            </a:p>
          </p:txBody>
        </p:sp>
        <p:sp>
          <p:nvSpPr>
            <p:cNvPr id="21533" name="TextBox 19"/>
            <p:cNvSpPr txBox="1">
              <a:spLocks noChangeArrowheads="1"/>
            </p:cNvSpPr>
            <p:nvPr/>
          </p:nvSpPr>
          <p:spPr bwMode="auto">
            <a:xfrm>
              <a:off x="3425522" y="5809734"/>
              <a:ext cx="7409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৫</a:t>
              </a:r>
              <a:r>
                <a:rPr lang="bn-BD">
                  <a:ea typeface="Vrinda"/>
                  <a:cs typeface="Vrinda"/>
                </a:rPr>
                <a:t>০</a:t>
              </a:r>
              <a:r>
                <a:rPr lang="en-US"/>
                <a:t>.৫</a:t>
              </a:r>
            </a:p>
          </p:txBody>
        </p:sp>
        <p:sp>
          <p:nvSpPr>
            <p:cNvPr id="21534" name="TextBox 20"/>
            <p:cNvSpPr txBox="1">
              <a:spLocks noChangeArrowheads="1"/>
            </p:cNvSpPr>
            <p:nvPr/>
          </p:nvSpPr>
          <p:spPr bwMode="auto">
            <a:xfrm>
              <a:off x="4088438" y="5828268"/>
              <a:ext cx="7633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৫</a:t>
              </a:r>
              <a:r>
                <a:rPr lang="bn-BD">
                  <a:ea typeface="Vrinda"/>
                  <a:cs typeface="Vrinda"/>
                </a:rPr>
                <a:t>৫</a:t>
              </a:r>
              <a:r>
                <a:rPr lang="en-US"/>
                <a:t>.৫</a:t>
              </a:r>
            </a:p>
          </p:txBody>
        </p:sp>
        <p:sp>
          <p:nvSpPr>
            <p:cNvPr id="21535" name="TextBox 21"/>
            <p:cNvSpPr txBox="1">
              <a:spLocks noChangeArrowheads="1"/>
            </p:cNvSpPr>
            <p:nvPr/>
          </p:nvSpPr>
          <p:spPr bwMode="auto">
            <a:xfrm>
              <a:off x="4788289" y="5828268"/>
              <a:ext cx="7585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bn-BD">
                  <a:ea typeface="Vrinda"/>
                  <a:cs typeface="Vrinda"/>
                </a:rPr>
                <a:t>৬০</a:t>
              </a:r>
              <a:r>
                <a:rPr lang="en-US"/>
                <a:t>.৫</a:t>
              </a:r>
            </a:p>
          </p:txBody>
        </p:sp>
        <p:sp>
          <p:nvSpPr>
            <p:cNvPr id="21536" name="TextBox 22"/>
            <p:cNvSpPr txBox="1">
              <a:spLocks noChangeArrowheads="1"/>
            </p:cNvSpPr>
            <p:nvPr/>
          </p:nvSpPr>
          <p:spPr bwMode="auto">
            <a:xfrm>
              <a:off x="5525272" y="5835134"/>
              <a:ext cx="7809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bn-BD">
                  <a:ea typeface="Vrinda"/>
                  <a:cs typeface="Vrinda"/>
                </a:rPr>
                <a:t>৬</a:t>
              </a:r>
              <a:r>
                <a:rPr lang="en-US"/>
                <a:t>৫.৫</a:t>
              </a:r>
            </a:p>
          </p:txBody>
        </p:sp>
        <p:sp>
          <p:nvSpPr>
            <p:cNvPr id="21537" name="TextBox 23"/>
            <p:cNvSpPr txBox="1">
              <a:spLocks noChangeArrowheads="1"/>
            </p:cNvSpPr>
            <p:nvPr/>
          </p:nvSpPr>
          <p:spPr bwMode="auto">
            <a:xfrm>
              <a:off x="6306255" y="5846802"/>
              <a:ext cx="7152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bn-BD">
                  <a:ea typeface="Vrinda"/>
                  <a:cs typeface="Vrinda"/>
                </a:rPr>
                <a:t>৭০</a:t>
              </a:r>
              <a:r>
                <a:rPr lang="en-US"/>
                <a:t>.৫</a:t>
              </a:r>
            </a:p>
          </p:txBody>
        </p: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1163" y="6242050"/>
            <a:ext cx="2503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NikoshBAN" pitchFamily="2" charset="0"/>
                <a:cs typeface="NikoshBAN" pitchFamily="2" charset="0"/>
              </a:rPr>
              <a:t>অবিচ্ছিন্ন  শ্রেণি সীমা 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 rot="-5400000">
            <a:off x="-23019" y="4191795"/>
            <a:ext cx="1476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NikoshBAN" pitchFamily="2" charset="0"/>
                <a:cs typeface="NikoshBAN" pitchFamily="2" charset="0"/>
              </a:rPr>
              <a:t>গণসংখ্যা</a:t>
            </a:r>
            <a:endParaRPr lang="en-US" sz="240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6553200" y="7526338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343525" y="6427788"/>
            <a:ext cx="212725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14375" y="2438400"/>
            <a:ext cx="0" cy="1295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24000" y="5486400"/>
            <a:ext cx="762000" cy="317500"/>
            <a:chOff x="1524000" y="5486400"/>
            <a:chExt cx="762000" cy="317500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1524000" y="5486400"/>
              <a:ext cx="168275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692275" y="5486400"/>
              <a:ext cx="163513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855788" y="5486400"/>
              <a:ext cx="125412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981200" y="5486400"/>
              <a:ext cx="30480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133975" y="1290638"/>
            <a:ext cx="2181225" cy="9239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dirty="0">
                <a:solidFill>
                  <a:srgbClr val="C00000"/>
                </a:solidFill>
                <a:latin typeface="+mn-lt"/>
                <a:cs typeface="+mn-cs"/>
              </a:rPr>
              <a:t>গণসংখ্যার ক্ষেত্রে প্রতি দুই ঘর কে ১ একক ধরে </a:t>
            </a:r>
            <a:endParaRPr lang="en-US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4751388"/>
            <a:ext cx="685800" cy="1052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/>
              <a:t>৬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014663" y="4422775"/>
            <a:ext cx="685800" cy="137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/>
              <a:t>৮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470400" y="4038600"/>
            <a:ext cx="685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/>
              <a:t>১০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736975" y="3790950"/>
            <a:ext cx="685800" cy="200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/>
              <a:t>১৩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203825" y="4413250"/>
            <a:ext cx="685800" cy="137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/>
              <a:t>৮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922963" y="4914900"/>
            <a:ext cx="685800" cy="88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/>
              <a:t>৫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8" grpId="0"/>
      <p:bldP spid="30" grpId="0"/>
      <p:bldP spid="8" grpId="0" animBg="1"/>
      <p:bldP spid="9" grpId="0" animBg="1"/>
      <p:bldP spid="34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8887" y="1143000"/>
            <a:ext cx="7248313" cy="1095685"/>
          </a:xfrm>
          <a:prstGeom prst="rect">
            <a:avLst/>
          </a:prstGeom>
          <a:blipFill rotWithShape="1">
            <a:blip r:embed="rId3"/>
            <a:stretch>
              <a:fillRect l="-2187" t="-7263" r="-2103" b="-1564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28675" y="2362200"/>
            <a:ext cx="72485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উভয় অক্ষে ক্ষুদ্রতম বর্গের প্রতি ঘরকে একক ধরে x অক্ষ বরাবর অবিচ্ছিন্ন শ্রেণিসীমা এবং y অক্ষ বরাবর গণসংখ্যা নিয়ে প্রদত্ত গণসংখ্যা নিবেশনের আয়তলেখ অঙ্কন করা হলো। </a:t>
            </a:r>
            <a:r>
              <a:rPr lang="bn-BD" sz="32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 পাঁচ ঘর ভাঙ্গা চিহ্ন দ্বারা (০-৪০.৫) আছে বোঝানো হয়েছে</a:t>
            </a:r>
            <a:r>
              <a:rPr lang="bn-BD" sz="320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। </a:t>
            </a:r>
            <a:endParaRPr lang="en-US" sz="320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73350" y="685800"/>
            <a:ext cx="3498850" cy="1066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rgbClr val="002060"/>
                </a:solidFill>
              </a:rPr>
              <a:t>একক  কাজ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2209800"/>
            <a:ext cx="609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>
                <a:solidFill>
                  <a:srgbClr val="7030A0"/>
                </a:solidFill>
                <a:ea typeface="Vrinda"/>
                <a:cs typeface="Vrinda"/>
              </a:rPr>
              <a:t>নিচে একটি সারণি দেয়া হলঃ </a:t>
            </a:r>
            <a:endParaRPr lang="en-US" sz="2800">
              <a:solidFill>
                <a:srgbClr val="7030A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93788" y="2895600"/>
          <a:ext cx="7115175" cy="17970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6268"/>
                <a:gridCol w="1035168"/>
                <a:gridCol w="1185718"/>
                <a:gridCol w="1185718"/>
                <a:gridCol w="1185718"/>
                <a:gridCol w="1185718"/>
              </a:tblGrid>
              <a:tr h="898708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শ্রেণিব্যাপ্তি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২০-২৯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৩০-৩৯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৪০-৪৯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৫০-৫৯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৬০-৬৯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98708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4872038"/>
            <a:ext cx="419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>
                <a:solidFill>
                  <a:srgbClr val="C00000"/>
                </a:solidFill>
                <a:ea typeface="Vrinda"/>
                <a:cs typeface="Vrinda"/>
              </a:rPr>
              <a:t>উপাত্তগুলোর আয়তলেখ আঁক। </a:t>
            </a:r>
            <a:endParaRPr lang="en-US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8" y="762000"/>
            <a:ext cx="1427162" cy="6072188"/>
          </a:xfr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938" y="950913"/>
            <a:ext cx="12255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3413" y="152400"/>
            <a:ext cx="22193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8488" y="665163"/>
            <a:ext cx="20542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819401"/>
            <a:ext cx="4343400" cy="30469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``</a:t>
            </a:r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জাম্মেল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ভৌতবিজ্ঞান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পরৈকোড়া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নয়নতারা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 বিদ্যালয়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আনোয়ারা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29275" y="2819400"/>
            <a:ext cx="30480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i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i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4000" i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i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i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i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i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i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i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i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- ১১  </a:t>
            </a:r>
          </a:p>
          <a:p>
            <a:pPr algn="ctr"/>
            <a:r>
              <a:rPr lang="en-US" sz="4000" i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i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- ৪০ </a:t>
            </a:r>
            <a:r>
              <a:rPr lang="en-US" sz="4000" i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i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i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i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 descr="GG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685800"/>
            <a:ext cx="2327910" cy="2091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971800" y="925513"/>
            <a:ext cx="3886200" cy="151288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57492" y="1144123"/>
            <a:ext cx="17796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পাইচি্ত্র</a:t>
            </a:r>
            <a:endParaRPr lang="en-US" sz="5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55800" y="2857499"/>
            <a:ext cx="6273800" cy="1240083"/>
          </a:xfrm>
          <a:prstGeom prst="rect">
            <a:avLst/>
          </a:prstGeom>
          <a:blipFill rotWithShape="1">
            <a:blip r:embed="rId2"/>
            <a:stretch>
              <a:fillRect l="-1458" t="-3941" b="-1133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6800" y="4648200"/>
            <a:ext cx="7162800" cy="914400"/>
          </a:xfrm>
          <a:prstGeom prst="rect">
            <a:avLst/>
          </a:prstGeom>
          <a:blipFill rotWithShape="1">
            <a:blip r:embed="rId3"/>
            <a:stretch>
              <a:fillRect l="-679" b="-194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19400" y="838200"/>
            <a:ext cx="2895600" cy="1033463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সমস্যা-০২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2209800"/>
            <a:ext cx="8610600" cy="1683731"/>
          </a:xfrm>
          <a:prstGeom prst="rect">
            <a:avLst/>
          </a:prstGeom>
          <a:blipFill rotWithShape="1">
            <a:blip r:embed="rId2"/>
            <a:stretch>
              <a:fillRect l="-1841" t="-4710" b="-1123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505200" y="3617913"/>
            <a:ext cx="2743200" cy="2743200"/>
            <a:chOff x="990600" y="3581400"/>
            <a:chExt cx="2743200" cy="2743200"/>
          </a:xfrm>
        </p:grpSpPr>
        <p:sp>
          <p:nvSpPr>
            <p:cNvPr id="9" name="Oval 8"/>
            <p:cNvSpPr/>
            <p:nvPr/>
          </p:nvSpPr>
          <p:spPr>
            <a:xfrm>
              <a:off x="990600" y="3581400"/>
              <a:ext cx="2743200" cy="2743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Connector 10"/>
            <p:cNvCxnSpPr>
              <a:stCxn id="9" idx="0"/>
            </p:cNvCxnSpPr>
            <p:nvPr/>
          </p:nvCxnSpPr>
          <p:spPr>
            <a:xfrm flipH="1">
              <a:off x="2209800" y="3581400"/>
              <a:ext cx="152400" cy="1371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209800" y="4648200"/>
              <a:ext cx="15240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438400" y="4038600"/>
              <a:ext cx="1066800" cy="646331"/>
            </a:xfrm>
            <a:prstGeom prst="rect">
              <a:avLst/>
            </a:prstGeom>
            <a:blipFill rotWithShape="1">
              <a:blip r:embed="rId3"/>
              <a:stretch>
                <a:fillRect l="-5143" t="-4717" b="-13208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313" y="914400"/>
            <a:ext cx="3352800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০২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95400" y="1752600"/>
            <a:ext cx="6705600" cy="4662302"/>
          </a:xfrm>
          <a:prstGeom prst="rect">
            <a:avLst/>
          </a:prstGeom>
          <a:blipFill rotWithShape="1">
            <a:blip r:embed="rId2"/>
            <a:stretch>
              <a:fillRect l="-2818" t="-1178" b="-418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939800"/>
            <a:ext cx="3505200" cy="119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rgbClr val="FFFF00"/>
                </a:solidFill>
              </a:rPr>
              <a:t>সমস্যা-০৩ </a:t>
            </a: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9200" y="3505200"/>
          <a:ext cx="6400800" cy="13303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  <a:gridCol w="1066800"/>
              </a:tblGrid>
              <a:tr h="487802">
                <a:tc>
                  <a:txBody>
                    <a:bodyPr/>
                    <a:lstStyle/>
                    <a:p>
                      <a:r>
                        <a:rPr kumimoji="0" lang="bn-BD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দুর্ঘটনা</a:t>
                      </a:r>
                      <a:endParaRPr kumimoji="0" lang="en-US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বাস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ট্রাক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কার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নৌযান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মোট</a:t>
                      </a:r>
                      <a:endParaRPr lang="en-US" dirty="0"/>
                    </a:p>
                  </a:txBody>
                  <a:tcPr/>
                </a:tc>
              </a:tr>
              <a:tr h="841959">
                <a:tc>
                  <a:txBody>
                    <a:bodyPr/>
                    <a:lstStyle/>
                    <a:p>
                      <a:r>
                        <a:rPr lang="bn-BD" dirty="0" smtClean="0"/>
                        <a:t>মৃতের সংখ্যা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৪৫০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৩৫০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২৫০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১৫০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১২০০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2438400"/>
            <a:ext cx="7315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এক বছরে দুর্ঘটনাজনিত কারনে সংঘটিত মৃত্যুর সারণি নিচে দেয়া হলো।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27150" y="5126038"/>
            <a:ext cx="6896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>
                <a:solidFill>
                  <a:srgbClr val="7030A0"/>
                </a:solidFill>
                <a:ea typeface="Vrinda"/>
                <a:cs typeface="Vrinda"/>
              </a:rPr>
              <a:t>প্রদত্ত উপাত্তকে পাইচিত্রের মাধ্যমে প্রকাশ কর। </a:t>
            </a:r>
            <a:endParaRPr lang="en-US" sz="240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5450" y="381000"/>
            <a:ext cx="259715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solidFill>
                  <a:srgbClr val="C00000"/>
                </a:solidFill>
              </a:rPr>
              <a:t>সমাধানঃ০৩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3088" y="1078530"/>
            <a:ext cx="7467600" cy="3522887"/>
          </a:xfrm>
          <a:prstGeom prst="rect">
            <a:avLst/>
          </a:prstGeom>
          <a:blipFill rotWithShape="1">
            <a:blip r:embed="rId2"/>
            <a:stretch>
              <a:fillRect l="-65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" name="Oval 3"/>
          <p:cNvSpPr/>
          <p:nvPr/>
        </p:nvSpPr>
        <p:spPr>
          <a:xfrm>
            <a:off x="8382000" y="2362200"/>
            <a:ext cx="3048000" cy="2667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21650" y="6055996"/>
            <a:ext cx="5410200" cy="710451"/>
          </a:xfrm>
          <a:prstGeom prst="rect">
            <a:avLst/>
          </a:prstGeom>
          <a:blipFill rotWithShape="1">
            <a:blip r:embed="rId3"/>
            <a:stretch>
              <a:fillRect l="-1015" r="-3157" b="-1196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14" name="Straight Connector 13"/>
          <p:cNvCxnSpPr>
            <a:endCxn id="25" idx="6"/>
          </p:cNvCxnSpPr>
          <p:nvPr/>
        </p:nvCxnSpPr>
        <p:spPr>
          <a:xfrm flipV="1">
            <a:off x="1952625" y="5370513"/>
            <a:ext cx="1568450" cy="38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33922" y="4661505"/>
            <a:ext cx="946028" cy="987450"/>
          </a:xfrm>
          <a:prstGeom prst="rect">
            <a:avLst/>
          </a:prstGeom>
          <a:blipFill rotWithShape="1">
            <a:blip r:embed="rId4"/>
            <a:stretch>
              <a:fillRect l="-5161" t="-308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71907" y="5501998"/>
            <a:ext cx="859531" cy="710451"/>
          </a:xfrm>
          <a:prstGeom prst="rect">
            <a:avLst/>
          </a:prstGeom>
          <a:blipFill rotWithShape="1">
            <a:blip r:embed="rId5"/>
            <a:stretch>
              <a:fillRect l="-6383" t="-4310" r="-638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5" name="Oval 24"/>
          <p:cNvSpPr/>
          <p:nvPr/>
        </p:nvSpPr>
        <p:spPr>
          <a:xfrm>
            <a:off x="935038" y="4183063"/>
            <a:ext cx="2586037" cy="2374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339850" y="4554538"/>
            <a:ext cx="1371600" cy="1893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143000" y="5408613"/>
            <a:ext cx="850900" cy="647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25797" y="5185347"/>
            <a:ext cx="877933" cy="710451"/>
          </a:xfrm>
          <a:prstGeom prst="rect">
            <a:avLst/>
          </a:prstGeom>
          <a:blipFill rotWithShape="1">
            <a:blip r:embed="rId6"/>
            <a:stretch>
              <a:fillRect l="-6250" t="-431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6286" y="5745840"/>
            <a:ext cx="755271" cy="710451"/>
          </a:xfrm>
          <a:prstGeom prst="rect">
            <a:avLst/>
          </a:prstGeom>
          <a:blipFill rotWithShape="1">
            <a:blip r:embed="rId7"/>
            <a:stretch>
              <a:fillRect l="-6452" t="-431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24" grpId="0" animBg="1"/>
      <p:bldP spid="21" grpId="0" animBg="1"/>
      <p:bldP spid="22" grpId="0" animBg="1"/>
      <p:bldP spid="25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73350" y="685800"/>
            <a:ext cx="3498850" cy="1066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rgbClr val="002060"/>
                </a:solidFill>
              </a:rPr>
              <a:t>দলগত  কাজ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6563" y="2362200"/>
            <a:ext cx="8094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সারণিতে ২০০ জন শিক্ষার্থীর পছন্দের ফল দেখানো হলঃ</a:t>
            </a:r>
            <a:endParaRPr lang="en-US" sz="320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6563" y="3352800"/>
          <a:ext cx="7696200" cy="141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240"/>
                <a:gridCol w="1539240"/>
                <a:gridCol w="1539240"/>
                <a:gridCol w="1539240"/>
                <a:gridCol w="1539240"/>
              </a:tblGrid>
              <a:tr h="50315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ফল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আম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কাঁঠাল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লিচু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জামরুল </a:t>
                      </a:r>
                      <a:endParaRPr lang="en-US" dirty="0"/>
                    </a:p>
                  </a:txBody>
                  <a:tcPr/>
                </a:tc>
              </a:tr>
              <a:tr h="86845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শিক্ষার্থীর</a:t>
                      </a:r>
                      <a:r>
                        <a:rPr lang="bn-BD" baseline="0" dirty="0" smtClean="0"/>
                        <a:t> সংখ্যা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৭০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৩০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৮০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২০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6563" y="4918075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>
                <a:solidFill>
                  <a:srgbClr val="C00000"/>
                </a:solidFill>
                <a:ea typeface="Vrinda"/>
                <a:cs typeface="Vrinda"/>
              </a:rPr>
              <a:t>প্রদত্ত উপাত্তের পাই চিত্র অংকন কর। </a:t>
            </a:r>
            <a:endParaRPr lang="en-US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5600" y="381000"/>
            <a:ext cx="3048000" cy="708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00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447800"/>
            <a:ext cx="822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 বিদ্যালয়ের ১০০ জন শিক্ষার্থীর গণিত বিষয়ে প্রাপ্ত নম্বরের সারণি দেওয়া হলো: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819400"/>
          <a:ext cx="8458202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119"/>
                <a:gridCol w="1046119"/>
                <a:gridCol w="1046119"/>
                <a:gridCol w="1046119"/>
                <a:gridCol w="1046119"/>
                <a:gridCol w="1046119"/>
                <a:gridCol w="1046119"/>
                <a:gridCol w="113536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</a:t>
                      </a:r>
                      <a:r>
                        <a:rPr lang="en-US" sz="2000" kern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নম্বর</a:t>
                      </a:r>
                      <a:r>
                        <a:rPr lang="en-US" sz="2000" kern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b="0" kern="1200" dirty="0">
                        <a:solidFill>
                          <a:sysClr val="windowText" lastClr="000000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৬৬–৭০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৭১–৭৫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৭৬–৮০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৮১–৮৫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৮৬–৯০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৯১–৯৫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৯৬–১০০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4191000"/>
            <a:ext cx="7315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 ১৪, ১৫, ১৩, ১২, ১৫, ১৩, ১১, ১৩, ১৮ সংখ্যাগুলোর প্রচুরক নির্ণয় কর। </a:t>
            </a:r>
          </a:p>
          <a:p>
            <a:pPr algn="just"/>
            <a:r>
              <a:rPr lang="en-US" sz="32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খ. সারণি হতে গাণিতিক গড় নির্ণয় কর। </a:t>
            </a:r>
          </a:p>
          <a:p>
            <a:pPr algn="just"/>
            <a:r>
              <a:rPr lang="en-US" sz="32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গ. বিবরণসহ প্রদত্ত উপাত্তের আয়তলেখ আঁক।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icture\afsary (13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29713" cy="6877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6" name="Wave 5"/>
          <p:cNvSpPr/>
          <p:nvPr/>
        </p:nvSpPr>
        <p:spPr>
          <a:xfrm>
            <a:off x="895350" y="4114800"/>
            <a:ext cx="7029450" cy="2487613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1500" dirty="0">
                <a:solidFill>
                  <a:srgbClr val="002060"/>
                </a:solidFill>
              </a:rPr>
              <a:t>ধন্যবাদ </a:t>
            </a:r>
            <a:endParaRPr lang="en-US" sz="11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548063" y="3244850"/>
            <a:ext cx="2047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n-BD">
                <a:solidFill>
                  <a:srgbClr val="FFFFFF"/>
                </a:solidFill>
                <a:ea typeface="Vrinda"/>
                <a:cs typeface="Vrinda"/>
              </a:rPr>
              <a:t>একটি গ্রাফ কাগজ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0538" y="3167063"/>
            <a:ext cx="3082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kern="0" dirty="0">
                <a:solidFill>
                  <a:prstClr val="white"/>
                </a:solidFill>
                <a:latin typeface="+mn-lt"/>
                <a:cs typeface="+mn-cs"/>
              </a:rPr>
              <a:t>একটি গ্রাফ কাগজ </a:t>
            </a:r>
            <a:endParaRPr lang="en-US" sz="2800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2588" y="3059113"/>
            <a:ext cx="3298825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48063" y="304800"/>
            <a:ext cx="363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s-IN" sz="4800">
                <a:latin typeface="NikoshBAN" pitchFamily="2" charset="0"/>
                <a:cs typeface="NikoshBAN" pitchFamily="2" charset="0"/>
              </a:rPr>
              <a:t>একটি গ্রাফ কাগজ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135063"/>
            <a:ext cx="8001000" cy="5189537"/>
          </a:xfrm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 flipH="1">
            <a:off x="4821238" y="2349500"/>
            <a:ext cx="774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  </a:t>
            </a:r>
            <a:r>
              <a:rPr lang="as-IN">
                <a:ea typeface="Vrinda"/>
                <a:cs typeface="Vrinda"/>
              </a:rPr>
              <a:t>অক্ষ 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548063" y="3875088"/>
            <a:ext cx="91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 </a:t>
            </a:r>
            <a:r>
              <a:rPr lang="as-IN">
                <a:ea typeface="Vrinda"/>
                <a:cs typeface="Vrinda"/>
              </a:rPr>
              <a:t>অক্ষ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8686800" cy="6324600"/>
          </a:xfrm>
        </p:spPr>
        <p:txBody>
          <a:bodyPr/>
          <a:lstStyle/>
          <a:p>
            <a:r>
              <a:rPr lang="as-IN" sz="3600" b="1" smtClean="0">
                <a:solidFill>
                  <a:srgbClr val="202124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as-IN" sz="3600" smtClean="0">
                <a:solidFill>
                  <a:srgbClr val="202124"/>
                </a:solidFill>
                <a:latin typeface="NikoshBAN" pitchFamily="2" charset="0"/>
                <a:cs typeface="NikoshBAN" pitchFamily="2" charset="0"/>
              </a:rPr>
              <a:t> একটি ডেটা বা </a:t>
            </a:r>
            <a:r>
              <a:rPr lang="as-IN" sz="3600" b="1" smtClean="0">
                <a:solidFill>
                  <a:srgbClr val="202124"/>
                </a:solidFill>
                <a:latin typeface="NikoshBAN" pitchFamily="2" charset="0"/>
                <a:cs typeface="NikoshBAN" pitchFamily="2" charset="0"/>
              </a:rPr>
              <a:t>উপাত্তের</a:t>
            </a:r>
            <a:r>
              <a:rPr lang="as-IN" sz="3600" smtClean="0">
                <a:solidFill>
                  <a:srgbClr val="202124"/>
                </a:solidFill>
                <a:latin typeface="NikoshBAN" pitchFamily="2" charset="0"/>
                <a:cs typeface="NikoshBAN" pitchFamily="2" charset="0"/>
              </a:rPr>
              <a:t> সেট যা প্রদত্ত প্রয়োজনীয়তা অনুযায়ী অর্থবহ পদ্ধতিতে প্রক্রিয়াজাত করা হয়। তথ্যটিকে অর্থবহ এবং দরকারী করে তোলার জন্য প্রক্রিয়াজাতকরণ, কাঠামোগত বা প্রদত্ত প্রসঙ্গে উপস্থাপন করা হয়। </a:t>
            </a:r>
            <a:r>
              <a:rPr lang="as-IN" sz="3600" b="1" smtClean="0">
                <a:solidFill>
                  <a:srgbClr val="202124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as-IN" sz="3600" smtClean="0">
                <a:solidFill>
                  <a:srgbClr val="202124"/>
                </a:solidFill>
                <a:latin typeface="NikoshBAN" pitchFamily="2" charset="0"/>
                <a:cs typeface="NikoshBAN" pitchFamily="2" charset="0"/>
              </a:rPr>
              <a:t> আপনাকে এমন কিছু সম্পর্কে অবহিত করে। যা একটি নির্দিষ্ট প্রশ্নের উত্তর দেয়।</a:t>
            </a:r>
            <a:endParaRPr lang="en-US" sz="3600" smtClean="0">
              <a:solidFill>
                <a:srgbClr val="202124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600" smtClean="0">
                <a:solidFill>
                  <a:srgbClr val="4D5156"/>
                </a:solidFill>
                <a:latin typeface="NikoshBAN" pitchFamily="2" charset="0"/>
                <a:cs typeface="NikoshBAN" pitchFamily="2" charset="0"/>
              </a:rPr>
              <a:t>উপাত্ত বলতে এমন কিছু তথ্যকে বোঝায় যা নির্দিষ্ট কোনো চলকের বা এক সেট চলকের গুনগত ও পরিমাণ গত ধর্মাবলিকে প্রকাশ করে। বেশিরভাগ সময় কোনো পরিমাপ প্রক্রিয়ার ফল স্বরূপ এসব উপাত্ত সংগৃহীত হয়। উপাত্তকে কানেকটিভিটি গ্রাফ, লেখচিত্র বা চলকসমূহের মান তালিকা রূপে উপস্থাপন করা হতে পারে</a:t>
            </a:r>
            <a:r>
              <a:rPr lang="en-US" sz="3600" smtClean="0">
                <a:solidFill>
                  <a:srgbClr val="4D5156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smtClean="0">
                <a:latin typeface="NikoshBAN" pitchFamily="2" charset="0"/>
                <a:cs typeface="NikoshBAN" pitchFamily="2" charset="0"/>
              </a:rPr>
              <a:t>                    আজকের পাঠ লেখচিত্র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>
              <a:defRPr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লেখচিত্র কী এবং এর প্রয়োজনীয়তা ব্যাখ্যা করতে পারবে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২।আয়তলেখ অঙ্কন করতে পারবে ।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পাইচিত্র অঙ্কন করতে পারবে ।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473325" y="381000"/>
            <a:ext cx="3429000" cy="1676400"/>
          </a:xfrm>
          <a:prstGeom prst="wedgeRoundRectCallout">
            <a:avLst>
              <a:gd name="adj1" fmla="val -22449"/>
              <a:gd name="adj2" fmla="val 765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dirty="0">
                <a:solidFill>
                  <a:srgbClr val="C00000"/>
                </a:solidFill>
              </a:rPr>
              <a:t>লেখচিত্র 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2590800"/>
            <a:ext cx="8001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buFont typeface="Calibri" pitchFamily="34" charset="0"/>
              <a:buAutoNum type="romanLcPeriod"/>
            </a:pPr>
            <a:r>
              <a:rPr lang="bn-BD" sz="2800">
                <a:ea typeface="Vrinda"/>
                <a:cs typeface="Vrinda"/>
              </a:rPr>
              <a:t>এটি তথ্য ও উপাত্ত প্রকাশের একটি বহুল প্রচলিত পদ্ধতি। </a:t>
            </a:r>
          </a:p>
          <a:p>
            <a:pPr marL="400050" indent="-400050">
              <a:buFont typeface="Calibri" pitchFamily="34" charset="0"/>
              <a:buAutoNum type="romanLcPeriod"/>
            </a:pPr>
            <a:r>
              <a:rPr lang="bn-BD" sz="2800">
                <a:ea typeface="Vrinda"/>
                <a:cs typeface="Vrinda"/>
              </a:rPr>
              <a:t>উপস্থাপিত তথ্য বুঝা ও সিদ্ধান্ত গ্রহণে সুবিধা হয়। </a:t>
            </a:r>
          </a:p>
          <a:p>
            <a:pPr marL="400050" indent="-400050">
              <a:buFont typeface="Calibri" pitchFamily="34" charset="0"/>
              <a:buAutoNum type="romanLcPeriod"/>
            </a:pPr>
            <a:r>
              <a:rPr lang="bn-BD" sz="2800">
                <a:ea typeface="Vrinda"/>
                <a:cs typeface="Vrinda"/>
              </a:rPr>
              <a:t>উপাত্ত চিত্তাকর্ষক হয়। </a:t>
            </a:r>
            <a:endParaRPr lang="en-US" sz="2800"/>
          </a:p>
        </p:txBody>
      </p:sp>
      <p:graphicFrame>
        <p:nvGraphicFramePr>
          <p:cNvPr id="8" name="Diagram 7"/>
          <p:cNvGraphicFramePr/>
          <p:nvPr/>
        </p:nvGraphicFramePr>
        <p:xfrm>
          <a:off x="1981200" y="4381064"/>
          <a:ext cx="5463886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7721E1-69A2-4434-82F9-8988D4466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967721E1-69A2-4434-82F9-8988D4466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056CA0-5E51-4393-86E9-9334CF2F7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A3056CA0-5E51-4393-86E9-9334CF2F7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234D63-6179-4873-B35D-601707389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10234D63-6179-4873-B35D-601707389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364170-90B5-49FF-956B-B5F99ECF1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0A364170-90B5-49FF-956B-B5F99ECF1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6CDA43-A480-4FC0-B617-F33104E05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C56CDA43-A480-4FC0-B617-F33104E05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10F319-AB92-4AD7-8718-03701BEC1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BD10F319-AB92-4AD7-8718-03701BEC1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0CC6A9-639B-4106-AB32-1D0D5B477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350CC6A9-639B-4106-AB32-1D0D5B477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F0B19C-BE2D-4229-A778-897530103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dgm id="{BDF0B19C-BE2D-4229-A778-897530103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Graphic spid="8" grpId="0">
        <p:bldSub>
          <a:bldDgm bld="lvlAtOnc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552700" y="533400"/>
            <a:ext cx="4191000" cy="1143000"/>
          </a:xfrm>
          <a:prstGeom prst="wav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solidFill>
                  <a:srgbClr val="002060"/>
                </a:solidFill>
              </a:rPr>
              <a:t>আয়তলেখ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27238"/>
            <a:ext cx="80772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800" dirty="0">
                <a:solidFill>
                  <a:srgbClr val="7030A0"/>
                </a:solidFill>
                <a:latin typeface="+mn-lt"/>
                <a:cs typeface="+mn-cs"/>
              </a:rPr>
              <a:t>এটি গনসংখ্যা নিবেশনের একটি লেখচিত্র ।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800" dirty="0">
                <a:solidFill>
                  <a:srgbClr val="7030A0"/>
                </a:solidFill>
                <a:latin typeface="+mn-lt"/>
                <a:cs typeface="+mn-cs"/>
              </a:rPr>
              <a:t>এটি অংকনের  জন্য ছক কাগজে x ও y অক্ষ আঁকা হয়।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  <a:cs typeface="+mn-cs"/>
              </a:rPr>
              <a:t>X</a:t>
            </a:r>
            <a:r>
              <a:rPr lang="bn-BD" sz="2800" dirty="0">
                <a:solidFill>
                  <a:srgbClr val="7030A0"/>
                </a:solidFill>
                <a:latin typeface="+mn-lt"/>
                <a:cs typeface="+mn-cs"/>
              </a:rPr>
              <a:t> অক্ষ বরাবর শ্রেণিব্যাপ্তি এবং Y অক্ষ বরাবর গনসংখ্যা  নেওয়া হয়।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800" dirty="0">
                <a:solidFill>
                  <a:srgbClr val="7030A0"/>
                </a:solidFill>
                <a:latin typeface="+mn-lt"/>
                <a:cs typeface="+mn-cs"/>
              </a:rPr>
              <a:t>আয়তের ভুমি হয় শ্রেণিব্যাপ্তি এবং উচ্চতা হয় গণসংখ্যা ।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813" y="5518150"/>
            <a:ext cx="7037387" cy="954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solidFill>
                  <a:srgbClr val="002060"/>
                </a:solidFill>
                <a:latin typeface="+mn-lt"/>
                <a:cs typeface="+mn-cs"/>
              </a:rPr>
              <a:t>শ্রেণিব্যবধান দেওয়া থাকলে 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X</a:t>
            </a:r>
            <a:r>
              <a:rPr lang="bn-BD" sz="2800" dirty="0">
                <a:solidFill>
                  <a:srgbClr val="002060"/>
                </a:solidFill>
                <a:latin typeface="+mn-lt"/>
                <a:cs typeface="+mn-cs"/>
              </a:rPr>
              <a:t> অক্ষ ব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+mn-lt"/>
                <a:cs typeface="+mn-cs"/>
              </a:rPr>
              <a:t>রাবর অবিচ্ছিন্ন শ্রেণি</a:t>
            </a:r>
            <a:r>
              <a:rPr lang="en-US" sz="2800" dirty="0" err="1">
                <a:solidFill>
                  <a:srgbClr val="002060"/>
                </a:solidFill>
                <a:latin typeface="+mn-lt"/>
                <a:cs typeface="+mn-cs"/>
              </a:rPr>
              <a:t>সী</a:t>
            </a:r>
            <a:r>
              <a:rPr lang="bn-BD" sz="2800" dirty="0">
                <a:solidFill>
                  <a:srgbClr val="002060"/>
                </a:solidFill>
                <a:latin typeface="+mn-lt"/>
                <a:cs typeface="+mn-cs"/>
              </a:rPr>
              <a:t>মা নেওয়া হয়।  </a:t>
            </a:r>
            <a:endParaRPr lang="en-US" sz="2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3505200" y="65088"/>
            <a:ext cx="2971800" cy="1295400"/>
          </a:xfrm>
          <a:prstGeom prst="cloudCallout">
            <a:avLst>
              <a:gd name="adj1" fmla="val -25029"/>
              <a:gd name="adj2" fmla="val 8496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/>
              <a:t>একটি গ্রাফ কাগজ 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43400" y="1905000"/>
            <a:ext cx="0" cy="4495800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85800" y="4152900"/>
            <a:ext cx="73152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5800" y="44958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b="1">
                <a:ea typeface="Vrinda"/>
                <a:cs typeface="Vrinda"/>
              </a:rPr>
              <a:t>X অক্ষ </a:t>
            </a:r>
            <a:endParaRPr lang="en-US" sz="2800" b="1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 rot="5400000">
            <a:off x="3807619" y="2801144"/>
            <a:ext cx="1828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 b="1">
                <a:ea typeface="Vrinda"/>
                <a:cs typeface="Vrinda"/>
              </a:rPr>
              <a:t>Y</a:t>
            </a:r>
            <a:r>
              <a:rPr lang="bn-BD" sz="2800" b="1">
                <a:ea typeface="Vrinda"/>
                <a:cs typeface="Vrinda"/>
              </a:rPr>
              <a:t>  অক্ষ </a:t>
            </a:r>
            <a:endParaRPr lang="en-US" sz="2800" b="1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674</Words>
  <Application>Microsoft Office PowerPoint</Application>
  <PresentationFormat>On-screen Show (4:3)</PresentationFormat>
  <Paragraphs>288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Constantia</vt:lpstr>
      <vt:lpstr>Arial</vt:lpstr>
      <vt:lpstr>Calibri</vt:lpstr>
      <vt:lpstr>Wingdings 2</vt:lpstr>
      <vt:lpstr>NikoshBAN</vt:lpstr>
      <vt:lpstr>Times New Roman</vt:lpstr>
      <vt:lpstr>Vrinda</vt:lpstr>
      <vt:lpstr>NikoshLightBAN</vt:lpstr>
      <vt:lpstr>Kalpurush</vt:lpstr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KASHEM</dc:creator>
  <cp:lastModifiedBy>USER</cp:lastModifiedBy>
  <cp:revision>35</cp:revision>
  <dcterms:created xsi:type="dcterms:W3CDTF">2006-08-16T00:00:00Z</dcterms:created>
  <dcterms:modified xsi:type="dcterms:W3CDTF">2021-03-12T16:31:02Z</dcterms:modified>
</cp:coreProperties>
</file>