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5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1EB2"/>
    <a:srgbClr val="704789"/>
    <a:srgbClr val="0099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3/12/2021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609600" y="6533634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/>
              <a:t>MD MAINUL ISLAM SARKAR MAJHIRA HIGH SCHOOL SHAJAHANPUR</a:t>
            </a:r>
            <a:r>
              <a:rPr lang="en-US" sz="800" baseline="0" dirty="0" smtClean="0"/>
              <a:t> BOGURA 01724623684  </a:t>
            </a:r>
            <a:r>
              <a:rPr lang="en-US" sz="800" dirty="0" smtClean="0"/>
              <a:t>MD MAINUL ISLAM SARKAR MAJHIRA HIGH SCHOOL SHAJAHANPUR</a:t>
            </a:r>
            <a:r>
              <a:rPr lang="en-US" sz="800" baseline="0" dirty="0" smtClean="0"/>
              <a:t> BOGURA 01724623684</a:t>
            </a:r>
            <a:endParaRPr lang="en-US" sz="800" dirty="0" smtClean="0"/>
          </a:p>
          <a:p>
            <a:endParaRPr lang="en-US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35147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</a:rPr>
              <a:t>তোমাদের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</a:rPr>
              <a:t>স্বাগতম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1" y="2514600"/>
            <a:ext cx="4343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1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345" y="1524001"/>
            <a:ext cx="5715000" cy="266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6345" y="6096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মাক্রোসফট এক্সেল  ২০০৭ প্রোগ্রাম খোলা অবস্থায় নিচের চিত্রের মতো দেখা যায়।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4" y="4191001"/>
            <a:ext cx="5888179" cy="12897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9754" y="5618018"/>
            <a:ext cx="6095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এক্সেল উইন্ডোর একেবারে উপরে ওয়ার্বুকের শিরোনাম  লেখা থাকে। এটাকে টাইটেল বার বলে।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068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81" y="1295400"/>
            <a:ext cx="6019801" cy="190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6197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অফিস বাটন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219199" y="3961191"/>
            <a:ext cx="6248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dirty="0" smtClean="0"/>
              <a:t>এক্সেল উইন্ডোর উপরে বাম দিকে               বাটনটি হলো অফিস বাটন। এটিতে ক্লিক করে নতুন এক্সেল ওয়ার্কবুক খোলা ,আগের ওয়ার্কবুক খোলা,ওয়ার্কবুক সংরক্ষ্ণ করাসহ আরো অনেক কাজ করা যায়।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85308"/>
            <a:ext cx="762000" cy="55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6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44334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কুইক অ্যাকসেস টুলবার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19200"/>
            <a:ext cx="5562599" cy="259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3500" y="3953240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অফিস বাটনের পাসেই </a:t>
            </a:r>
            <a:r>
              <a:rPr lang="bn-IN" sz="2000" dirty="0"/>
              <a:t>কুইক অ্যাকসেস </a:t>
            </a:r>
            <a:r>
              <a:rPr lang="bn-IN" sz="2000" dirty="0" smtClean="0"/>
              <a:t>টুলবারের অবস্থান। সচারচার যে বাটনগুলো বেশি ব্যবহৃত হয়,সেগুলো এখানে </a:t>
            </a:r>
          </a:p>
          <a:p>
            <a:r>
              <a:rPr lang="bn-IN" sz="2000" dirty="0" smtClean="0"/>
              <a:t>থাকে।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049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9200"/>
            <a:ext cx="5981700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3800" y="577196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রিবন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62050" y="4089231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মাক্রোসফট এক্সেলে বিভিন্ন কমান্ডকে গুচ্ছাকারে সাজানো হয়েছে। এগুলোকে এক্ত্রে রিবন বলা হয়। প্রত্যাকটা মেনুর আওতায় আইকনের মাধ্যমে কমান্ডগুলো সাজানো।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4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1752600"/>
            <a:ext cx="7181850" cy="2324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9964" y="833735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ফরমুলা বার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81075" y="4572000"/>
            <a:ext cx="7019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রিবনের ঠিক নিচেই এর অবস্থান। এখানে সেলের অবস্থান বা সেল রেফারন্স প্রদর্শন করা হয়।পাশাপাশি সেলের বিষয়বস্তু বা কন্টেন্ট দেখানো হয়।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133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6934200" cy="27726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762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স্ট্যাটাস বার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453390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000" dirty="0" smtClean="0"/>
              <a:t>ওয়ার্কশিটের নিচের দিকে স্ট্যাটেস বারের অবস্থান। বিভিন্ন কাজের সময় তাৎক্ষণিক অবস্থা এ বারে দেখানো হয়। এছাড়া স্ট্যাটাস বারের বাম দিকে ভিন্ন ভিন্ন পদ্ধতিতে ওয়ার্কশিট দেখার অপসন্রয়েছে।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200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6705600" cy="182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2750" y="688032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শিট ট্যাব</a:t>
            </a:r>
            <a:endParaRPr lang="en-US" sz="3200" dirty="0"/>
          </a:p>
        </p:txBody>
      </p:sp>
      <p:sp>
        <p:nvSpPr>
          <p:cNvPr id="4" name="Up Arrow 3"/>
          <p:cNvSpPr/>
          <p:nvPr/>
        </p:nvSpPr>
        <p:spPr>
          <a:xfrm>
            <a:off x="5282045" y="3103418"/>
            <a:ext cx="2286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21327" y="3948545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000" dirty="0" smtClean="0"/>
              <a:t>একটা ওয়ার্কবুকে যতগুলো ওয়ার্কশিট থাকে শিট ট্যাবে সেগুলো দেখানো হয়।বিভিন্ন  শিটের মধ্যে আসা যাও্যা করার জন্য শিট ট্যাব  ব্যবহার করা যায়।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134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981210"/>
            <a:ext cx="2438400" cy="4305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4572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/>
              <a:t>নতুন ওয়ার্কশিট খোলার পদ্ধতি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90599" y="5361709"/>
            <a:ext cx="7696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অফিস বাটনে ক্লিক করতে হবে এর পর নিউ বাটনে ক্লিক করতে হবে তাহলে নতুন ওয়ার্কশিট খুলে যাবে এছাড়া কী-বোর্ডের মধ্যমে </a:t>
            </a:r>
            <a:r>
              <a:rPr lang="en-US" sz="2400" dirty="0" err="1" smtClean="0"/>
              <a:t>Ctrl+n</a:t>
            </a:r>
            <a:r>
              <a:rPr lang="en-US" sz="2400" dirty="0" smtClean="0"/>
              <a:t> </a:t>
            </a:r>
            <a:r>
              <a:rPr lang="bn-IN" sz="2000" dirty="0" smtClean="0"/>
              <a:t>চেপে  নতুন ওয়ার্কশিট খোলা যায়।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358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6629399" cy="144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3117" y="2805545"/>
            <a:ext cx="716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000" dirty="0" smtClean="0">
                <a:solidFill>
                  <a:schemeClr val="accent5">
                    <a:lumMod val="75000"/>
                  </a:schemeClr>
                </a:solidFill>
              </a:rPr>
              <a:t>ওয়ার্কশিটে বিভিন্ন সেলের অ্যাড্রেস ব্যবহার করে গাণিতিক হিসাব করার জন্য যে সকল সূত্র ব্যবহৃত হয় তাকে ফর্মূলা বলে। সেলে ও ফর্মূলাবারে ব্যবহার করা যায়। রিবনের নিচে ফর্মূলা বারের অবস্থান।   এখানে সেলের অবস্থান ও রেফারেন্স প্রদর্শিত হয়।অর্থাৎ যে সেলের (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11</a:t>
            </a:r>
            <a:r>
              <a:rPr lang="bn-IN" sz="2000" dirty="0" smtClean="0">
                <a:solidFill>
                  <a:schemeClr val="accent5">
                    <a:lumMod val="75000"/>
                  </a:schemeClr>
                </a:solidFill>
              </a:rPr>
              <a:t>)উপরে মোট নির্ণয় করতে হবে সেই সেলের ওপর কার্সার রেখে ফরমূলাবারে =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B2+C2+D2 </a:t>
            </a:r>
            <a:r>
              <a:rPr lang="bn-IN" sz="2000" dirty="0" smtClean="0">
                <a:solidFill>
                  <a:schemeClr val="accent5">
                    <a:lumMod val="75000"/>
                  </a:schemeClr>
                </a:solidFill>
              </a:rPr>
              <a:t>লিখে দিলেই ফলাফল সেলে মোট নির্ণয়হবে। এভাবে প্রতিটি সেলে ম্যানুয়ালি ও স্বয়ংক্রিয়ভাবে  মোট নম্বর হিসাব করা যায়।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1" y="604859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solidFill>
                  <a:schemeClr val="accent5">
                    <a:lumMod val="75000"/>
                  </a:schemeClr>
                </a:solidFill>
              </a:rPr>
              <a:t>স্প্রেডশিট সফটওয়্যার ব্যবহারের কৌশল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9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76199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একক কাজ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3874851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/>
              <a:t>মাক্রোসফট এক্সেল কী ?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উত্তরঃ </a:t>
            </a:r>
            <a:r>
              <a:rPr lang="bn-IN" sz="2000" dirty="0"/>
              <a:t>মাক্রোসফট </a:t>
            </a:r>
            <a:r>
              <a:rPr lang="bn-IN" sz="2000" dirty="0" smtClean="0"/>
              <a:t>এক্সেলঃ মাক্রোসফট এক্সেল হলো একটি স্প্রেডশিট    প্রোগ্রাম। এটি মাইক্রোসফট কোম্পানি কর্তৃক উদ্ভাবিতএক্সেল প্রোগ্রাম।       এর সাহায্যে গাণিতিক হিসাব-নিকাশের কাজ সহজে করা যায়।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305" y="1676400"/>
            <a:ext cx="2857500" cy="182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9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87313" y="3200400"/>
            <a:ext cx="5029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solidFill>
                  <a:schemeClr val="accent3">
                    <a:lumMod val="50000"/>
                  </a:schemeClr>
                </a:solidFill>
              </a:rPr>
              <a:t>মোঃ মাইনুল ইসলাম সরকার</a:t>
            </a:r>
          </a:p>
          <a:p>
            <a:pPr algn="just"/>
            <a:r>
              <a:rPr lang="bn-IN" sz="2800" dirty="0" smtClean="0">
                <a:solidFill>
                  <a:schemeClr val="accent3">
                    <a:lumMod val="50000"/>
                  </a:schemeClr>
                </a:solidFill>
              </a:rPr>
              <a:t>সহকারিঃ শিক্ষক( আই সি টি )</a:t>
            </a:r>
          </a:p>
          <a:p>
            <a:pPr algn="just"/>
            <a:r>
              <a:rPr lang="bn-IN" sz="2800" dirty="0" smtClean="0">
                <a:solidFill>
                  <a:schemeClr val="accent3">
                    <a:lumMod val="50000"/>
                  </a:schemeClr>
                </a:solidFill>
              </a:rPr>
              <a:t>মাঝিড়া মডেল উচ্চ বিদ্যালয়</a:t>
            </a:r>
          </a:p>
          <a:p>
            <a:pPr algn="just"/>
            <a:r>
              <a:rPr lang="bn-IN" sz="2800" dirty="0" smtClean="0">
                <a:solidFill>
                  <a:schemeClr val="accent3">
                    <a:lumMod val="50000"/>
                  </a:schemeClr>
                </a:solidFill>
              </a:rPr>
              <a:t>মাঝিড়া,শাজাহানপুর-বগুড়া</a:t>
            </a:r>
          </a:p>
          <a:p>
            <a:pPr algn="just"/>
            <a:r>
              <a:rPr lang="bn-IN" sz="2800" dirty="0" smtClean="0">
                <a:solidFill>
                  <a:schemeClr val="accent3">
                    <a:lumMod val="50000"/>
                  </a:schemeClr>
                </a:solidFill>
              </a:rPr>
              <a:t>কলঃ ০১৭২৪৬২৩৬৮৪</a:t>
            </a:r>
          </a:p>
          <a:p>
            <a:pPr algn="just"/>
            <a:r>
              <a:rPr lang="bn-IN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Email:mainul70sarkar@gmail.com</a:t>
            </a:r>
            <a:endParaRPr lang="bn-IN" sz="2000" dirty="0" smtClean="0">
              <a:solidFill>
                <a:srgbClr val="002060"/>
              </a:solidFill>
            </a:endParaRPr>
          </a:p>
          <a:p>
            <a:pPr algn="just"/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612" y="1426658"/>
            <a:ext cx="1622687" cy="17737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52413" y="718772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</a:rPr>
              <a:t>শিক্ষক পরিচিতি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2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0508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দলগত কাজ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65274"/>
            <a:ext cx="3124199" cy="1935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1382" y="3722132"/>
            <a:ext cx="6733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স্প্রেডশিটের মাধ্যমে কিভাবে চার্ট এবং গ্রাফ ব্যবহার করা যায় </a:t>
            </a:r>
          </a:p>
          <a:p>
            <a:r>
              <a:rPr lang="bn-IN" sz="2000" dirty="0" smtClean="0"/>
              <a:t>ব্যাখ্যা করো।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4495800"/>
            <a:ext cx="739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000" dirty="0" smtClean="0"/>
              <a:t>উত্তরঃ চার্ট বা গ্রাফ তৈরি করার নিয়মঃ *এক্সেল ওয়ার্কশীটকে পর্দায় সচল রাখতে হবে। * ডেটা রেঞ্জ নির্বাচন করতে হবে। *রিবন </a:t>
            </a:r>
            <a:r>
              <a:rPr lang="en-US" sz="2400" dirty="0" smtClean="0"/>
              <a:t>Insert </a:t>
            </a:r>
            <a:r>
              <a:rPr lang="bn-IN" sz="2000" dirty="0" smtClean="0"/>
              <a:t>মেনুতে ক্লিক করে </a:t>
            </a:r>
            <a:r>
              <a:rPr lang="en-US" sz="2400" dirty="0" smtClean="0"/>
              <a:t>Chart</a:t>
            </a:r>
            <a:r>
              <a:rPr lang="bn-IN" sz="2000" dirty="0" smtClean="0"/>
              <a:t> এর বিভিন্ন ধরন নির্বাচন করতে হবে।*প্রয়ো    জনীয় শংশোধন করে চার্টটি সেভ  করা যাবে।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33528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/>
              <a:t>ক-দল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146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5" y="685800"/>
            <a:ext cx="2857500" cy="160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2382982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/>
              <a:t>খ-দল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019300" y="280029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স্প্রেডশিট ও ওয়ার্কশিটের মধ্যে পার্থক্য লেখ।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807402" y="3285199"/>
            <a:ext cx="1061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/>
              <a:t>উ</a:t>
            </a:r>
            <a:r>
              <a:rPr lang="bn-IN" sz="2000" dirty="0" smtClean="0"/>
              <a:t>ত্তরঃ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3909535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স্প্রেডশিট</a:t>
            </a:r>
          </a:p>
          <a:p>
            <a:r>
              <a:rPr lang="bn-IN" dirty="0" smtClean="0"/>
              <a:t>১।এক্সেল প্রোগ্রাম চালু করলে প্রথমে যে স্ক্রিন্টি পাও্যা যায় সেটি হলো স্প্রেডশিট</a:t>
            </a:r>
          </a:p>
          <a:p>
            <a:r>
              <a:rPr lang="bn-IN" dirty="0" smtClean="0"/>
              <a:t>২। একটি স্প্রেডশিটে একাধিক ও্যার্কশিট থাকে।সাধারণত একটি স্প্রেডশিটে ৩ টি ও্যার্কশিট ডিফল্ট হিসাবে থাকে।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3909535"/>
            <a:ext cx="365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ওয়ার্কশিট</a:t>
            </a:r>
          </a:p>
          <a:p>
            <a:r>
              <a:rPr lang="bn-IN" dirty="0" smtClean="0"/>
              <a:t>১।এক্সেল্প্রোগ্রামের সুবিশাল পাতার যে অংশে কাজ করা হয় সেটিই হলো ওয়ার্কশিট।</a:t>
            </a:r>
          </a:p>
          <a:p>
            <a:r>
              <a:rPr lang="bn-IN" dirty="0" smtClean="0"/>
              <a:t>২।ওয়ার্কশিট  হলো স্প্রেডশিটের অংশ।প্রয়োজন অনুসারে ওয়ার্কশি টের সংখ্যা বাড়ানো যায়।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13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5655" y="729733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মূল্যায়ন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5" y="1600200"/>
            <a:ext cx="2667000" cy="17481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3525146"/>
            <a:ext cx="7238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/>
              <a:t>ওয়ার্কশিটের কলামগুলোকে কী দ্বারা চিহ্নিত করা যায় </a:t>
            </a:r>
            <a:r>
              <a:rPr lang="bn-IN" dirty="0" smtClean="0"/>
              <a:t>?</a:t>
            </a:r>
            <a:endParaRPr lang="en-US" dirty="0"/>
          </a:p>
        </p:txBody>
      </p:sp>
      <p:sp>
        <p:nvSpPr>
          <p:cNvPr id="5" name="Flowchart: Connector 4"/>
          <p:cNvSpPr/>
          <p:nvPr/>
        </p:nvSpPr>
        <p:spPr>
          <a:xfrm>
            <a:off x="1905000" y="42672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ক</a:t>
            </a:r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5441373" y="42672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খ</a:t>
            </a:r>
            <a:endParaRPr lang="en-US" dirty="0"/>
          </a:p>
        </p:txBody>
      </p:sp>
      <p:sp>
        <p:nvSpPr>
          <p:cNvPr id="7" name="Flowchart: Connector 6"/>
          <p:cNvSpPr/>
          <p:nvPr/>
        </p:nvSpPr>
        <p:spPr>
          <a:xfrm>
            <a:off x="1887682" y="50292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গ</a:t>
            </a:r>
            <a:endParaRPr lang="en-US" dirty="0"/>
          </a:p>
        </p:txBody>
      </p:sp>
      <p:sp>
        <p:nvSpPr>
          <p:cNvPr id="8" name="Flowchart: Connector 7"/>
          <p:cNvSpPr/>
          <p:nvPr/>
        </p:nvSpPr>
        <p:spPr>
          <a:xfrm>
            <a:off x="5424055" y="50292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ঘ</a:t>
            </a:r>
            <a:endParaRPr lang="en-US" dirty="0"/>
          </a:p>
        </p:txBody>
      </p:sp>
      <p:sp>
        <p:nvSpPr>
          <p:cNvPr id="9" name="Flowchart: Connector 8"/>
          <p:cNvSpPr/>
          <p:nvPr/>
        </p:nvSpPr>
        <p:spPr>
          <a:xfrm>
            <a:off x="4571999" y="5724555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গ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0" y="419337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১,২,৩,৪,৫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943600" y="4189512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a,b,c,d,e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44436" y="4958834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A,B,C,D,E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030191" y="4943445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A,E,1,2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887682" y="5638800"/>
            <a:ext cx="1350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উত্তরঃ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057900" y="5624945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A,B,C,D,E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655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990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বাড়ির কাজ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1885950"/>
            <a:ext cx="2971800" cy="1543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1" y="4038600"/>
            <a:ext cx="6781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 smtClean="0"/>
              <a:t>মাহি অষ্টম শ্রেণির  অর্ধ বার্ষিক পরিক্ষায় বাংলা প্রথম প্ত্রে ৮৫,বাংলা দ্বিতীয় পত্রে ৯০,ইংরেজি প্রথম প্ত্রে ৯০,ইংরেজি দ্বিতীয় পত্রে ৯১,এবং তথ্য ও যোগাযোগ প্রযুক্তির বিষয়ে ৪৮ নম্বর পেয়েছে। স্প্রেডশিট সফট ওয়্যার ব্যবহার করে এ তথ্যগুলো টাইপ কর।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688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466165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4">
                    <a:lumMod val="75000"/>
                  </a:schemeClr>
                </a:solidFill>
              </a:rPr>
              <a:t>আল্লাহ হাফেজ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09800"/>
            <a:ext cx="3200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7467" y="6858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accent3">
                    <a:lumMod val="50000"/>
                  </a:schemeClr>
                </a:solidFill>
              </a:rPr>
              <a:t>পাঠ পরিচিতি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61" y="1393686"/>
            <a:ext cx="1519766" cy="1806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4534" y="3505200"/>
            <a:ext cx="4191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solidFill>
                  <a:schemeClr val="accent3">
                    <a:lumMod val="50000"/>
                  </a:schemeClr>
                </a:solidFill>
              </a:rPr>
              <a:t>শ্রেণিঃ অষ্টম</a:t>
            </a:r>
          </a:p>
          <a:p>
            <a:pPr algn="just"/>
            <a:r>
              <a:rPr lang="bn-IN" sz="2400" dirty="0">
                <a:solidFill>
                  <a:schemeClr val="accent3">
                    <a:lumMod val="50000"/>
                  </a:schemeClr>
                </a:solidFill>
              </a:rPr>
              <a:t>বিষয়ঃ তথ্য ও যোগাযোগ প্রযুক্তি</a:t>
            </a:r>
          </a:p>
          <a:p>
            <a:pPr algn="just"/>
            <a:r>
              <a:rPr lang="bn-IN" sz="2400" dirty="0">
                <a:solidFill>
                  <a:schemeClr val="accent3">
                    <a:lumMod val="50000"/>
                  </a:schemeClr>
                </a:solidFill>
              </a:rPr>
              <a:t>অধ্যায়ঃ </a:t>
            </a:r>
            <a:r>
              <a:rPr lang="bn-IN" sz="2400" dirty="0" smtClean="0">
                <a:solidFill>
                  <a:schemeClr val="accent3">
                    <a:lumMod val="50000"/>
                  </a:schemeClr>
                </a:solidFill>
              </a:rPr>
              <a:t>চতুর্থ</a:t>
            </a:r>
            <a:endParaRPr lang="bn-IN" sz="24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bn-IN" sz="2400" dirty="0" smtClean="0">
                <a:solidFill>
                  <a:schemeClr val="accent3">
                    <a:lumMod val="50000"/>
                  </a:schemeClr>
                </a:solidFill>
              </a:rPr>
              <a:t>সময়ঃ </a:t>
            </a:r>
            <a:r>
              <a:rPr lang="bn-IN" sz="2400" dirty="0">
                <a:solidFill>
                  <a:schemeClr val="accent3">
                    <a:lumMod val="50000"/>
                  </a:schemeClr>
                </a:solidFill>
              </a:rPr>
              <a:t>৪৫ </a:t>
            </a:r>
            <a:r>
              <a:rPr lang="bn-IN" sz="2400" dirty="0" smtClean="0">
                <a:solidFill>
                  <a:schemeClr val="accent3">
                    <a:lumMod val="50000"/>
                  </a:schemeClr>
                </a:solidFill>
              </a:rPr>
              <a:t>মিনিট</a:t>
            </a:r>
            <a:endParaRPr lang="bn-IN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bn-IN" sz="2800" dirty="0" smtClean="0">
                <a:solidFill>
                  <a:schemeClr val="accent3">
                    <a:lumMod val="50000"/>
                  </a:schemeClr>
                </a:solidFill>
              </a:rPr>
              <a:t>তারিখ-</a:t>
            </a:r>
            <a:r>
              <a:rPr lang="bn-IN" sz="2800" dirty="0" smtClean="0">
                <a:solidFill>
                  <a:schemeClr val="accent3">
                    <a:lumMod val="50000"/>
                  </a:schemeClr>
                </a:solidFill>
              </a:rPr>
              <a:t>১২</a:t>
            </a:r>
            <a:r>
              <a:rPr lang="bn-IN" sz="2800" dirty="0" smtClean="0">
                <a:solidFill>
                  <a:schemeClr val="accent3">
                    <a:lumMod val="50000"/>
                  </a:schemeClr>
                </a:solidFill>
              </a:rPr>
              <a:t>-০</a:t>
            </a:r>
            <a:r>
              <a:rPr lang="bn-IN" sz="2800" dirty="0">
                <a:solidFill>
                  <a:schemeClr val="accent3">
                    <a:lumMod val="50000"/>
                  </a:schemeClr>
                </a:solidFill>
              </a:rPr>
              <a:t>৩</a:t>
            </a:r>
            <a:r>
              <a:rPr lang="bn-IN" sz="2800" dirty="0" smtClean="0">
                <a:solidFill>
                  <a:schemeClr val="accent3">
                    <a:lumMod val="50000"/>
                  </a:schemeClr>
                </a:solidFill>
              </a:rPr>
              <a:t>-২০২১</a:t>
            </a:r>
            <a:endParaRPr lang="en-US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14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519615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0066"/>
                </a:solidFill>
              </a:rPr>
              <a:t>এসো কিছু ছবি দেখি</a:t>
            </a:r>
            <a:endParaRPr lang="en-US" sz="3600" dirty="0">
              <a:solidFill>
                <a:srgbClr val="00006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3" y="1581150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1138237"/>
            <a:ext cx="1771650" cy="2747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873" y="1447800"/>
            <a:ext cx="1905000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4191000"/>
            <a:ext cx="6934200" cy="198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37015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অ্যাবাকাস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86187" y="3701534"/>
            <a:ext cx="157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ক্যালকুলেটর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37015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কম্পিউটার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84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85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99CC"/>
                </a:solidFill>
              </a:rPr>
              <a:t>আজকের পাঠ</a:t>
            </a:r>
            <a:endParaRPr lang="en-US" sz="3600" dirty="0">
              <a:solidFill>
                <a:srgbClr val="0099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36" y="1524000"/>
            <a:ext cx="4495800" cy="2401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68236" y="4463534"/>
            <a:ext cx="4765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</a:rPr>
              <a:t>স্প্রেডশিটের ব্যবহার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68579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99CC"/>
                </a:solidFill>
              </a:rPr>
              <a:t>আজকের পাঠ</a:t>
            </a:r>
            <a:endParaRPr lang="en-US" sz="3600" dirty="0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10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0" y="665018"/>
            <a:ext cx="2795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451EB2"/>
                </a:solidFill>
              </a:rPr>
              <a:t>শিখন ফল</a:t>
            </a:r>
            <a:endParaRPr lang="en-US" sz="3600" dirty="0">
              <a:solidFill>
                <a:srgbClr val="451EB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2133600"/>
            <a:ext cx="75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এ পাঠ শেষে শিক্ষার্থীরা-</a:t>
            </a:r>
          </a:p>
          <a:p>
            <a:r>
              <a:rPr lang="bn-IN" sz="2400" dirty="0" smtClean="0"/>
              <a:t>*তথ্য ও যোগাযোগ প্রযুক্তি এবংস্প্রেডশিটের মধ্যে স ম্পর্ক   </a:t>
            </a:r>
          </a:p>
          <a:p>
            <a:r>
              <a:rPr lang="bn-IN" sz="2400" dirty="0"/>
              <a:t> </a:t>
            </a:r>
            <a:r>
              <a:rPr lang="bn-IN" sz="2400" dirty="0" smtClean="0"/>
              <a:t>ব্যাখ্য করতে পারবে।</a:t>
            </a:r>
          </a:p>
          <a:p>
            <a:r>
              <a:rPr lang="bn-IN" sz="2400" dirty="0" smtClean="0"/>
              <a:t>*স্প্রেডশিট সফটওয়্যার ব্যবহারের উদ্দেশ্য ব্যখ্যা করতে </a:t>
            </a:r>
          </a:p>
          <a:p>
            <a:r>
              <a:rPr lang="bn-IN" sz="2400" dirty="0"/>
              <a:t> </a:t>
            </a:r>
            <a:r>
              <a:rPr lang="bn-IN" sz="2400" dirty="0" smtClean="0"/>
              <a:t>পারবে</a:t>
            </a:r>
          </a:p>
          <a:p>
            <a:r>
              <a:rPr lang="bn-IN" sz="2400" dirty="0" smtClean="0"/>
              <a:t>*স্প্রেডশিট সফটওয়্যার ব্যবহারের কৌশল বর্ণনা করতে </a:t>
            </a:r>
          </a:p>
          <a:p>
            <a:r>
              <a:rPr lang="bn-IN" sz="2400" dirty="0"/>
              <a:t> </a:t>
            </a:r>
            <a:r>
              <a:rPr lang="bn-IN" sz="2400" dirty="0" smtClean="0"/>
              <a:t>পারবে।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944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334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solidFill>
                  <a:srgbClr val="002060"/>
                </a:solidFill>
              </a:rPr>
              <a:t>তথ্য ও যোগাযোগ প্রযুক্তি </a:t>
            </a:r>
            <a:r>
              <a:rPr lang="bn-IN" sz="2400" dirty="0" smtClean="0">
                <a:solidFill>
                  <a:srgbClr val="002060"/>
                </a:solidFill>
              </a:rPr>
              <a:t>এবং স্প্রেডশিটের </a:t>
            </a:r>
            <a:r>
              <a:rPr lang="bn-IN" sz="2400" dirty="0">
                <a:solidFill>
                  <a:srgbClr val="002060"/>
                </a:solidFill>
              </a:rPr>
              <a:t>মধ্যে </a:t>
            </a:r>
            <a:r>
              <a:rPr lang="bn-IN" sz="2400" dirty="0" smtClean="0">
                <a:solidFill>
                  <a:srgbClr val="002060"/>
                </a:solidFill>
              </a:rPr>
              <a:t>সম্পর্ক 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732" y="1371600"/>
            <a:ext cx="2571750" cy="1781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23974"/>
            <a:ext cx="2514600" cy="1828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1609" y="32766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000" dirty="0" smtClean="0">
                <a:solidFill>
                  <a:srgbClr val="002060"/>
                </a:solidFill>
              </a:rPr>
              <a:t>তথ্য ও যোগাযোগ প্রযুক্তির এ যুগে তথ্য প্রক্রিয়াকরণ একটি গুরুত্বপূর্ণ</a:t>
            </a:r>
          </a:p>
          <a:p>
            <a:pPr algn="just"/>
            <a:r>
              <a:rPr lang="bn-IN" sz="2000" dirty="0" smtClean="0">
                <a:solidFill>
                  <a:srgbClr val="002060"/>
                </a:solidFill>
              </a:rPr>
              <a:t>কাজ। বিভিন্ন প্রকার ব্যবসায়িক কাজে এবং যেকোন গবেষণায় প্রাপ্ত</a:t>
            </a:r>
          </a:p>
          <a:p>
            <a:pPr algn="just"/>
            <a:r>
              <a:rPr lang="bn-IN" sz="2000" dirty="0" smtClean="0">
                <a:solidFill>
                  <a:srgbClr val="002060"/>
                </a:solidFill>
              </a:rPr>
              <a:t> উপাত্তকে বোধগম্যভাবে উপস্থাপনের জন্য উপাত্তগুলোকে বিশ্লেষণ </a:t>
            </a:r>
          </a:p>
          <a:p>
            <a:pPr algn="just"/>
            <a:r>
              <a:rPr lang="bn-IN" sz="2000" dirty="0" smtClean="0">
                <a:solidFill>
                  <a:srgbClr val="002060"/>
                </a:solidFill>
              </a:rPr>
              <a:t>করতে হয়। স্প্রেডশিট প্রোগ্রামের সাহায্যে এ ধরনের বিশ্লেষণের প্রাথ-</a:t>
            </a:r>
          </a:p>
          <a:p>
            <a:pPr algn="just"/>
            <a:r>
              <a:rPr lang="bn-IN" sz="2000" dirty="0" smtClean="0">
                <a:solidFill>
                  <a:srgbClr val="002060"/>
                </a:solidFill>
              </a:rPr>
              <a:t>মিক কাজগু লো সহজে সম্পাদন করা যায়। স্প্রেডশিট প্রোগ্রামের একটা ওয়ার্কশিটে সব ধরনের উপাত্ত প্রবেশ করানো যায়।এবং অল্প সময়ে সম্পাদনা,হিসাব,বিশ্লেষণএবং প্রতিবেদন তৈরির কাজ স্প্রেড শিট প্রোগ্রামের মাধ্যমে করা যায়।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09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5334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dirty="0"/>
              <a:t>স্প্রেডশিট সফটওয়্যার ব্যবহারের উদ্দেশ্য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47800"/>
            <a:ext cx="5105400" cy="1209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7700" y="2895599"/>
            <a:ext cx="76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স্প্রেডশিট সফটওয়্যার ব্যবহার করে বিপুল পরিমাণ উপাত্ত নিয়ে কাজ করা যায়। স্প্রেডশিট সফটওয়্যার ব্যবহারের মাধ্যমে হিসাবের কাজ দ্রুত ও নির্ভুল ভাবে করা যায়।এ সফটওয়্যারে সূত্র ব্যবহারের সুযোগ থাকায় হিসসবের কাজ স্বয়ংক্রিয়ভাবে সম্পন্ন হয়।একই সূত্র বারবার প্রয়্যোগ করা যায় বলে প্রক্রিয়া করণের সময় কম লাগে। উপাত্তের চিত্ররূপ দেওয়াও এ সফটওয়্যারে খুব সহজ। স্প্রেডশিট সফটওয়্যারের মাধ্যমে ডাক যোগাযোগের ঠিকানা ও ই-মেইল ঠিকানা র ব্যবস্থাপনা ও সংরক্ষণ সহজে করা যায়।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3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454967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solidFill>
                  <a:schemeClr val="accent5">
                    <a:lumMod val="75000"/>
                  </a:schemeClr>
                </a:solidFill>
              </a:rPr>
              <a:t>স্প্রেডশিট সফটওয়্যার ব্যবহারের কৌশল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58663"/>
            <a:ext cx="6477000" cy="28705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11430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কম্পিউটার খোলা অবস্থায় স্মির্ট বাটনে ক্লিক করে</a:t>
            </a:r>
            <a:r>
              <a:rPr lang="en-US" sz="2000" dirty="0" smtClean="0"/>
              <a:t> ALL Programs-</a:t>
            </a:r>
            <a:r>
              <a:rPr lang="bn-IN" sz="2000" dirty="0" smtClean="0"/>
              <a:t>      এ যেতা হবে। এরপ সংশ্লিষ্ট স্প্রেডশিট প্রোগ্রামের আইকনে ক্লিক করতে হবে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1066800" y="5334000"/>
            <a:ext cx="6934200" cy="707886"/>
            <a:chOff x="1066800" y="5334000"/>
            <a:chExt cx="6934200" cy="707886"/>
          </a:xfrm>
        </p:grpSpPr>
        <p:sp>
          <p:nvSpPr>
            <p:cNvPr id="4" name="TextBox 3"/>
            <p:cNvSpPr txBox="1"/>
            <p:nvPr/>
          </p:nvSpPr>
          <p:spPr>
            <a:xfrm>
              <a:off x="1066800" y="5334000"/>
              <a:ext cx="6934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dirty="0" smtClean="0"/>
                <a:t>এ ছাড়া কম্পিউটার ডেক্সটপে স্প্রেডশিট প্রোগ্রামের      আইকনে  </a:t>
              </a:r>
            </a:p>
            <a:p>
              <a:r>
                <a:rPr lang="bn-IN" sz="2000" dirty="0" smtClean="0"/>
                <a:t>ক্লিক করে স্প্রেডশিট প্রোগ্রাম খোলা যায়।</a:t>
              </a:r>
              <a:endParaRPr lang="en-US" sz="20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5350785"/>
              <a:ext cx="304800" cy="424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599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595</TotalTime>
  <Words>808</Words>
  <Application>Microsoft Office PowerPoint</Application>
  <PresentationFormat>On-screen Show (4:3)</PresentationFormat>
  <Paragraphs>93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Mainul Islam</dc:creator>
  <cp:lastModifiedBy>MITUL MAHI</cp:lastModifiedBy>
  <cp:revision>105</cp:revision>
  <dcterms:created xsi:type="dcterms:W3CDTF">2006-08-16T00:00:00Z</dcterms:created>
  <dcterms:modified xsi:type="dcterms:W3CDTF">2021-03-12T14:31:18Z</dcterms:modified>
</cp:coreProperties>
</file>