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40" r:id="rId3"/>
    <p:sldId id="322" r:id="rId4"/>
    <p:sldId id="284" r:id="rId5"/>
    <p:sldId id="262" r:id="rId6"/>
    <p:sldId id="329" r:id="rId7"/>
    <p:sldId id="342" r:id="rId8"/>
    <p:sldId id="343" r:id="rId9"/>
    <p:sldId id="336" r:id="rId10"/>
    <p:sldId id="268" r:id="rId11"/>
    <p:sldId id="305" r:id="rId12"/>
    <p:sldId id="304" r:id="rId13"/>
    <p:sldId id="306" r:id="rId14"/>
    <p:sldId id="264" r:id="rId15"/>
    <p:sldId id="297" r:id="rId16"/>
    <p:sldId id="337" r:id="rId17"/>
    <p:sldId id="272" r:id="rId18"/>
    <p:sldId id="326" r:id="rId19"/>
    <p:sldId id="344" r:id="rId20"/>
    <p:sldId id="328" r:id="rId21"/>
    <p:sldId id="335" r:id="rId22"/>
    <p:sldId id="330" r:id="rId23"/>
    <p:sldId id="3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এলাকার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ঐতিহাসিক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প্রতিবেদন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দেবো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847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9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57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081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400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534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62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7224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854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05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61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F02E-11A8-4320-AFF3-929E9411D22C}" type="datetimeFigureOut">
              <a:rPr lang="en-US" smtClean="0"/>
              <a:t>13-03-21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2593937" y="450375"/>
            <a:ext cx="6943158" cy="1164149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1759191"/>
            <a:ext cx="10454185" cy="4505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02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418052" y="441229"/>
            <a:ext cx="8466641" cy="609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19649" y="883695"/>
            <a:ext cx="786925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54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কোন শব্দ থেকে ইতিহাস শব্দটি এসেছে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ইতিহাসের জনক কে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3559" y="514767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34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" y="449179"/>
            <a:ext cx="11181349" cy="59997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Left Arrow 4"/>
          <p:cNvSpPr/>
          <p:nvPr/>
        </p:nvSpPr>
        <p:spPr>
          <a:xfrm flipH="1">
            <a:off x="627647" y="577516"/>
            <a:ext cx="2586038" cy="1485900"/>
          </a:xfrm>
          <a:prstGeom prst="leftArrow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কোন ঐতি</a:t>
            </a:r>
            <a:r>
              <a:rPr lang="bn-IN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 স্থান?</a:t>
            </a:r>
            <a:endParaRPr lang="en-US" sz="2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6274" y="513347"/>
            <a:ext cx="306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কান্তজির মন্দির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6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9" y="446614"/>
            <a:ext cx="11229474" cy="5494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5696" y="6000630"/>
            <a:ext cx="3536440" cy="52322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শিলালিপি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95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8" y="465222"/>
            <a:ext cx="11282655" cy="5544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62980" y="6009682"/>
            <a:ext cx="5736010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ও পৌষ পার্বনের দৃশ্য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61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4" y="323556"/>
            <a:ext cx="11227724" cy="6074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41300" y="5563887"/>
            <a:ext cx="3971795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ময়নামতি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লালমাই বিহার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3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b="3551"/>
          <a:stretch/>
        </p:blipFill>
        <p:spPr>
          <a:xfrm>
            <a:off x="504587" y="480119"/>
            <a:ext cx="5735792" cy="4809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8"/>
          <a:stretch/>
        </p:blipFill>
        <p:spPr>
          <a:xfrm>
            <a:off x="6441080" y="492584"/>
            <a:ext cx="5269657" cy="4796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9003" y="5445971"/>
            <a:ext cx="8412933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 ঐতিহের নির্দশন সমূহ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6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" y="567698"/>
            <a:ext cx="4811151" cy="57430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71471" y="1055077"/>
            <a:ext cx="3699803" cy="3165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চৈনিক পরিব্রাজক হিউয়েন সাং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74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87" y="214747"/>
            <a:ext cx="2258625" cy="2251362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0078865" y="865554"/>
            <a:ext cx="1048070" cy="1054934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516080" y="441229"/>
            <a:ext cx="8559681" cy="609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905619" y="1129486"/>
            <a:ext cx="77197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endParaRPr lang="bn-IN" sz="3600" u="sng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ও ঐতিহ্যের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দাও </a:t>
            </a:r>
            <a:r>
              <a:rPr lang="bn-IN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12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2" y="392443"/>
            <a:ext cx="11374767" cy="61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26442" y="545432"/>
            <a:ext cx="452387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মেলার শোভাযাত্রা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7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8" y="585550"/>
            <a:ext cx="110546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প্রয়োজনীয়তা:</a:t>
            </a:r>
            <a:b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আত্মমর্যাদা বৃদ্ধি করে :</a:t>
            </a:r>
            <a:b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 সত্যনিষ্ঠ বর্ণনা মানুষের জ্ঞানের পরিধি বৃদ্ধি করতে সাহায্য করে। আর এ বিবরণ যদি হয় নিজ দেশ, জাতির সফল সংগ্রাম, গৌরবময় ঐতিহ্যের তাহলে তা মানুষকে দেশপ্রেমে উদ্বুদ্ধ করে। </a:t>
            </a:r>
            <a:endParaRPr lang="en-US" sz="28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সচেতনা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করে :</a:t>
            </a:r>
            <a:b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জ্ঞান মানুষকে সচেতন করে তোলে। বিভিন্ন মানবগোষ্ঠীর উত্থান-পতন এবং সভ্যতার বিকাশও পতনের কারণগুলো জানতে পারলে মানুষ ভালো-মন্দের পার্থক্যটা সহজেই বুঝতে পারে। ফলে, সে তার করুন্মের পরিণতি সম্পর্কে সচেতন থাকে</a:t>
            </a:r>
            <a:r>
              <a:rPr lang="bn-IN" sz="28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দৃষ্টান্তের সাহায্যে শিক্ষা দেয় :</a:t>
            </a:r>
            <a:b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ব্যবহারিক গুরুত্ব অপরিসীম। মানুষ ইতিহাস পাঠ করে অতীত ঘটনাবলির দৃষ্টান্ত থেকে শিক্ষা নিতে পারে। ইতিহাসের শিক্ষা বর্তমানের প্রয়োজনে কাজে লাগানো যেতে পারে।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সত্যনিষ্ঠ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 পাঠ করে যে জ্ঞান লাভ হয়, তা বাস্তব জীবনে চলার জন্য উৎকৃষ্টতম শিক্ষা।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 পাঠ করলে বিচার-বিশ্লেষণের ক্ষমতা বাড়ে, যেটি দার্শনিক দৃষ্টিভঙ্গি তৈরিতে সাহায্য 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600" b="0" i="0" dirty="0">
              <a:solidFill>
                <a:srgbClr val="1D2129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96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318341" y="6172200"/>
            <a:ext cx="1629034" cy="304801"/>
          </a:xfrm>
        </p:spPr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13-03-21</a:t>
            </a:fld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29595" y="6186489"/>
            <a:ext cx="610887" cy="307974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58248" y="128927"/>
            <a:ext cx="4351707" cy="1054487"/>
            <a:chOff x="3894075" y="538665"/>
            <a:chExt cx="2895600" cy="1115520"/>
          </a:xfrm>
        </p:grpSpPr>
        <p:sp>
          <p:nvSpPr>
            <p:cNvPr id="5" name="Oval 4"/>
            <p:cNvSpPr/>
            <p:nvPr/>
          </p:nvSpPr>
          <p:spPr>
            <a:xfrm>
              <a:off x="3894075" y="538665"/>
              <a:ext cx="2895600" cy="1115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8150" y="738559"/>
              <a:ext cx="2727449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p3d extrusionH="57150">
                <a:bevelT w="38100" h="38100" prst="relaxedInset"/>
              </a:sp3d>
            </a:bodyPr>
            <a:lstStyle/>
            <a:p>
              <a:pPr algn="ctr" eaLnBrk="0" hangingPunct="0">
                <a:buNone/>
                <a:defRPr/>
              </a:pPr>
              <a:r>
                <a:rPr lang="bn-BD" sz="48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59142" y="1279307"/>
            <a:ext cx="10013196" cy="2772228"/>
            <a:chOff x="1052432" y="1497175"/>
            <a:chExt cx="8494120" cy="2772228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1052432" y="1497175"/>
              <a:ext cx="8486936" cy="2676335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27680" y="1591747"/>
              <a:ext cx="59188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জয়দেব কুমার মন্ডল।</a:t>
              </a:r>
              <a:endPara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 </a:t>
              </a:r>
              <a:r>
                <a:rPr lang="bn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পৈকখালী হাজী এস এন জামান মাধ্যমিক বিদ্যালয়।</a:t>
              </a:r>
              <a:endPara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ভান্ডারিয়া, পিরোজপুর</a:t>
              </a:r>
              <a:r>
                <a:rPr lang="bn-IN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E-mail-joyshinha@gmail.com</a:t>
              </a:r>
              <a:endPara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4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Cont:01775902929</a:t>
              </a:r>
              <a:endParaRPr lang="bn-BD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59142" y="4128523"/>
            <a:ext cx="10004727" cy="2521353"/>
            <a:chOff x="1029220" y="4130048"/>
            <a:chExt cx="8486936" cy="21604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Flowchart: Alternate Process 10"/>
            <p:cNvSpPr/>
            <p:nvPr/>
          </p:nvSpPr>
          <p:spPr>
            <a:xfrm>
              <a:off x="1029220" y="4130048"/>
              <a:ext cx="8486936" cy="2160424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9191" y="4429742"/>
              <a:ext cx="5506326" cy="13977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বাংলাদেশের ইতিহাস ও বিশ্বসভ্যতা</a:t>
              </a:r>
            </a:p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</a:p>
          </p:txBody>
        </p:sp>
      </p:grpSp>
      <p:pic>
        <p:nvPicPr>
          <p:cNvPr id="16" name="Picture 15" descr="E:\joy\DSC_6797gggggg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143" y="1279307"/>
            <a:ext cx="3010395" cy="2657571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42" y="4119141"/>
            <a:ext cx="3010396" cy="2530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521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429489" y="450376"/>
            <a:ext cx="8305078" cy="595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73713" y="902571"/>
            <a:ext cx="76377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u="sng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u="sng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u="sng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শিক্ষা বর্তমানের প্রয়োজনে কাজে লাগানো যেতে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করো।</a:t>
            </a:r>
            <a:endParaRPr lang="bn-BD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2393" y="450376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96462" y="437457"/>
            <a:ext cx="7278839" cy="679574"/>
            <a:chOff x="4396462" y="-220269"/>
            <a:chExt cx="7278839" cy="679574"/>
          </a:xfrm>
        </p:grpSpPr>
        <p:sp>
          <p:nvSpPr>
            <p:cNvPr id="5" name="Rounded Rectangle 4"/>
            <p:cNvSpPr/>
            <p:nvPr/>
          </p:nvSpPr>
          <p:spPr>
            <a:xfrm>
              <a:off x="4396462" y="-217504"/>
              <a:ext cx="3436210" cy="67680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641305" y="-220269"/>
              <a:ext cx="2033996" cy="548196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2560" y="1182780"/>
            <a:ext cx="10833166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শব্দ থেকে ইতিহাস শব্দটির উৎপত্তি হয়েছে?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560" y="2223936"/>
            <a:ext cx="10833166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আধুনিক ইতিহাসের জনক কাকে বলা হয়?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2560" y="1694707"/>
            <a:ext cx="10833166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‘ইতিহ’ শব্দ থেকে।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560" y="3768639"/>
            <a:ext cx="10833166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সত্যকে নির্ভর করে।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560" y="2794884"/>
            <a:ext cx="10833166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লিওপোল্ড ফন্ র‍্যাংককে।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560" y="3239410"/>
            <a:ext cx="10833166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সঠিক ইতিহাস সবসময় কি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রচিত হয়?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48463" y="4555958"/>
            <a:ext cx="1363579" cy="110690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5430252" y="4212593"/>
            <a:ext cx="1" cy="343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20064" y="5109410"/>
            <a:ext cx="697831" cy="12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</p:cNvCxnSpPr>
          <p:nvPr/>
        </p:nvCxnSpPr>
        <p:spPr>
          <a:xfrm flipH="1" flipV="1">
            <a:off x="3962400" y="5109410"/>
            <a:ext cx="78606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66209" y="4895739"/>
            <a:ext cx="1573727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নথি 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2660" y="4895739"/>
            <a:ext cx="1573727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35368" y="3660374"/>
            <a:ext cx="1573727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2560" y="5696789"/>
            <a:ext cx="6325335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বৃত্তের ‘?’ চিহ্নিত স্থানে কোনটি বসবে?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17895" y="5709129"/>
            <a:ext cx="4857406" cy="485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লিখিত উপাদান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34" grpId="0" animBg="1"/>
      <p:bldP spid="35" grpId="0" animBg="1"/>
      <p:bldP spid="36" grpId="0" animBg="1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8732" y="465864"/>
            <a:ext cx="497453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4" y="1832446"/>
            <a:ext cx="10145015" cy="268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4" y="627506"/>
            <a:ext cx="1786231" cy="13962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3773" y="4962508"/>
            <a:ext cx="10776686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নিজেদের এলাকার একটি ঐতিহাসিক স্থানের সংক্ষিপ্ত বর্ণনা দাও।</a:t>
            </a:r>
            <a:endParaRPr lang="bn-BD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32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sssss\Hybrid-Water-L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0" y="95534"/>
            <a:ext cx="11180928" cy="659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4001" y="1606603"/>
            <a:ext cx="3659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261538" y="392983"/>
            <a:ext cx="5610190" cy="4328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কর-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58" y="977472"/>
            <a:ext cx="5384012" cy="5506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4" y="977472"/>
            <a:ext cx="5607956" cy="5506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5526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5572" y="451269"/>
            <a:ext cx="10964080" cy="6405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আমাদেরকে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 ধারণা দিচ্ছে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1" y="1178536"/>
            <a:ext cx="11201582" cy="5318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964470" y="5778851"/>
            <a:ext cx="185887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787" y="1459832"/>
            <a:ext cx="7618317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ও ঐতিহ্যের ধারণা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6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90949" y="1068506"/>
            <a:ext cx="3949134" cy="7341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279176" y="2356970"/>
            <a:ext cx="7874758" cy="2866029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ও ঐতিহ্যের ধারণা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7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 bwMode="auto">
          <a:xfrm>
            <a:off x="3567761" y="1288333"/>
            <a:ext cx="4749420" cy="1268629"/>
          </a:xfrm>
          <a:prstGeom prst="downArrowCallout">
            <a:avLst>
              <a:gd name="adj1" fmla="val 49060"/>
              <a:gd name="adj2" fmla="val 31015"/>
              <a:gd name="adj3" fmla="val 22431"/>
              <a:gd name="adj4" fmla="val 6755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2486" y="3701799"/>
            <a:ext cx="11066060" cy="2207682"/>
          </a:xfrm>
          <a:prstGeom prst="roundRect">
            <a:avLst>
              <a:gd name="adj" fmla="val 9173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ইতিহাস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উৎপত্তি সম্পর্কে বলতে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ইতিহাস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ঐতিহ্যের বর্ণনা  করতে পারবে।</a:t>
            </a:r>
          </a:p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ইতিহাস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প্রয়োজনীয়তা বিশ্লেষণ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6871" y="2884841"/>
            <a:ext cx="5791200" cy="48907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ক্ষার্থীরা-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05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072" y="1475685"/>
            <a:ext cx="95261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ইতিহাস’শব্দটির উৎপত্তি ‘ইতিহ’ শব্দ থেকে যার অর্থ ‘ঐতিহ্য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36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 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অতীতের অভ্যাস, শিক্ষা, ভাষা, শিল্প, সাহিত্য-সংস্কৃতি যেটি ভবিষ্যতের জন্য সংরক্ষিত থাকে। </a:t>
            </a:r>
            <a:endParaRPr lang="en-US" sz="36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ঐতিহ্যকে এক প্রজন্ম থেকে আরেক প্রজন্মের কাছে পৌঁছে দেয় ইতিহাস।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7362" y="487540"/>
            <a:ext cx="3306327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BwZnv‡mi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DrcwË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8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7" y="319164"/>
            <a:ext cx="7246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 সন্ধি বিচ্ছেদ করলে এর রূপ দাড়ায়, ইতিহ + আস। যার অর্থ এমনই ছিল বা এরূপ ঘটেছিল। </a:t>
            </a:r>
            <a:endParaRPr lang="en-US" sz="36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 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‘হিস্টরিয়া’(</a:t>
            </a:r>
            <a:r>
              <a:rPr lang="en-US" sz="3600" dirty="0" err="1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Historia</a:t>
            </a:r>
            <a:r>
              <a:rPr lang="en-US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ইংরেজী ‘হিস্ট্রি’(</a:t>
            </a:r>
            <a:r>
              <a:rPr lang="en-US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History) 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 উৎপত্তি, যার বাংলা প্রতিশব্দ হচ্ছে ইতিহাস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1D21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হিস্টরিয়া </a:t>
            </a:r>
            <a:r>
              <a:rPr lang="bn-IN" sz="36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 প্রথম ব্যবহার করেন গ্রিক ঐতিহাসিক হেরোডটাস(খ্রিঃ পূ: পঞ্চম শতক)।তিনি ইতিহাসের জনক হিসেবে খ্যাত।</a:t>
            </a:r>
            <a:endParaRPr lang="bn-IN" sz="3600" b="0" i="0" dirty="0">
              <a:solidFill>
                <a:srgbClr val="1D212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r="52173"/>
          <a:stretch/>
        </p:blipFill>
        <p:spPr>
          <a:xfrm>
            <a:off x="7683688" y="496384"/>
            <a:ext cx="4332251" cy="5283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61264" y="5779504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জনক হেরোডোটাস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6312" y="309173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105" y="1221846"/>
            <a:ext cx="11297674" cy="105557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 -এর ভাষায় বলা যায় যে, ইতিহাস হলো বর্তমান ও অতীতের মধ্যে এক অন্তহীন সংলাপ।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08" y="2492944"/>
            <a:ext cx="11313713" cy="97067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জনসনও ঘটে যাওয়া ঘটনাকেই ইতিহাস  বলেছেন।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105" y="3646495"/>
            <a:ext cx="11313716" cy="136456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হেরোডোটাস বিশ্বাস করতেন, ইতিহাস হলো যা সত্যিকার অর্থে ছিল বা সংঘটিত হয়েছিল তা অনুসন্ধান  করা ও লেখা।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063" y="5229111"/>
            <a:ext cx="11329758" cy="119575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ইতিহাসের জনক জার্মান ঐতিহাসিক লিওপোল্ড ফন্ র‍্যাংকে মনে করেন, প্রকৃতপক্ষে যা ঘটেছিল তার অনুসন্ধান ও তার সত্য বিবরণই ইতিহাস।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0555" y="390849"/>
            <a:ext cx="4090816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 সংজ্ঞা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4724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350</Words>
  <Application>Microsoft Office PowerPoint</Application>
  <PresentationFormat>Widescreen</PresentationFormat>
  <Paragraphs>86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Chandra Sen</dc:creator>
  <cp:lastModifiedBy>Joydeb</cp:lastModifiedBy>
  <cp:revision>182</cp:revision>
  <dcterms:created xsi:type="dcterms:W3CDTF">2017-11-21T08:03:17Z</dcterms:created>
  <dcterms:modified xsi:type="dcterms:W3CDTF">2021-03-13T06:21:25Z</dcterms:modified>
</cp:coreProperties>
</file>