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73" r:id="rId5"/>
    <p:sldId id="259" r:id="rId6"/>
    <p:sldId id="272" r:id="rId7"/>
    <p:sldId id="278" r:id="rId8"/>
    <p:sldId id="263" r:id="rId9"/>
    <p:sldId id="265" r:id="rId10"/>
    <p:sldId id="270" r:id="rId11"/>
    <p:sldId id="266" r:id="rId12"/>
    <p:sldId id="260" r:id="rId13"/>
    <p:sldId id="274" r:id="rId14"/>
    <p:sldId id="281" r:id="rId15"/>
    <p:sldId id="279" r:id="rId16"/>
    <p:sldId id="276" r:id="rId17"/>
    <p:sldId id="275" r:id="rId18"/>
    <p:sldId id="277" r:id="rId19"/>
    <p:sldId id="267" r:id="rId20"/>
    <p:sldId id="268" r:id="rId21"/>
    <p:sldId id="26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8F05BDE-F72B-4F0D-922C-5F601CCFE94C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8F05BDE-F72B-4F0D-922C-5F601CCFE94C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8F05BDE-F72B-4F0D-922C-5F601CCFE94C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F05BDE-F72B-4F0D-922C-5F601CCFE94C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8F05BDE-F72B-4F0D-922C-5F601CCFE94C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F05BDE-F72B-4F0D-922C-5F601CCFE94C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8F05BDE-F72B-4F0D-922C-5F601CCFE94C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4"/>
            <a:ext cx="9149892" cy="685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90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3352800"/>
            <a:ext cx="914400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>
                <a:solidFill>
                  <a:srgbClr val="00B050"/>
                </a:solidFill>
              </a:rPr>
              <a:t>	</a:t>
            </a:r>
            <a:r>
              <a:rPr lang="en-US" sz="2400" dirty="0" err="1" smtClean="0">
                <a:solidFill>
                  <a:srgbClr val="00B050"/>
                </a:solidFill>
              </a:rPr>
              <a:t>মাদকাসক্তি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কী</a:t>
            </a:r>
            <a:r>
              <a:rPr lang="en-US" sz="2400" dirty="0" smtClean="0">
                <a:solidFill>
                  <a:srgbClr val="00B050"/>
                </a:solidFill>
              </a:rPr>
              <a:t> ? </a:t>
            </a:r>
            <a:endParaRPr lang="en-US" sz="2400" dirty="0">
              <a:solidFill>
                <a:srgbClr val="00B050"/>
              </a:solidFill>
            </a:endParaRPr>
          </a:p>
          <a:p>
            <a:r>
              <a:rPr lang="en-US" sz="2400" dirty="0">
                <a:solidFill>
                  <a:srgbClr val="00B050"/>
                </a:solidFill>
              </a:rPr>
              <a:t>	</a:t>
            </a:r>
          </a:p>
          <a:p>
            <a:pPr lvl="1"/>
            <a:r>
              <a:rPr lang="en-US" sz="2400" dirty="0" smtClean="0">
                <a:solidFill>
                  <a:srgbClr val="00B050"/>
                </a:solidFill>
              </a:rPr>
              <a:t>	</a:t>
            </a:r>
            <a:r>
              <a:rPr lang="en-US" sz="2400" dirty="0" err="1" smtClean="0">
                <a:solidFill>
                  <a:srgbClr val="00B050"/>
                </a:solidFill>
              </a:rPr>
              <a:t>স্বাভাবিক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জীবন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যাপন</a:t>
            </a:r>
            <a:r>
              <a:rPr lang="en-US" sz="2400" dirty="0" smtClean="0">
                <a:solidFill>
                  <a:srgbClr val="00B050"/>
                </a:solidFill>
              </a:rPr>
              <a:t> ও </a:t>
            </a:r>
            <a:r>
              <a:rPr lang="en-US" sz="2400" dirty="0" err="1" smtClean="0">
                <a:solidFill>
                  <a:srgbClr val="00B050"/>
                </a:solidFill>
              </a:rPr>
              <a:t>লেখাপড়ার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ক্ষমতা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হ্রাস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পায়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কেন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তা</a:t>
            </a:r>
            <a:r>
              <a:rPr lang="en-US" sz="2400" dirty="0" smtClean="0">
                <a:solidFill>
                  <a:srgbClr val="00B050"/>
                </a:solidFill>
              </a:rPr>
              <a:t> 	</a:t>
            </a:r>
            <a:r>
              <a:rPr lang="en-US" sz="2400" dirty="0" err="1" smtClean="0">
                <a:solidFill>
                  <a:srgbClr val="00B050"/>
                </a:solidFill>
              </a:rPr>
              <a:t>ব্যাখ্যা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কর</a:t>
            </a:r>
            <a:r>
              <a:rPr lang="en-US" sz="2400" dirty="0" smtClean="0">
                <a:solidFill>
                  <a:srgbClr val="00B050"/>
                </a:solidFill>
              </a:rPr>
              <a:t> ?</a:t>
            </a:r>
            <a:endParaRPr lang="en-US" sz="2400" dirty="0">
              <a:solidFill>
                <a:srgbClr val="00B050"/>
              </a:solidFill>
            </a:endParaRPr>
          </a:p>
          <a:p>
            <a:r>
              <a:rPr lang="en-US" sz="2400" dirty="0">
                <a:solidFill>
                  <a:srgbClr val="00B050"/>
                </a:solidFill>
              </a:rPr>
              <a:t>	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	</a:t>
            </a:r>
            <a:r>
              <a:rPr lang="en-US" sz="2400" dirty="0" err="1" smtClean="0">
                <a:solidFill>
                  <a:srgbClr val="00B050"/>
                </a:solidFill>
              </a:rPr>
              <a:t>কবিরের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সমস্যাটি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কী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ধরনের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ব্যাখ্যা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কর</a:t>
            </a:r>
            <a:r>
              <a:rPr lang="en-US" sz="2400" dirty="0" smtClean="0">
                <a:solidFill>
                  <a:srgbClr val="00B050"/>
                </a:solidFill>
              </a:rPr>
              <a:t> ?</a:t>
            </a:r>
            <a:endParaRPr lang="en-US" sz="2400" dirty="0">
              <a:solidFill>
                <a:srgbClr val="00B050"/>
              </a:solidFill>
            </a:endParaRPr>
          </a:p>
          <a:p>
            <a:r>
              <a:rPr lang="en-US" sz="2400" dirty="0">
                <a:solidFill>
                  <a:srgbClr val="00B050"/>
                </a:solidFill>
              </a:rPr>
              <a:t>	</a:t>
            </a:r>
          </a:p>
          <a:p>
            <a:pPr lvl="2"/>
            <a:r>
              <a:rPr lang="en-US" sz="2400" dirty="0" err="1" smtClean="0">
                <a:solidFill>
                  <a:srgbClr val="00B050"/>
                </a:solidFill>
              </a:rPr>
              <a:t>করিম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সাহেব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তার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ছেলেকে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সুস্থ্য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করার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জন্য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পদক্ষেপ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নিয়েছে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তা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কি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তুমি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সঠিক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মনে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কর</a:t>
            </a:r>
            <a:r>
              <a:rPr lang="en-US" sz="2400" dirty="0" smtClean="0">
                <a:solidFill>
                  <a:srgbClr val="00B050"/>
                </a:solidFill>
              </a:rPr>
              <a:t> ? </a:t>
            </a:r>
            <a:r>
              <a:rPr lang="en-US" sz="2400" dirty="0" err="1" smtClean="0">
                <a:solidFill>
                  <a:srgbClr val="00B050"/>
                </a:solidFill>
              </a:rPr>
              <a:t>উদ্দিপকের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আলোকে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বিশ্লেষন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কর</a:t>
            </a:r>
            <a:r>
              <a:rPr lang="en-US" sz="2400" dirty="0" smtClean="0">
                <a:solidFill>
                  <a:srgbClr val="00B050"/>
                </a:solidFill>
              </a:rPr>
              <a:t> ?</a:t>
            </a:r>
            <a:endParaRPr lang="en-US" sz="2400" dirty="0">
              <a:solidFill>
                <a:srgbClr val="00B050"/>
              </a:solidFill>
            </a:endParaRPr>
          </a:p>
          <a:p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37122" cy="3276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008" y="33770"/>
            <a:ext cx="4304992" cy="3242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57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9831782">
            <a:off x="5441740" y="2107157"/>
            <a:ext cx="35951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7030A0"/>
                </a:solidFill>
              </a:rPr>
              <a:t>মাদকদ্রব্য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কি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4191000"/>
            <a:ext cx="9144000" cy="266700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dirty="0" err="1" smtClean="0">
                <a:solidFill>
                  <a:schemeClr val="tx1"/>
                </a:solidFill>
              </a:rPr>
              <a:t>যে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দ্রব্য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গ্রহনের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ফলে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মানুষের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শারীরিক</a:t>
            </a:r>
            <a:r>
              <a:rPr lang="en-US" dirty="0" smtClean="0">
                <a:solidFill>
                  <a:schemeClr val="tx1"/>
                </a:solidFill>
              </a:rPr>
              <a:t> ও </a:t>
            </a:r>
            <a:r>
              <a:rPr lang="en-US" dirty="0" err="1" smtClean="0">
                <a:solidFill>
                  <a:schemeClr val="tx1"/>
                </a:solidFill>
              </a:rPr>
              <a:t>মানসিক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অবস্থার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উল্লেখযোগ্য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নেতিবাচক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পরিবর্তন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ঘটে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এবং</a:t>
            </a:r>
            <a:r>
              <a:rPr lang="en-US" dirty="0" smtClean="0">
                <a:solidFill>
                  <a:schemeClr val="tx1"/>
                </a:solidFill>
              </a:rPr>
              <a:t> ঐ </a:t>
            </a:r>
            <a:r>
              <a:rPr lang="en-US" dirty="0" err="1" smtClean="0">
                <a:solidFill>
                  <a:schemeClr val="tx1"/>
                </a:solidFill>
              </a:rPr>
              <a:t>দ্রব্যের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প্রতি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নির্ভরশীলতা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সৃষ্টি,পাশাপাশি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দ্রব্যটি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গ্রহনের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প্রতি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আকাঙ্খা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ক্রমশই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বৃদ্বিপ্রাপ্ত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হয়,এমন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দ্রব্যকে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মাদকদ্রব্য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বলে</a:t>
            </a:r>
            <a:r>
              <a:rPr lang="en-US" dirty="0" smtClean="0">
                <a:solidFill>
                  <a:schemeClr val="tx1"/>
                </a:solidFill>
              </a:rPr>
              <a:t>।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501898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4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quarter" idx="1"/>
          </p:nvPr>
        </p:nvSpPr>
        <p:spPr>
          <a:xfrm>
            <a:off x="0" y="3983182"/>
            <a:ext cx="9144000" cy="28956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err="1" smtClean="0"/>
              <a:t>মাদকাসক্তি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মাদকদ্রব্যের</a:t>
            </a:r>
            <a:r>
              <a:rPr lang="en-US" dirty="0" smtClean="0"/>
              <a:t> </a:t>
            </a:r>
            <a:r>
              <a:rPr lang="en-US" dirty="0" err="1" smtClean="0"/>
              <a:t>প্রতি</a:t>
            </a:r>
            <a:r>
              <a:rPr lang="en-US" dirty="0" smtClean="0"/>
              <a:t> </a:t>
            </a:r>
            <a:r>
              <a:rPr lang="en-US" dirty="0" err="1" smtClean="0"/>
              <a:t>আসক্তি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নেশাকে</a:t>
            </a:r>
            <a:r>
              <a:rPr lang="en-US" dirty="0" smtClean="0"/>
              <a:t> </a:t>
            </a:r>
            <a:r>
              <a:rPr lang="en-US" dirty="0" err="1" smtClean="0"/>
              <a:t>বোঝায়</a:t>
            </a:r>
            <a:r>
              <a:rPr lang="en-US" dirty="0" smtClean="0"/>
              <a:t>। এ </a:t>
            </a:r>
            <a:r>
              <a:rPr lang="en-US" dirty="0" err="1" smtClean="0"/>
              <a:t>এক</a:t>
            </a:r>
            <a:r>
              <a:rPr lang="en-US" dirty="0" smtClean="0"/>
              <a:t> </a:t>
            </a:r>
            <a:r>
              <a:rPr lang="en-US" dirty="0" err="1" smtClean="0"/>
              <a:t>ভয়ংকর</a:t>
            </a:r>
            <a:r>
              <a:rPr lang="en-US" dirty="0" smtClean="0"/>
              <a:t> </a:t>
            </a:r>
            <a:r>
              <a:rPr lang="en-US" dirty="0" err="1" smtClean="0"/>
              <a:t>নেশা</a:t>
            </a:r>
            <a:r>
              <a:rPr lang="en-US" dirty="0" smtClean="0"/>
              <a:t>।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নেশায়</a:t>
            </a:r>
            <a:r>
              <a:rPr lang="en-US" dirty="0" smtClean="0"/>
              <a:t> </a:t>
            </a:r>
            <a:r>
              <a:rPr lang="en-US" dirty="0" err="1" smtClean="0"/>
              <a:t>আসক্ত</a:t>
            </a:r>
            <a:r>
              <a:rPr lang="en-US" dirty="0" smtClean="0"/>
              <a:t> </a:t>
            </a:r>
            <a:r>
              <a:rPr lang="en-US" dirty="0" err="1" smtClean="0"/>
              <a:t>হলে</a:t>
            </a:r>
            <a:r>
              <a:rPr lang="en-US" dirty="0" smtClean="0"/>
              <a:t> </a:t>
            </a:r>
            <a:r>
              <a:rPr lang="en-US" dirty="0" err="1" smtClean="0"/>
              <a:t>সহজে</a:t>
            </a:r>
            <a:r>
              <a:rPr lang="en-US" dirty="0" smtClean="0"/>
              <a:t> </a:t>
            </a:r>
            <a:r>
              <a:rPr lang="en-US" dirty="0" err="1" smtClean="0"/>
              <a:t>কেউ</a:t>
            </a:r>
            <a:r>
              <a:rPr lang="en-US" dirty="0" smtClean="0"/>
              <a:t> </a:t>
            </a:r>
            <a:r>
              <a:rPr lang="en-US" dirty="0" err="1" smtClean="0"/>
              <a:t>পরিত্রান</a:t>
            </a:r>
            <a:r>
              <a:rPr lang="en-US" dirty="0" smtClean="0"/>
              <a:t> </a:t>
            </a:r>
            <a:r>
              <a:rPr lang="en-US" dirty="0" err="1" smtClean="0"/>
              <a:t>পায়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 ।</a:t>
            </a:r>
          </a:p>
        </p:txBody>
      </p:sp>
      <p:sp>
        <p:nvSpPr>
          <p:cNvPr id="3" name="Rectangle 2"/>
          <p:cNvSpPr/>
          <p:nvPr/>
        </p:nvSpPr>
        <p:spPr>
          <a:xfrm rot="19491288">
            <a:off x="5819866" y="1758729"/>
            <a:ext cx="3411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C00000"/>
                </a:solidFill>
              </a:rPr>
              <a:t>মাদকাসক্তি</a:t>
            </a:r>
            <a:endParaRPr lang="en-US" sz="4000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782"/>
            <a:ext cx="5962930" cy="4135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81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" grpId="1" build="p"/>
      <p:bldP spid="3" grpId="0"/>
      <p:bldP spid="3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9322516">
            <a:off x="6039780" y="1217384"/>
            <a:ext cx="34560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</a:rPr>
              <a:t>মাদকাসক্তির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কারন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 rot="10800000" flipV="1">
            <a:off x="20780" y="4920734"/>
            <a:ext cx="889461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/>
              <a:t>মাদকাসক্তদের</a:t>
            </a:r>
            <a:r>
              <a:rPr lang="en-US" sz="2400" dirty="0" smtClean="0"/>
              <a:t>  </a:t>
            </a:r>
            <a:r>
              <a:rPr lang="en-US" sz="2400" dirty="0" err="1" smtClean="0"/>
              <a:t>একটা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বড়</a:t>
            </a:r>
            <a:r>
              <a:rPr lang="en-US" sz="2400" dirty="0" smtClean="0"/>
              <a:t> </a:t>
            </a:r>
            <a:r>
              <a:rPr lang="en-US" sz="2400" dirty="0" err="1" smtClean="0"/>
              <a:t>অংশ</a:t>
            </a:r>
            <a:r>
              <a:rPr lang="en-US" sz="2400" dirty="0" smtClean="0"/>
              <a:t> </a:t>
            </a:r>
            <a:r>
              <a:rPr lang="en-US" sz="2400" dirty="0" err="1" smtClean="0"/>
              <a:t>হচ্ছে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কিশোর-কিশোরী</a:t>
            </a:r>
            <a:r>
              <a:rPr lang="en-US" sz="2400" dirty="0" smtClean="0"/>
              <a:t> ও </a:t>
            </a:r>
            <a:r>
              <a:rPr lang="en-US" sz="2400" dirty="0" err="1" smtClean="0"/>
              <a:t>তরুন</a:t>
            </a:r>
            <a:r>
              <a:rPr lang="en-US" sz="2400" dirty="0" smtClean="0"/>
              <a:t> । এ </a:t>
            </a:r>
            <a:r>
              <a:rPr lang="en-US" sz="2400" dirty="0" err="1" smtClean="0"/>
              <a:t>ছাড়াও</a:t>
            </a:r>
            <a:r>
              <a:rPr lang="en-US" sz="2400" dirty="0" smtClean="0"/>
              <a:t> </a:t>
            </a:r>
            <a:r>
              <a:rPr lang="en-US" sz="2400" dirty="0" err="1" smtClean="0"/>
              <a:t>রয়েছে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পথশিশু,শ্রমজীবী</a:t>
            </a:r>
            <a:r>
              <a:rPr lang="en-US" sz="2400" dirty="0" smtClean="0"/>
              <a:t> </a:t>
            </a:r>
            <a:r>
              <a:rPr lang="en-US" sz="2400" dirty="0" err="1" smtClean="0"/>
              <a:t>শিশু,বিভিন্ন</a:t>
            </a:r>
            <a:r>
              <a:rPr lang="en-US" sz="2400" dirty="0" smtClean="0"/>
              <a:t> </a:t>
            </a:r>
            <a:r>
              <a:rPr lang="en-US" sz="2400" dirty="0" err="1" smtClean="0"/>
              <a:t>পেশায়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নিয়োজিত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লোকজন</a:t>
            </a:r>
            <a:r>
              <a:rPr lang="en-US" sz="2400" dirty="0" smtClean="0"/>
              <a:t> </a:t>
            </a:r>
            <a:r>
              <a:rPr lang="en-US" sz="2400" dirty="0" err="1" smtClean="0"/>
              <a:t>যেমনঃ</a:t>
            </a:r>
            <a:r>
              <a:rPr lang="en-US" sz="2400" dirty="0" smtClean="0"/>
              <a:t>-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2" y="0"/>
            <a:ext cx="62484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00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565510">
            <a:off x="5772913" y="2454237"/>
            <a:ext cx="3442576" cy="642397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C000"/>
                </a:solidFill>
              </a:rPr>
              <a:t>মাদকদ্রব্য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0" y="4876800"/>
            <a:ext cx="9067799" cy="190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সিগারেট,বিড়ি,তামাক,চুরুট,মদ,গাঁজা,চরস,আফিম,গুল,নস্যি,মারিজুয়ানা,হেরোইন,মরফিন,পেথিডিন,জর্দা,ফেনসিডিল,ইয়াবা </a:t>
            </a:r>
            <a:r>
              <a:rPr lang="en-US" dirty="0" err="1" smtClean="0"/>
              <a:t>ইত্যাদি</a:t>
            </a:r>
            <a:r>
              <a:rPr lang="en-US" dirty="0" smtClean="0"/>
              <a:t> </a:t>
            </a:r>
            <a:r>
              <a:rPr lang="en-US" dirty="0" err="1" smtClean="0"/>
              <a:t>মাদকদ্রব্য</a:t>
            </a:r>
            <a:r>
              <a:rPr lang="en-US" dirty="0" smtClean="0"/>
              <a:t>।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87143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99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6" grpId="0" build="p"/>
      <p:bldP spid="6" grpI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00600" y="228600"/>
            <a:ext cx="3962400" cy="4651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err="1"/>
              <a:t>শ্রমিক,ব্যবসায়ী,রিকশাচালক,বাস-ট্রাক</a:t>
            </a:r>
            <a:r>
              <a:rPr lang="en-US" sz="2000" dirty="0"/>
              <a:t> </a:t>
            </a:r>
            <a:r>
              <a:rPr lang="en-US" sz="2000" dirty="0" err="1"/>
              <a:t>চালক,অন্যান্য</a:t>
            </a:r>
            <a:r>
              <a:rPr lang="en-US" sz="2000" dirty="0"/>
              <a:t> </a:t>
            </a:r>
            <a:r>
              <a:rPr lang="en-US" sz="2000" dirty="0" err="1"/>
              <a:t>পেশার</a:t>
            </a:r>
            <a:r>
              <a:rPr lang="en-US" sz="2000" dirty="0"/>
              <a:t> </a:t>
            </a:r>
            <a:r>
              <a:rPr lang="en-US" sz="2000" dirty="0" err="1"/>
              <a:t>লোকজন</a:t>
            </a:r>
            <a:r>
              <a:rPr lang="en-US" sz="2000" dirty="0"/>
              <a:t> </a:t>
            </a:r>
            <a:r>
              <a:rPr lang="en-US" sz="2000" dirty="0" err="1"/>
              <a:t>এবং</a:t>
            </a:r>
            <a:r>
              <a:rPr lang="en-US" sz="2000" dirty="0"/>
              <a:t> </a:t>
            </a:r>
            <a:r>
              <a:rPr lang="en-US" sz="2000" dirty="0" err="1"/>
              <a:t>যৌনকর্মী</a:t>
            </a:r>
            <a:r>
              <a:rPr lang="en-US" sz="2000" dirty="0"/>
              <a:t>। </a:t>
            </a:r>
            <a:r>
              <a:rPr lang="en-US" sz="2000" dirty="0" err="1"/>
              <a:t>তাদের</a:t>
            </a:r>
            <a:r>
              <a:rPr lang="en-US" sz="2000" dirty="0"/>
              <a:t> </a:t>
            </a:r>
            <a:r>
              <a:rPr lang="en-US" sz="2000" dirty="0" err="1"/>
              <a:t>মধ্যে</a:t>
            </a:r>
            <a:r>
              <a:rPr lang="en-US" sz="2000" dirty="0"/>
              <a:t> </a:t>
            </a:r>
            <a:r>
              <a:rPr lang="en-US" sz="2000" dirty="0" err="1"/>
              <a:t>মাদকাসক্তি</a:t>
            </a:r>
            <a:r>
              <a:rPr lang="en-US" sz="2000" dirty="0"/>
              <a:t> </a:t>
            </a:r>
            <a:r>
              <a:rPr lang="en-US" sz="2000" dirty="0" err="1"/>
              <a:t>বিস্তারের</a:t>
            </a:r>
            <a:r>
              <a:rPr lang="en-US" sz="2000" dirty="0"/>
              <a:t> </a:t>
            </a:r>
            <a:r>
              <a:rPr lang="en-US" sz="2000" dirty="0" err="1"/>
              <a:t>বিভিন্ন</a:t>
            </a:r>
            <a:r>
              <a:rPr lang="en-US" sz="2000" dirty="0"/>
              <a:t> </a:t>
            </a:r>
            <a:r>
              <a:rPr lang="en-US" sz="2000" dirty="0" err="1"/>
              <a:t>কারনের</a:t>
            </a:r>
            <a:r>
              <a:rPr lang="en-US" sz="2000" dirty="0"/>
              <a:t> </a:t>
            </a:r>
            <a:r>
              <a:rPr lang="en-US" sz="2000" dirty="0" err="1"/>
              <a:t>মধ্যে</a:t>
            </a:r>
            <a:r>
              <a:rPr lang="en-US" sz="2000" dirty="0"/>
              <a:t> </a:t>
            </a:r>
            <a:r>
              <a:rPr lang="en-US" sz="2000" dirty="0" err="1"/>
              <a:t>প্রধান</a:t>
            </a:r>
            <a:r>
              <a:rPr lang="en-US" sz="2000" dirty="0"/>
              <a:t> </a:t>
            </a:r>
            <a:r>
              <a:rPr lang="en-US" sz="2000" dirty="0" err="1"/>
              <a:t>কারন</a:t>
            </a:r>
            <a:r>
              <a:rPr lang="en-US" sz="2000" dirty="0"/>
              <a:t> </a:t>
            </a:r>
            <a:r>
              <a:rPr lang="en-US" sz="2000" dirty="0" err="1"/>
              <a:t>হচ্ছে</a:t>
            </a:r>
            <a:r>
              <a:rPr lang="en-US" sz="2000" dirty="0"/>
              <a:t> </a:t>
            </a:r>
            <a:r>
              <a:rPr lang="en-US" sz="2000" dirty="0" err="1"/>
              <a:t>মাদক</a:t>
            </a:r>
            <a:r>
              <a:rPr lang="en-US" sz="2000" dirty="0"/>
              <a:t> </a:t>
            </a:r>
            <a:r>
              <a:rPr lang="en-US" sz="2000" dirty="0" err="1"/>
              <a:t>প্রাপ্তির</a:t>
            </a:r>
            <a:r>
              <a:rPr lang="en-US" sz="2000" dirty="0"/>
              <a:t> </a:t>
            </a:r>
            <a:r>
              <a:rPr lang="en-US" sz="2000" dirty="0" err="1"/>
              <a:t>সহজলভ্যতা</a:t>
            </a:r>
            <a:r>
              <a:rPr lang="en-US" sz="2000" dirty="0"/>
              <a:t> ।</a:t>
            </a:r>
            <a:r>
              <a:rPr lang="en-US" sz="2000" dirty="0" err="1"/>
              <a:t>অন্যান্য</a:t>
            </a:r>
            <a:r>
              <a:rPr lang="en-US" sz="2000" dirty="0"/>
              <a:t> </a:t>
            </a:r>
            <a:r>
              <a:rPr lang="en-US" sz="2000" dirty="0" err="1"/>
              <a:t>যে</a:t>
            </a:r>
            <a:r>
              <a:rPr lang="en-US" sz="2000" dirty="0"/>
              <a:t> </a:t>
            </a:r>
            <a:r>
              <a:rPr lang="en-US" sz="2000" dirty="0" err="1"/>
              <a:t>সব</a:t>
            </a:r>
            <a:r>
              <a:rPr lang="en-US" sz="2000" dirty="0"/>
              <a:t> </a:t>
            </a:r>
            <a:r>
              <a:rPr lang="en-US" sz="2000" dirty="0" err="1"/>
              <a:t>কারন</a:t>
            </a:r>
            <a:r>
              <a:rPr lang="en-US" sz="2000" dirty="0"/>
              <a:t> </a:t>
            </a:r>
            <a:r>
              <a:rPr lang="en-US" sz="2000" dirty="0" err="1"/>
              <a:t>রয়েছে</a:t>
            </a:r>
            <a:r>
              <a:rPr lang="en-US" sz="2000" dirty="0"/>
              <a:t> </a:t>
            </a:r>
            <a:r>
              <a:rPr lang="en-US" sz="2000" dirty="0" err="1"/>
              <a:t>তা</a:t>
            </a:r>
            <a:r>
              <a:rPr lang="en-US" sz="2000" dirty="0"/>
              <a:t> </a:t>
            </a:r>
            <a:r>
              <a:rPr lang="en-US" sz="2000" dirty="0" err="1"/>
              <a:t>হলো</a:t>
            </a:r>
            <a:r>
              <a:rPr lang="en-US" sz="2000" dirty="0"/>
              <a:t> </a:t>
            </a:r>
            <a:r>
              <a:rPr lang="en-US" sz="2000" dirty="0" err="1"/>
              <a:t>হতাশা,বেকারত্ব,পারিবারিক</a:t>
            </a:r>
            <a:r>
              <a:rPr lang="en-US" sz="2000" dirty="0"/>
              <a:t> </a:t>
            </a:r>
            <a:r>
              <a:rPr lang="en-US" sz="2000" dirty="0" err="1"/>
              <a:t>অশান্তি,কৌতূহল,মন্দ</a:t>
            </a:r>
            <a:r>
              <a:rPr lang="en-US" sz="2000" dirty="0"/>
              <a:t> </a:t>
            </a:r>
            <a:r>
              <a:rPr lang="en-US" sz="2000" dirty="0" err="1"/>
              <a:t>বন্ধুদের</a:t>
            </a:r>
            <a:r>
              <a:rPr lang="en-US" sz="2000" dirty="0"/>
              <a:t> </a:t>
            </a:r>
            <a:r>
              <a:rPr lang="en-US" sz="2000" dirty="0" err="1"/>
              <a:t>কাছ</a:t>
            </a:r>
            <a:r>
              <a:rPr lang="en-US" sz="2000" dirty="0"/>
              <a:t> </a:t>
            </a:r>
            <a:r>
              <a:rPr lang="en-US" sz="2000" dirty="0" err="1"/>
              <a:t>থেকে</a:t>
            </a:r>
            <a:r>
              <a:rPr lang="en-US" sz="2000" dirty="0"/>
              <a:t> </a:t>
            </a:r>
            <a:r>
              <a:rPr lang="en-US" sz="2000" dirty="0" err="1"/>
              <a:t>এক</a:t>
            </a:r>
            <a:r>
              <a:rPr lang="en-US" sz="2000" dirty="0"/>
              <a:t> </a:t>
            </a:r>
            <a:r>
              <a:rPr lang="en-US" sz="2000" dirty="0" err="1"/>
              <a:t>ধরনের</a:t>
            </a:r>
            <a:r>
              <a:rPr lang="en-US" sz="2000" dirty="0"/>
              <a:t> </a:t>
            </a:r>
            <a:r>
              <a:rPr lang="en-US" sz="2000" dirty="0" err="1"/>
              <a:t>চাপ</a:t>
            </a:r>
            <a:r>
              <a:rPr lang="en-US" sz="2000" dirty="0"/>
              <a:t> </a:t>
            </a:r>
            <a:r>
              <a:rPr lang="en-US" sz="2000" dirty="0" err="1"/>
              <a:t>ইত্যাদি</a:t>
            </a:r>
            <a:r>
              <a:rPr lang="en-US" sz="2000" dirty="0"/>
              <a:t>।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54"/>
            <a:ext cx="4348873" cy="6844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166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9665611">
            <a:off x="5985491" y="1306218"/>
            <a:ext cx="32244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</a:rPr>
              <a:t>মাদকাসক্তির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লক্ষন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244334"/>
            <a:ext cx="7772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err="1" smtClean="0">
                <a:solidFill>
                  <a:srgbClr val="0000CC"/>
                </a:solidFill>
              </a:rPr>
              <a:t>যারা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মাদকদ্রব্য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সেবন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করে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মাদকদ্রব্যের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প্রতি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তাদের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শারীরিক</a:t>
            </a:r>
            <a:r>
              <a:rPr lang="en-US" sz="2000" dirty="0" smtClean="0">
                <a:solidFill>
                  <a:srgbClr val="0000CC"/>
                </a:solidFill>
              </a:rPr>
              <a:t> ও </a:t>
            </a:r>
            <a:r>
              <a:rPr lang="en-US" sz="2000" dirty="0" err="1" smtClean="0">
                <a:solidFill>
                  <a:srgbClr val="0000CC"/>
                </a:solidFill>
              </a:rPr>
              <a:t>মানসিক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নির্ভরশীলতা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সৃষ্টি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হয়।তারা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মাদকদ্রব্য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গ্রহন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করা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থেকে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বিরত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থাকতে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পারে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না</a:t>
            </a:r>
            <a:r>
              <a:rPr lang="en-US" sz="2000" dirty="0" smtClean="0">
                <a:solidFill>
                  <a:srgbClr val="0000CC"/>
                </a:solidFill>
              </a:rPr>
              <a:t> ।</a:t>
            </a:r>
            <a:r>
              <a:rPr lang="en-US" sz="2000" dirty="0" err="1" smtClean="0">
                <a:solidFill>
                  <a:srgbClr val="0000CC"/>
                </a:solidFill>
              </a:rPr>
              <a:t>যদি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কোনো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কারনবশত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তারা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মাদক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গ্রহন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করতে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না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পারে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তাহলে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তাদের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মধ্যে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মারাত্নক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শারীরিক</a:t>
            </a:r>
            <a:r>
              <a:rPr lang="en-US" sz="2000" dirty="0" smtClean="0">
                <a:solidFill>
                  <a:srgbClr val="0000CC"/>
                </a:solidFill>
              </a:rPr>
              <a:t> ও </a:t>
            </a:r>
            <a:r>
              <a:rPr lang="en-US" sz="2000" dirty="0" err="1" smtClean="0">
                <a:solidFill>
                  <a:srgbClr val="0000CC"/>
                </a:solidFill>
              </a:rPr>
              <a:t>মানসিক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উপসর্গের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সৃষ্টি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হয়।যেমন</a:t>
            </a:r>
            <a:r>
              <a:rPr lang="en-US" sz="2000" dirty="0" smtClean="0">
                <a:solidFill>
                  <a:srgbClr val="0000CC"/>
                </a:solidFill>
              </a:rPr>
              <a:t>:-</a:t>
            </a:r>
            <a:r>
              <a:rPr lang="en-US" sz="2000" dirty="0" err="1" smtClean="0">
                <a:solidFill>
                  <a:srgbClr val="0000CC"/>
                </a:solidFill>
              </a:rPr>
              <a:t>মেজাজ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খিটখিটে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হয়,ক্ষুধা</a:t>
            </a:r>
            <a:r>
              <a:rPr lang="en-US" sz="2000" dirty="0" smtClean="0">
                <a:solidFill>
                  <a:srgbClr val="0000CC"/>
                </a:solidFill>
              </a:rPr>
              <a:t> ও </a:t>
            </a:r>
            <a:r>
              <a:rPr lang="en-US" sz="2000" dirty="0" err="1" smtClean="0">
                <a:solidFill>
                  <a:srgbClr val="0000CC"/>
                </a:solidFill>
              </a:rPr>
              <a:t>রক্তচাপ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কমে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যায়,শ্বাস-প্রশ্বাসে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কষ্ট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হয়,নিদ্রাহীনতা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দেখা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দেয়,আচরনে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আক্রমনাত্নক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হয়ে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উঠে</a:t>
            </a:r>
            <a:r>
              <a:rPr lang="en-US" sz="2000" dirty="0" smtClean="0">
                <a:solidFill>
                  <a:srgbClr val="0000CC"/>
                </a:solidFill>
              </a:rPr>
              <a:t>।</a:t>
            </a:r>
            <a:endParaRPr lang="en-US" sz="2000" dirty="0">
              <a:solidFill>
                <a:srgbClr val="0000CC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45"/>
            <a:ext cx="5875176" cy="2946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70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2752275">
            <a:off x="5603138" y="1328857"/>
            <a:ext cx="37871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</a:rPr>
              <a:t>মাদকদ্রব্য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থেকে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বিরত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থাকার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কৌশল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048001"/>
            <a:ext cx="562685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solidFill>
                  <a:srgbClr val="0000CC"/>
                </a:solidFill>
              </a:rPr>
              <a:t>প্রথমেই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দরকার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কোনো</a:t>
            </a:r>
            <a:r>
              <a:rPr lang="en-US" sz="2400" dirty="0" smtClean="0">
                <a:solidFill>
                  <a:srgbClr val="0000CC"/>
                </a:solidFill>
              </a:rPr>
              <a:t>  </a:t>
            </a:r>
            <a:r>
              <a:rPr lang="en-US" sz="2400" dirty="0" err="1" smtClean="0">
                <a:solidFill>
                  <a:srgbClr val="0000CC"/>
                </a:solidFill>
              </a:rPr>
              <a:t>অবস্থাতেই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ধূমপানসহ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অন্য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কোনো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মাদকদ্রব্য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গ্রহন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না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করার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দৃঢ়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প্রতিজ্ঞা।মাদকসেবন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থেকে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বিরত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থাকতে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হলে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নিচের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ধারাবাহিক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কার্যক্রমগুলো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অনুসরন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করতে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হবে</a:t>
            </a:r>
            <a:r>
              <a:rPr lang="en-US" sz="2400" dirty="0" smtClean="0">
                <a:solidFill>
                  <a:srgbClr val="0000CC"/>
                </a:solidFill>
              </a:rPr>
              <a:t>। </a:t>
            </a:r>
            <a:r>
              <a:rPr lang="en-US" sz="2400" dirty="0" err="1" smtClean="0">
                <a:solidFill>
                  <a:srgbClr val="0000CC"/>
                </a:solidFill>
              </a:rPr>
              <a:t>যেমন</a:t>
            </a:r>
            <a:r>
              <a:rPr lang="en-US" sz="2400" dirty="0" smtClean="0">
                <a:solidFill>
                  <a:srgbClr val="0000CC"/>
                </a:solidFill>
              </a:rPr>
              <a:t>:-</a:t>
            </a:r>
          </a:p>
          <a:p>
            <a:pPr algn="just">
              <a:lnSpc>
                <a:spcPct val="150000"/>
              </a:lnSpc>
            </a:pPr>
            <a:endParaRPr 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805921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26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38600" y="0"/>
            <a:ext cx="47244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b="1" dirty="0" err="1">
                <a:solidFill>
                  <a:srgbClr val="00B050"/>
                </a:solidFill>
              </a:rPr>
              <a:t>মাদক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সেবনের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ফলে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কী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অবস্থা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হয়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তা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মনে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মনে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ভাবতে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হবে</a:t>
            </a:r>
            <a:r>
              <a:rPr lang="en-US" sz="1600" b="1" dirty="0">
                <a:solidFill>
                  <a:srgbClr val="00B050"/>
                </a:solidFill>
              </a:rPr>
              <a:t>।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b="1" dirty="0" err="1">
                <a:solidFill>
                  <a:srgbClr val="C00000"/>
                </a:solidFill>
              </a:rPr>
              <a:t>মা-বাবা,ভাই-বোন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err="1">
                <a:solidFill>
                  <a:srgbClr val="C00000"/>
                </a:solidFill>
              </a:rPr>
              <a:t>যে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err="1">
                <a:solidFill>
                  <a:srgbClr val="C00000"/>
                </a:solidFill>
              </a:rPr>
              <a:t>অস্বস্তিকর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err="1">
                <a:solidFill>
                  <a:srgbClr val="C00000"/>
                </a:solidFill>
              </a:rPr>
              <a:t>অবস্থায়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err="1">
                <a:solidFill>
                  <a:srgbClr val="C00000"/>
                </a:solidFill>
              </a:rPr>
              <a:t>পড়বেন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err="1">
                <a:solidFill>
                  <a:srgbClr val="C00000"/>
                </a:solidFill>
              </a:rPr>
              <a:t>তা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err="1">
                <a:solidFill>
                  <a:srgbClr val="C00000"/>
                </a:solidFill>
              </a:rPr>
              <a:t>ভাবতে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err="1">
                <a:solidFill>
                  <a:srgbClr val="C00000"/>
                </a:solidFill>
              </a:rPr>
              <a:t>হবে</a:t>
            </a:r>
            <a:endParaRPr lang="en-US" sz="1600" b="1" dirty="0">
              <a:solidFill>
                <a:srgbClr val="C00000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sz="1600" b="1" dirty="0" smtClean="0"/>
              <a:t>	</a:t>
            </a:r>
            <a:r>
              <a:rPr lang="en-US" sz="1600" b="1" dirty="0" err="1" smtClean="0">
                <a:solidFill>
                  <a:srgbClr val="7030A0"/>
                </a:solidFill>
              </a:rPr>
              <a:t>শিক্ষকেরা</a:t>
            </a:r>
            <a:r>
              <a:rPr lang="en-US" sz="1600" b="1" dirty="0" smtClean="0">
                <a:solidFill>
                  <a:srgbClr val="7030A0"/>
                </a:solidFill>
              </a:rPr>
              <a:t> </a:t>
            </a:r>
            <a:r>
              <a:rPr lang="en-US" sz="1600" b="1" dirty="0" err="1">
                <a:solidFill>
                  <a:srgbClr val="7030A0"/>
                </a:solidFill>
              </a:rPr>
              <a:t>বিষয়টি</a:t>
            </a:r>
            <a:r>
              <a:rPr lang="en-US" sz="1600" b="1" dirty="0">
                <a:solidFill>
                  <a:srgbClr val="7030A0"/>
                </a:solidFill>
              </a:rPr>
              <a:t> </a:t>
            </a:r>
            <a:r>
              <a:rPr lang="en-US" sz="1600" b="1" dirty="0" err="1">
                <a:solidFill>
                  <a:srgbClr val="7030A0"/>
                </a:solidFill>
              </a:rPr>
              <a:t>ভালভাবে</a:t>
            </a:r>
            <a:r>
              <a:rPr lang="en-US" sz="1600" b="1" dirty="0">
                <a:solidFill>
                  <a:srgbClr val="7030A0"/>
                </a:solidFill>
              </a:rPr>
              <a:t> </a:t>
            </a:r>
            <a:r>
              <a:rPr lang="en-US" sz="1600" b="1" dirty="0" err="1">
                <a:solidFill>
                  <a:srgbClr val="7030A0"/>
                </a:solidFill>
              </a:rPr>
              <a:t>গ্রহন</a:t>
            </a:r>
            <a:r>
              <a:rPr lang="en-US" sz="1600" b="1" dirty="0">
                <a:solidFill>
                  <a:srgbClr val="7030A0"/>
                </a:solidFill>
              </a:rPr>
              <a:t> </a:t>
            </a:r>
            <a:r>
              <a:rPr lang="en-US" sz="1600" b="1" dirty="0" smtClean="0">
                <a:solidFill>
                  <a:srgbClr val="7030A0"/>
                </a:solidFill>
              </a:rPr>
              <a:t>	</a:t>
            </a:r>
            <a:r>
              <a:rPr lang="en-US" sz="1600" b="1" dirty="0" err="1" smtClean="0">
                <a:solidFill>
                  <a:srgbClr val="7030A0"/>
                </a:solidFill>
              </a:rPr>
              <a:t>করবেন</a:t>
            </a:r>
            <a:r>
              <a:rPr lang="en-US" sz="1600" b="1" dirty="0" smtClean="0">
                <a:solidFill>
                  <a:srgbClr val="7030A0"/>
                </a:solidFill>
              </a:rPr>
              <a:t> 	</a:t>
            </a:r>
            <a:r>
              <a:rPr lang="en-US" sz="1600" b="1" dirty="0" err="1" smtClean="0">
                <a:solidFill>
                  <a:srgbClr val="7030A0"/>
                </a:solidFill>
              </a:rPr>
              <a:t>তাও</a:t>
            </a:r>
            <a:r>
              <a:rPr lang="en-US" sz="1600" b="1" dirty="0" smtClean="0">
                <a:solidFill>
                  <a:srgbClr val="7030A0"/>
                </a:solidFill>
              </a:rPr>
              <a:t> </a:t>
            </a:r>
            <a:r>
              <a:rPr lang="en-US" sz="1600" b="1" dirty="0" err="1">
                <a:solidFill>
                  <a:srgbClr val="7030A0"/>
                </a:solidFill>
              </a:rPr>
              <a:t>ভাবতে</a:t>
            </a:r>
            <a:r>
              <a:rPr lang="en-US" sz="1600" b="1" dirty="0">
                <a:solidFill>
                  <a:srgbClr val="7030A0"/>
                </a:solidFill>
              </a:rPr>
              <a:t> </a:t>
            </a:r>
            <a:r>
              <a:rPr lang="en-US" sz="1600" b="1" dirty="0" err="1">
                <a:solidFill>
                  <a:srgbClr val="7030A0"/>
                </a:solidFill>
              </a:rPr>
              <a:t>হবে</a:t>
            </a:r>
            <a:r>
              <a:rPr lang="en-US" sz="1600" b="1" dirty="0">
                <a:solidFill>
                  <a:srgbClr val="7030A0"/>
                </a:solidFill>
              </a:rPr>
              <a:t> ।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b="1" dirty="0" err="1">
                <a:solidFill>
                  <a:srgbClr val="00B050"/>
                </a:solidFill>
              </a:rPr>
              <a:t>মাদকদ্রব্য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সেবনের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কুফল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সম্পর্কে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সচেতনতা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সৃষ্টি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করতে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হবে</a:t>
            </a:r>
            <a:r>
              <a:rPr lang="en-US" sz="1600" b="1" dirty="0">
                <a:solidFill>
                  <a:srgbClr val="00B050"/>
                </a:solidFill>
              </a:rPr>
              <a:t> ।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b="1" dirty="0" err="1">
                <a:solidFill>
                  <a:schemeClr val="accent3"/>
                </a:solidFill>
              </a:rPr>
              <a:t>মাদকদ্রব্যের</a:t>
            </a:r>
            <a:r>
              <a:rPr lang="en-US" sz="1600" b="1" dirty="0">
                <a:solidFill>
                  <a:schemeClr val="accent3"/>
                </a:solidFill>
              </a:rPr>
              <a:t> </a:t>
            </a:r>
            <a:r>
              <a:rPr lang="en-US" sz="1600" b="1" dirty="0" err="1">
                <a:solidFill>
                  <a:schemeClr val="accent3"/>
                </a:solidFill>
              </a:rPr>
              <a:t>ভয়াবহতা</a:t>
            </a:r>
            <a:r>
              <a:rPr lang="en-US" sz="1600" b="1" dirty="0">
                <a:solidFill>
                  <a:schemeClr val="accent3"/>
                </a:solidFill>
              </a:rPr>
              <a:t> </a:t>
            </a:r>
            <a:r>
              <a:rPr lang="en-US" sz="1600" b="1" dirty="0" err="1">
                <a:solidFill>
                  <a:schemeClr val="accent3"/>
                </a:solidFill>
              </a:rPr>
              <a:t>সম্পর্কে</a:t>
            </a:r>
            <a:r>
              <a:rPr lang="en-US" sz="1600" b="1" dirty="0">
                <a:solidFill>
                  <a:schemeClr val="accent3"/>
                </a:solidFill>
              </a:rPr>
              <a:t> </a:t>
            </a:r>
            <a:r>
              <a:rPr lang="en-US" sz="1600" b="1" dirty="0" err="1">
                <a:solidFill>
                  <a:schemeClr val="accent3"/>
                </a:solidFill>
              </a:rPr>
              <a:t>বিভিন্ন</a:t>
            </a:r>
            <a:r>
              <a:rPr lang="en-US" sz="1600" b="1" dirty="0">
                <a:solidFill>
                  <a:schemeClr val="accent3"/>
                </a:solidFill>
              </a:rPr>
              <a:t> </a:t>
            </a:r>
            <a:r>
              <a:rPr lang="en-US" sz="1600" b="1" dirty="0" err="1">
                <a:solidFill>
                  <a:schemeClr val="accent3"/>
                </a:solidFill>
              </a:rPr>
              <a:t>তথ্য</a:t>
            </a:r>
            <a:r>
              <a:rPr lang="en-US" sz="1600" b="1" dirty="0">
                <a:solidFill>
                  <a:schemeClr val="accent3"/>
                </a:solidFill>
              </a:rPr>
              <a:t> </a:t>
            </a:r>
            <a:r>
              <a:rPr lang="en-US" sz="1600" b="1" dirty="0" err="1">
                <a:solidFill>
                  <a:schemeClr val="accent3"/>
                </a:solidFill>
              </a:rPr>
              <a:t>প্রচার</a:t>
            </a:r>
            <a:r>
              <a:rPr lang="en-US" sz="1600" b="1" dirty="0">
                <a:solidFill>
                  <a:schemeClr val="accent3"/>
                </a:solidFill>
              </a:rPr>
              <a:t> </a:t>
            </a:r>
            <a:r>
              <a:rPr lang="en-US" sz="1600" b="1" dirty="0" err="1">
                <a:solidFill>
                  <a:schemeClr val="accent3"/>
                </a:solidFill>
              </a:rPr>
              <a:t>করা</a:t>
            </a:r>
            <a:r>
              <a:rPr lang="en-US" sz="1600" b="1" dirty="0">
                <a:solidFill>
                  <a:schemeClr val="accent3"/>
                </a:solidFill>
              </a:rPr>
              <a:t> ।</a:t>
            </a:r>
          </a:p>
          <a:p>
            <a:pPr lvl="1">
              <a:lnSpc>
                <a:spcPct val="150000"/>
              </a:lnSpc>
            </a:pPr>
            <a:r>
              <a:rPr lang="en-US" sz="1600" b="1" dirty="0" smtClean="0"/>
              <a:t>	</a:t>
            </a:r>
            <a:r>
              <a:rPr lang="en-US" sz="1600" b="1" dirty="0" err="1" smtClean="0"/>
              <a:t>মাদকবিরোধী</a:t>
            </a:r>
            <a:r>
              <a:rPr lang="en-US" sz="1600" b="1" dirty="0" smtClean="0"/>
              <a:t> </a:t>
            </a:r>
            <a:r>
              <a:rPr lang="en-US" sz="1600" b="1" dirty="0" err="1"/>
              <a:t>আইন</a:t>
            </a:r>
            <a:r>
              <a:rPr lang="en-US" sz="1600" b="1" dirty="0"/>
              <a:t> </a:t>
            </a:r>
            <a:r>
              <a:rPr lang="en-US" sz="1600" b="1" dirty="0" err="1"/>
              <a:t>চালু</a:t>
            </a:r>
            <a:r>
              <a:rPr lang="en-US" sz="1600" b="1" dirty="0"/>
              <a:t> </a:t>
            </a:r>
            <a:r>
              <a:rPr lang="en-US" sz="1600" b="1" dirty="0" err="1"/>
              <a:t>করা</a:t>
            </a:r>
            <a:r>
              <a:rPr lang="en-US" sz="1600" b="1" dirty="0"/>
              <a:t> ।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b="1" dirty="0" err="1">
                <a:solidFill>
                  <a:srgbClr val="7030A0"/>
                </a:solidFill>
              </a:rPr>
              <a:t>মাদকবিরোধী</a:t>
            </a:r>
            <a:r>
              <a:rPr lang="en-US" sz="1600" b="1" dirty="0">
                <a:solidFill>
                  <a:srgbClr val="7030A0"/>
                </a:solidFill>
              </a:rPr>
              <a:t> </a:t>
            </a:r>
            <a:r>
              <a:rPr lang="en-US" sz="1600" b="1" dirty="0" err="1">
                <a:solidFill>
                  <a:srgbClr val="7030A0"/>
                </a:solidFill>
              </a:rPr>
              <a:t>জনসচেতনতা</a:t>
            </a:r>
            <a:r>
              <a:rPr lang="en-US" sz="1600" b="1" dirty="0">
                <a:solidFill>
                  <a:srgbClr val="7030A0"/>
                </a:solidFill>
              </a:rPr>
              <a:t> </a:t>
            </a:r>
            <a:r>
              <a:rPr lang="en-US" sz="1600" b="1" dirty="0" err="1">
                <a:solidFill>
                  <a:srgbClr val="7030A0"/>
                </a:solidFill>
              </a:rPr>
              <a:t>তৈরি</a:t>
            </a:r>
            <a:r>
              <a:rPr lang="en-US" sz="1600" b="1" dirty="0">
                <a:solidFill>
                  <a:srgbClr val="7030A0"/>
                </a:solidFill>
              </a:rPr>
              <a:t> </a:t>
            </a:r>
            <a:r>
              <a:rPr lang="en-US" sz="1600" b="1" dirty="0" err="1">
                <a:solidFill>
                  <a:srgbClr val="7030A0"/>
                </a:solidFill>
              </a:rPr>
              <a:t>করা</a:t>
            </a:r>
            <a:r>
              <a:rPr lang="en-US" sz="1600" b="1" dirty="0">
                <a:solidFill>
                  <a:srgbClr val="7030A0"/>
                </a:solidFill>
              </a:rPr>
              <a:t>।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b="1" dirty="0" err="1">
                <a:solidFill>
                  <a:srgbClr val="C00000"/>
                </a:solidFill>
              </a:rPr>
              <a:t>শিক্ষা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err="1">
                <a:solidFill>
                  <a:srgbClr val="C00000"/>
                </a:solidFill>
              </a:rPr>
              <a:t>প্রতিষ্ঠানসহ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err="1">
                <a:solidFill>
                  <a:srgbClr val="C00000"/>
                </a:solidFill>
              </a:rPr>
              <a:t>বিভিন্ন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err="1">
                <a:solidFill>
                  <a:srgbClr val="00B0F0"/>
                </a:solidFill>
              </a:rPr>
              <a:t>অফিস,সংস্থা,দপ্তরকে</a:t>
            </a:r>
            <a:r>
              <a:rPr lang="en-US" sz="1600" b="1" dirty="0">
                <a:solidFill>
                  <a:srgbClr val="00B0F0"/>
                </a:solidFill>
              </a:rPr>
              <a:t> </a:t>
            </a:r>
            <a:r>
              <a:rPr lang="en-US" sz="1600" b="1" dirty="0" err="1">
                <a:solidFill>
                  <a:srgbClr val="00B0F0"/>
                </a:solidFill>
              </a:rPr>
              <a:t>ধূমপানমুক্ত</a:t>
            </a:r>
            <a:r>
              <a:rPr lang="en-US" sz="1600" b="1" dirty="0">
                <a:solidFill>
                  <a:srgbClr val="00B0F0"/>
                </a:solidFill>
              </a:rPr>
              <a:t> </a:t>
            </a:r>
            <a:r>
              <a:rPr lang="en-US" sz="1600" b="1" dirty="0" err="1">
                <a:solidFill>
                  <a:srgbClr val="00B0F0"/>
                </a:solidFill>
              </a:rPr>
              <a:t>এলাকা</a:t>
            </a:r>
            <a:r>
              <a:rPr lang="en-US" sz="1600" b="1" dirty="0">
                <a:solidFill>
                  <a:srgbClr val="00B0F0"/>
                </a:solidFill>
              </a:rPr>
              <a:t> </a:t>
            </a:r>
            <a:r>
              <a:rPr lang="en-US" sz="1600" b="1" dirty="0" err="1">
                <a:solidFill>
                  <a:srgbClr val="00B0F0"/>
                </a:solidFill>
              </a:rPr>
              <a:t>ঘোষনা</a:t>
            </a:r>
            <a:r>
              <a:rPr lang="en-US" sz="1600" b="1" dirty="0">
                <a:solidFill>
                  <a:srgbClr val="00B0F0"/>
                </a:solidFill>
              </a:rPr>
              <a:t> </a:t>
            </a:r>
            <a:r>
              <a:rPr lang="en-US" sz="1600" b="1" dirty="0" err="1">
                <a:solidFill>
                  <a:srgbClr val="00B0F0"/>
                </a:solidFill>
              </a:rPr>
              <a:t>করা</a:t>
            </a:r>
            <a:r>
              <a:rPr lang="en-US" sz="1600" b="1" dirty="0">
                <a:solidFill>
                  <a:srgbClr val="00B0F0"/>
                </a:solidFill>
              </a:rPr>
              <a:t> ।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বিভিন্ন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প্রচার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মাধ্যমে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ধূমপানের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ক্ষতিকর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দিকগুলো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তুলে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ধরা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।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13855"/>
            <a:ext cx="4389699" cy="6698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895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5348" y="304800"/>
            <a:ext cx="2593852" cy="685800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00B0F0"/>
                </a:solidFill>
              </a:rPr>
              <a:t>মূল্যায়ন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10800000" flipV="1">
            <a:off x="5638800" y="1494907"/>
            <a:ext cx="3124200" cy="3404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dirty="0" err="1" smtClean="0"/>
              <a:t>তোমার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শ্রেনীতে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কেউ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মাদকাসক্ত</a:t>
            </a:r>
            <a:r>
              <a:rPr lang="en-US" sz="2800" dirty="0" smtClean="0"/>
              <a:t> </a:t>
            </a:r>
            <a:r>
              <a:rPr lang="en-US" sz="2800" dirty="0" err="1" smtClean="0"/>
              <a:t>হলে</a:t>
            </a:r>
            <a:r>
              <a:rPr lang="en-US" sz="2800" dirty="0" smtClean="0"/>
              <a:t> </a:t>
            </a:r>
            <a:r>
              <a:rPr lang="en-US" sz="2800" dirty="0" err="1" smtClean="0"/>
              <a:t>তুমি</a:t>
            </a:r>
            <a:r>
              <a:rPr lang="en-US" sz="2800" dirty="0" smtClean="0"/>
              <a:t> </a:t>
            </a:r>
            <a:r>
              <a:rPr lang="en-US" sz="2800" dirty="0" err="1" smtClean="0"/>
              <a:t>তখন</a:t>
            </a:r>
            <a:r>
              <a:rPr lang="en-US" sz="2800" dirty="0" smtClean="0"/>
              <a:t> </a:t>
            </a:r>
            <a:r>
              <a:rPr lang="en-US" sz="2800" dirty="0" err="1" smtClean="0"/>
              <a:t>কি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করবে</a:t>
            </a:r>
            <a:r>
              <a:rPr lang="en-US" sz="2800" dirty="0" smtClean="0"/>
              <a:t> ?</a:t>
            </a:r>
            <a:endParaRPr lang="en-US" sz="2800" dirty="0">
              <a:solidFill>
                <a:srgbClr val="00B05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" y="0"/>
            <a:ext cx="54794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36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  <p:bldP spid="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903705">
            <a:off x="4094772" y="1196505"/>
            <a:ext cx="4941600" cy="838200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/>
              <a:t> </a:t>
            </a:r>
            <a:r>
              <a:rPr lang="en-US" b="1" dirty="0" smtClean="0"/>
              <a:t> 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err="1" smtClean="0"/>
              <a:t>শিক্ষক</a:t>
            </a:r>
            <a:r>
              <a:rPr lang="en-US" b="1" dirty="0" smtClean="0"/>
              <a:t> </a:t>
            </a:r>
            <a:r>
              <a:rPr lang="en-US" b="1" dirty="0" err="1" smtClean="0"/>
              <a:t>পরিচিতি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-1" y="4010890"/>
            <a:ext cx="9074727" cy="284710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7000" b="1" dirty="0" smtClean="0">
                <a:solidFill>
                  <a:srgbClr val="7030A0"/>
                </a:solidFill>
              </a:rPr>
              <a:t>	</a:t>
            </a:r>
            <a:r>
              <a:rPr lang="en-US" sz="7000" b="1" dirty="0" err="1" smtClean="0">
                <a:solidFill>
                  <a:srgbClr val="7030A0"/>
                </a:solidFill>
              </a:rPr>
              <a:t>নামঃ</a:t>
            </a:r>
            <a:r>
              <a:rPr lang="en-US" sz="7000" b="1" dirty="0" smtClean="0">
                <a:solidFill>
                  <a:srgbClr val="7030A0"/>
                </a:solidFill>
              </a:rPr>
              <a:t>	</a:t>
            </a:r>
            <a:r>
              <a:rPr lang="en-US" sz="7000" b="1" dirty="0" err="1" smtClean="0">
                <a:solidFill>
                  <a:srgbClr val="7030A0"/>
                </a:solidFill>
              </a:rPr>
              <a:t>মোঃ</a:t>
            </a:r>
            <a:r>
              <a:rPr lang="en-US" sz="7000" b="1" dirty="0" smtClean="0">
                <a:solidFill>
                  <a:srgbClr val="7030A0"/>
                </a:solidFill>
              </a:rPr>
              <a:t> </a:t>
            </a:r>
            <a:r>
              <a:rPr lang="en-US" sz="7000" b="1" dirty="0" err="1" smtClean="0">
                <a:solidFill>
                  <a:srgbClr val="7030A0"/>
                </a:solidFill>
              </a:rPr>
              <a:t>শাহজালাল</a:t>
            </a:r>
            <a:r>
              <a:rPr lang="en-US" sz="7000" b="1" dirty="0" smtClean="0">
                <a:solidFill>
                  <a:srgbClr val="7030A0"/>
                </a:solidFill>
              </a:rPr>
              <a:t> </a:t>
            </a:r>
            <a:r>
              <a:rPr lang="en-US" sz="7000" b="1" dirty="0" err="1" smtClean="0">
                <a:solidFill>
                  <a:srgbClr val="7030A0"/>
                </a:solidFill>
              </a:rPr>
              <a:t>খানঁ</a:t>
            </a:r>
            <a:endParaRPr lang="en-US" sz="70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4400" b="1" dirty="0" smtClean="0"/>
              <a:t>	</a:t>
            </a:r>
          </a:p>
          <a:p>
            <a:pPr marL="0" indent="0">
              <a:buNone/>
            </a:pPr>
            <a:r>
              <a:rPr lang="en-US" sz="4400" b="1" dirty="0"/>
              <a:t>	</a:t>
            </a:r>
            <a:r>
              <a:rPr lang="en-US" sz="4400" b="1" dirty="0" err="1" smtClean="0"/>
              <a:t>সহকারী</a:t>
            </a:r>
            <a:r>
              <a:rPr lang="en-US" sz="4400" b="1" dirty="0" smtClean="0"/>
              <a:t>  </a:t>
            </a:r>
            <a:r>
              <a:rPr lang="en-US" sz="4400" b="1" dirty="0" err="1" smtClean="0"/>
              <a:t>শিক্ষক</a:t>
            </a:r>
            <a:r>
              <a:rPr lang="en-US" sz="4400" b="1" dirty="0" smtClean="0"/>
              <a:t>(</a:t>
            </a:r>
            <a:r>
              <a:rPr lang="en-US" sz="4400" b="1" dirty="0" err="1" smtClean="0"/>
              <a:t>শরীরচর্</a:t>
            </a:r>
            <a:r>
              <a:rPr lang="en-US" sz="4500" b="1" dirty="0" err="1" smtClean="0"/>
              <a:t>চ</a:t>
            </a:r>
            <a:r>
              <a:rPr lang="en-US" sz="4500" b="1" dirty="0" smtClean="0"/>
              <a:t>) ।</a:t>
            </a:r>
          </a:p>
          <a:p>
            <a:pPr marL="0" indent="0">
              <a:buNone/>
            </a:pPr>
            <a:r>
              <a:rPr lang="en-US" sz="4500" b="1" dirty="0" smtClean="0"/>
              <a:t>	</a:t>
            </a:r>
            <a:r>
              <a:rPr lang="en-US" sz="4500" b="1" dirty="0" err="1" smtClean="0"/>
              <a:t>আব্দুল</a:t>
            </a:r>
            <a:r>
              <a:rPr lang="en-US" sz="4500" b="1" dirty="0" smtClean="0"/>
              <a:t>  </a:t>
            </a:r>
            <a:r>
              <a:rPr lang="en-US" sz="4500" b="1" dirty="0" err="1" smtClean="0"/>
              <a:t>কাইয়ুম</a:t>
            </a:r>
            <a:r>
              <a:rPr lang="en-US" sz="4500" b="1" dirty="0" smtClean="0"/>
              <a:t>  </a:t>
            </a:r>
            <a:r>
              <a:rPr lang="en-US" sz="4500" b="1" dirty="0" err="1" smtClean="0"/>
              <a:t>দাখিল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মাদ্রাসা</a:t>
            </a:r>
            <a:r>
              <a:rPr lang="en-US" sz="4500" b="1" dirty="0" smtClean="0"/>
              <a:t>, 	</a:t>
            </a:r>
            <a:r>
              <a:rPr lang="en-US" sz="4500" b="1" dirty="0" err="1" smtClean="0"/>
              <a:t>দক্ষিনপারগেন্ডারিয়া</a:t>
            </a:r>
            <a:r>
              <a:rPr lang="en-US" sz="4500" b="1" smtClean="0"/>
              <a:t>, 	কেরানীগন্জ</a:t>
            </a:r>
            <a:r>
              <a:rPr lang="en-US" sz="4500" b="1" dirty="0" smtClean="0"/>
              <a:t>, ঢাকা-১৩১১ ।</a:t>
            </a:r>
          </a:p>
          <a:p>
            <a:pPr marL="0" indent="0">
              <a:buNone/>
            </a:pPr>
            <a:r>
              <a:rPr lang="en-US" sz="3500" b="1" dirty="0" smtClean="0">
                <a:solidFill>
                  <a:srgbClr val="00B050"/>
                </a:solidFill>
              </a:rPr>
              <a:t>	</a:t>
            </a:r>
            <a:r>
              <a:rPr lang="en-US" sz="3500" b="1" dirty="0" err="1" smtClean="0">
                <a:solidFill>
                  <a:srgbClr val="00B050"/>
                </a:solidFill>
              </a:rPr>
              <a:t>মোবাইল</a:t>
            </a:r>
            <a:r>
              <a:rPr lang="en-US" sz="3500" b="1" dirty="0" smtClean="0">
                <a:solidFill>
                  <a:srgbClr val="00B050"/>
                </a:solidFill>
              </a:rPr>
              <a:t>:	০১৭৫৭৬০১৬৯৬</a:t>
            </a:r>
          </a:p>
          <a:p>
            <a:pPr marL="0" indent="0">
              <a:buNone/>
            </a:pPr>
            <a:r>
              <a:rPr lang="en-US" sz="3800" b="1" dirty="0" smtClean="0">
                <a:solidFill>
                  <a:srgbClr val="FF0000"/>
                </a:solidFill>
              </a:rPr>
              <a:t>	email:shahjalaltitu5@gmail.com</a:t>
            </a:r>
            <a:endParaRPr lang="en-US" sz="3800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7710"/>
            <a:ext cx="4059382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80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 rot="10800000" flipV="1">
            <a:off x="6553199" y="990600"/>
            <a:ext cx="2285999" cy="6096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বাড়ীর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কাজ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953000"/>
            <a:ext cx="8839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0070C0"/>
                </a:solidFill>
              </a:rPr>
              <a:t>কীভাবে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তুমি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নিজেকে</a:t>
            </a:r>
            <a:r>
              <a:rPr lang="en-US" sz="2400" b="1" dirty="0" smtClean="0">
                <a:solidFill>
                  <a:srgbClr val="0070C0"/>
                </a:solidFill>
              </a:rPr>
              <a:t> ও </a:t>
            </a:r>
            <a:r>
              <a:rPr lang="en-US" sz="2400" b="1" dirty="0" err="1" smtClean="0">
                <a:solidFill>
                  <a:srgbClr val="0070C0"/>
                </a:solidFill>
              </a:rPr>
              <a:t>পরিবারের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সবাইকে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মাদকমুক্ত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রাখবে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তার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কৌশল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ব্যাখ্যা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খাতায়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লিখে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আনবে</a:t>
            </a:r>
            <a:r>
              <a:rPr lang="en-US" sz="2400" b="1" dirty="0" smtClean="0">
                <a:solidFill>
                  <a:srgbClr val="0070C0"/>
                </a:solidFill>
              </a:rPr>
              <a:t> ।</a:t>
            </a:r>
            <a:endParaRPr lang="en-US" sz="2400" b="1" dirty="0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0"/>
            <a:ext cx="6245679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03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27" y="20782"/>
            <a:ext cx="9128038" cy="6837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83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5" y="34636"/>
            <a:ext cx="4923852" cy="3276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852" y="0"/>
            <a:ext cx="4220148" cy="3276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207" y="3190009"/>
            <a:ext cx="4260028" cy="3581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76600"/>
            <a:ext cx="4911394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44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11980" cy="3581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980" y="0"/>
            <a:ext cx="4416136" cy="3581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81400"/>
            <a:ext cx="4797136" cy="3276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907" y="3581400"/>
            <a:ext cx="4351311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9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57200"/>
            <a:ext cx="4953000" cy="1295400"/>
          </a:xfrm>
        </p:spPr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rgbClr val="00B050"/>
                </a:solidFill>
              </a:rPr>
              <a:t>পাঠ</a:t>
            </a:r>
            <a:r>
              <a:rPr lang="en-US" sz="6000" b="1" dirty="0" smtClean="0">
                <a:solidFill>
                  <a:srgbClr val="00B050"/>
                </a:solidFill>
              </a:rPr>
              <a:t> </a:t>
            </a:r>
            <a:r>
              <a:rPr lang="en-US" sz="6000" b="1" dirty="0" err="1">
                <a:solidFill>
                  <a:srgbClr val="00B050"/>
                </a:solidFill>
              </a:rPr>
              <a:t>পরিচিতি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 smtClean="0"/>
              <a:t>	</a:t>
            </a:r>
          </a:p>
          <a:p>
            <a:pPr marL="457200" lvl="1" indent="0">
              <a:buNone/>
            </a:pPr>
            <a:r>
              <a:rPr lang="en-US" sz="2800" b="1" dirty="0">
                <a:solidFill>
                  <a:srgbClr val="7030A0"/>
                </a:solidFill>
              </a:rPr>
              <a:t>	</a:t>
            </a:r>
            <a:r>
              <a:rPr lang="en-US" sz="2800" b="1" dirty="0" err="1" smtClean="0">
                <a:solidFill>
                  <a:srgbClr val="7030A0"/>
                </a:solidFill>
              </a:rPr>
              <a:t>শ্রেনী</a:t>
            </a:r>
            <a:r>
              <a:rPr lang="en-US" sz="2800" b="1" dirty="0" smtClean="0">
                <a:solidFill>
                  <a:srgbClr val="7030A0"/>
                </a:solidFill>
              </a:rPr>
              <a:t>		ঃ		</a:t>
            </a:r>
            <a:r>
              <a:rPr lang="en-US" sz="2800" b="1" dirty="0" err="1" smtClean="0">
                <a:solidFill>
                  <a:srgbClr val="7030A0"/>
                </a:solidFill>
              </a:rPr>
              <a:t>দশম</a:t>
            </a:r>
            <a:endParaRPr lang="en-US" sz="2800" b="1" dirty="0" smtClean="0">
              <a:solidFill>
                <a:srgbClr val="7030A0"/>
              </a:solidFill>
            </a:endParaRPr>
          </a:p>
          <a:p>
            <a:pPr marL="914400" lvl="2" indent="0">
              <a:buNone/>
            </a:pPr>
            <a:r>
              <a:rPr lang="en-US" sz="2800" b="1" dirty="0" err="1" smtClean="0">
                <a:solidFill>
                  <a:srgbClr val="7030A0"/>
                </a:solidFill>
              </a:rPr>
              <a:t>বিষয়</a:t>
            </a:r>
            <a:r>
              <a:rPr lang="en-US" sz="2800" b="1" dirty="0" smtClean="0">
                <a:solidFill>
                  <a:srgbClr val="7030A0"/>
                </a:solidFill>
              </a:rPr>
              <a:t>		ঃ		</a:t>
            </a:r>
            <a:r>
              <a:rPr lang="en-US" sz="2800" b="1" dirty="0" err="1" smtClean="0">
                <a:solidFill>
                  <a:srgbClr val="7030A0"/>
                </a:solidFill>
              </a:rPr>
              <a:t>শারীরিক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শিক্ষা</a:t>
            </a:r>
            <a:r>
              <a:rPr lang="en-US" sz="2800" b="1" dirty="0" smtClean="0">
                <a:solidFill>
                  <a:srgbClr val="7030A0"/>
                </a:solidFill>
              </a:rPr>
              <a:t> ও 					</a:t>
            </a:r>
            <a:r>
              <a:rPr lang="en-US" sz="2800" b="1" dirty="0" err="1" smtClean="0">
                <a:solidFill>
                  <a:srgbClr val="7030A0"/>
                </a:solidFill>
              </a:rPr>
              <a:t>স্বাস্থ্যবিজ্ঞান</a:t>
            </a:r>
            <a:r>
              <a:rPr lang="en-US" sz="2800" b="1" dirty="0" smtClean="0">
                <a:solidFill>
                  <a:srgbClr val="7030A0"/>
                </a:solidFill>
              </a:rPr>
              <a:t> ও </a:t>
            </a:r>
            <a:r>
              <a:rPr lang="en-US" sz="2800" b="1" dirty="0" err="1" smtClean="0">
                <a:solidFill>
                  <a:srgbClr val="7030A0"/>
                </a:solidFill>
              </a:rPr>
              <a:t>খেলাধুলা</a:t>
            </a:r>
            <a:endParaRPr lang="en-US" sz="2800" b="1" dirty="0" smtClean="0">
              <a:solidFill>
                <a:srgbClr val="7030A0"/>
              </a:solidFill>
            </a:endParaRPr>
          </a:p>
          <a:p>
            <a:pPr marL="914400" lvl="2" indent="0">
              <a:buNone/>
            </a:pPr>
            <a:r>
              <a:rPr lang="en-US" sz="2800" b="1" dirty="0" err="1" smtClean="0">
                <a:solidFill>
                  <a:srgbClr val="7030A0"/>
                </a:solidFill>
              </a:rPr>
              <a:t>অধ্যায়</a:t>
            </a:r>
            <a:r>
              <a:rPr lang="en-US" sz="2800" b="1" dirty="0" smtClean="0">
                <a:solidFill>
                  <a:srgbClr val="7030A0"/>
                </a:solidFill>
              </a:rPr>
              <a:t>	ঃ		</a:t>
            </a:r>
            <a:r>
              <a:rPr lang="en-US" sz="2800" b="1" dirty="0" err="1" smtClean="0">
                <a:solidFill>
                  <a:srgbClr val="7030A0"/>
                </a:solidFill>
              </a:rPr>
              <a:t>ষষ্ঠ</a:t>
            </a:r>
            <a:endParaRPr lang="en-US" sz="2800" b="1" dirty="0" smtClean="0">
              <a:solidFill>
                <a:srgbClr val="7030A0"/>
              </a:solidFill>
            </a:endParaRPr>
          </a:p>
          <a:p>
            <a:pPr marL="914400" lvl="2" indent="0">
              <a:buNone/>
            </a:pPr>
            <a:r>
              <a:rPr lang="en-US" sz="2800" b="1" dirty="0" err="1" smtClean="0">
                <a:solidFill>
                  <a:srgbClr val="7030A0"/>
                </a:solidFill>
              </a:rPr>
              <a:t>পাঠ</a:t>
            </a:r>
            <a:r>
              <a:rPr lang="en-US" sz="2800" b="1" dirty="0" smtClean="0">
                <a:solidFill>
                  <a:srgbClr val="7030A0"/>
                </a:solidFill>
              </a:rPr>
              <a:t>		ঃ		</a:t>
            </a:r>
            <a:r>
              <a:rPr lang="en-US" sz="2800" b="1" dirty="0" err="1" smtClean="0">
                <a:solidFill>
                  <a:srgbClr val="7030A0"/>
                </a:solidFill>
              </a:rPr>
              <a:t>মাদকাসক্তি</a:t>
            </a:r>
            <a:endParaRPr lang="en-US" sz="2800" b="1" dirty="0" smtClean="0">
              <a:solidFill>
                <a:srgbClr val="7030A0"/>
              </a:solidFill>
            </a:endParaRPr>
          </a:p>
          <a:p>
            <a:pPr marL="914400" lvl="2" indent="0">
              <a:buNone/>
            </a:pPr>
            <a:r>
              <a:rPr lang="en-US" sz="2800" b="1" dirty="0" err="1" smtClean="0">
                <a:solidFill>
                  <a:srgbClr val="7030A0"/>
                </a:solidFill>
              </a:rPr>
              <a:t>সময়</a:t>
            </a:r>
            <a:r>
              <a:rPr lang="en-US" sz="2800" b="1" dirty="0" smtClean="0">
                <a:solidFill>
                  <a:srgbClr val="7030A0"/>
                </a:solidFill>
              </a:rPr>
              <a:t>		ঃ		৪০ </a:t>
            </a:r>
            <a:r>
              <a:rPr lang="en-US" sz="2800" b="1" dirty="0" err="1" smtClean="0">
                <a:solidFill>
                  <a:srgbClr val="7030A0"/>
                </a:solidFill>
              </a:rPr>
              <a:t>মিনিট</a:t>
            </a:r>
            <a:endParaRPr lang="en-US" sz="2800" b="1" dirty="0" smtClean="0">
              <a:solidFill>
                <a:srgbClr val="7030A0"/>
              </a:solidFill>
            </a:endParaRPr>
          </a:p>
          <a:p>
            <a:pPr marL="914400" lvl="2" indent="0">
              <a:buNone/>
            </a:pPr>
            <a:r>
              <a:rPr lang="en-US" sz="2800" b="1" dirty="0" err="1" smtClean="0">
                <a:solidFill>
                  <a:srgbClr val="7030A0"/>
                </a:solidFill>
              </a:rPr>
              <a:t>তারিখ</a:t>
            </a:r>
            <a:r>
              <a:rPr lang="en-US" sz="2800" b="1" dirty="0" smtClean="0">
                <a:solidFill>
                  <a:srgbClr val="7030A0"/>
                </a:solidFill>
              </a:rPr>
              <a:t>	ঃ		১৩-০৩-২০২১ইং</a:t>
            </a:r>
            <a:endParaRPr lang="en-US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12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724400" cy="3276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-1"/>
            <a:ext cx="4402981" cy="32766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5" y="3297382"/>
            <a:ext cx="4697690" cy="35121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689" y="3283527"/>
            <a:ext cx="4397035" cy="3574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8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782368" cy="3429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2368" y="38100"/>
            <a:ext cx="4395788" cy="3390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" y="3394363"/>
            <a:ext cx="4784851" cy="33528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851" y="3466233"/>
            <a:ext cx="4312818" cy="3239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13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663" y="2874818"/>
            <a:ext cx="8229600" cy="762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এ </a:t>
            </a:r>
            <a:r>
              <a:rPr lang="en-US" b="1" dirty="0" err="1" smtClean="0">
                <a:solidFill>
                  <a:srgbClr val="FF0000"/>
                </a:solidFill>
              </a:rPr>
              <a:t>পাঠ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শেষে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শিক্ষার্থীরা</a:t>
            </a:r>
            <a:r>
              <a:rPr lang="en-US" b="1" dirty="0" smtClean="0">
                <a:solidFill>
                  <a:srgbClr val="FF0000"/>
                </a:solidFill>
              </a:rPr>
              <a:t>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3733800"/>
            <a:ext cx="8991600" cy="2971800"/>
          </a:xfrm>
        </p:spPr>
        <p:txBody>
          <a:bodyPr>
            <a:normAutofit fontScale="92500" lnSpcReduction="10000"/>
          </a:bodyPr>
          <a:lstStyle/>
          <a:p>
            <a:pPr marL="411480" lvl="1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	</a:t>
            </a:r>
            <a:r>
              <a:rPr lang="en-US" dirty="0" err="1" smtClean="0">
                <a:solidFill>
                  <a:srgbClr val="00B050"/>
                </a:solidFill>
              </a:rPr>
              <a:t>মাদকদ্রব্য</a:t>
            </a:r>
            <a:r>
              <a:rPr lang="en-US" dirty="0" smtClean="0">
                <a:solidFill>
                  <a:srgbClr val="00B050"/>
                </a:solidFill>
              </a:rPr>
              <a:t> ও </a:t>
            </a:r>
            <a:r>
              <a:rPr lang="en-US" dirty="0" err="1" smtClean="0">
                <a:solidFill>
                  <a:srgbClr val="00B050"/>
                </a:solidFill>
              </a:rPr>
              <a:t>মাদকসক্তি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কি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তা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জানতে</a:t>
            </a:r>
            <a:r>
              <a:rPr lang="en-US" dirty="0" smtClean="0">
                <a:solidFill>
                  <a:srgbClr val="00B050"/>
                </a:solidFill>
              </a:rPr>
              <a:t>  </a:t>
            </a:r>
            <a:r>
              <a:rPr lang="en-US" dirty="0" err="1" smtClean="0">
                <a:solidFill>
                  <a:srgbClr val="00B050"/>
                </a:solidFill>
              </a:rPr>
              <a:t>পারবে</a:t>
            </a:r>
            <a:r>
              <a:rPr lang="en-US" dirty="0" smtClean="0">
                <a:solidFill>
                  <a:srgbClr val="00B050"/>
                </a:solidFill>
              </a:rPr>
              <a:t> ।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	</a:t>
            </a:r>
            <a:r>
              <a:rPr lang="en-US" sz="2400" dirty="0" err="1" smtClean="0">
                <a:solidFill>
                  <a:srgbClr val="00B050"/>
                </a:solidFill>
              </a:rPr>
              <a:t>মাদকাসক্তির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কারন</a:t>
            </a:r>
            <a:r>
              <a:rPr lang="en-US" sz="2400" dirty="0" smtClean="0">
                <a:solidFill>
                  <a:srgbClr val="00B050"/>
                </a:solidFill>
              </a:rPr>
              <a:t> ও </a:t>
            </a:r>
            <a:r>
              <a:rPr lang="en-US" sz="2400" dirty="0" err="1" smtClean="0">
                <a:solidFill>
                  <a:srgbClr val="00B050"/>
                </a:solidFill>
              </a:rPr>
              <a:t>লক্ষন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বর্ননা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করতে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পারবে</a:t>
            </a:r>
            <a:r>
              <a:rPr lang="en-US" sz="2400" dirty="0" smtClean="0">
                <a:solidFill>
                  <a:srgbClr val="00B050"/>
                </a:solidFill>
              </a:rPr>
              <a:t> ।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	</a:t>
            </a:r>
            <a:r>
              <a:rPr lang="en-US" sz="2400" dirty="0" err="1" smtClean="0">
                <a:solidFill>
                  <a:srgbClr val="00B050"/>
                </a:solidFill>
              </a:rPr>
              <a:t>মাদক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থেকে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বিরত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থাকার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কৌশল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ব্যাখ্যা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করতে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পারব</a:t>
            </a:r>
            <a:r>
              <a:rPr lang="en-US" sz="2400" dirty="0" smtClean="0">
                <a:solidFill>
                  <a:srgbClr val="00B050"/>
                </a:solidFill>
              </a:rPr>
              <a:t> ।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	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	</a:t>
            </a:r>
            <a:r>
              <a:rPr lang="en-US" dirty="0" err="1" smtClean="0">
                <a:solidFill>
                  <a:srgbClr val="00B050"/>
                </a:solidFill>
              </a:rPr>
              <a:t>মাদকের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কুফল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উপলদ্ধি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করে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এগুলি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পরিহার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করার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ব্যাপারে</a:t>
            </a:r>
            <a:r>
              <a:rPr lang="en-US" dirty="0" smtClean="0">
                <a:solidFill>
                  <a:srgbClr val="00B050"/>
                </a:solidFill>
              </a:rPr>
              <a:t> 	</a:t>
            </a:r>
            <a:r>
              <a:rPr lang="en-US" dirty="0" err="1" smtClean="0">
                <a:solidFill>
                  <a:srgbClr val="00B050"/>
                </a:solidFill>
              </a:rPr>
              <a:t>সচেতন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হতে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পারব</a:t>
            </a:r>
            <a:r>
              <a:rPr lang="en-US" dirty="0" smtClean="0">
                <a:solidFill>
                  <a:srgbClr val="00B050"/>
                </a:solidFill>
              </a:rPr>
              <a:t> ।</a:t>
            </a:r>
            <a:endParaRPr lang="en-US" sz="2400" dirty="0" smtClean="0">
              <a:solidFill>
                <a:srgbClr val="00B050"/>
              </a:solidFill>
            </a:endParaRPr>
          </a:p>
          <a:p>
            <a:pPr>
              <a:buFont typeface="Courier New" pitchFamily="49" charset="0"/>
              <a:buChar char="o"/>
            </a:pPr>
            <a:endParaRPr lang="en-US" dirty="0">
              <a:solidFill>
                <a:srgbClr val="00B050"/>
              </a:solidFill>
            </a:endParaRPr>
          </a:p>
          <a:p>
            <a:pPr>
              <a:buFont typeface="Courier New" pitchFamily="49" charset="0"/>
              <a:buChar char="o"/>
            </a:pPr>
            <a:endParaRPr lang="en-US" sz="2400" dirty="0" smtClean="0">
              <a:solidFill>
                <a:srgbClr val="00B050"/>
              </a:solidFill>
            </a:endParaRPr>
          </a:p>
          <a:p>
            <a:pPr>
              <a:buFont typeface="Courier New" pitchFamily="49" charset="0"/>
              <a:buChar char="o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" y="0"/>
            <a:ext cx="9137073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99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5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5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6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7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8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8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9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244334"/>
            <a:ext cx="914399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err="1" smtClean="0">
                <a:solidFill>
                  <a:srgbClr val="7030A0"/>
                </a:solidFill>
              </a:rPr>
              <a:t>করিম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সাহেবের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বড়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ছেলে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কবির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মাদকাসক্ত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হয়ে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লেখাপড়া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ছেড়ে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খারাপ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ছেলেদের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সাথে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চলাফেরা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করতে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থাকে</a:t>
            </a:r>
            <a:r>
              <a:rPr lang="en-US" sz="2000" b="1" dirty="0" smtClean="0">
                <a:solidFill>
                  <a:srgbClr val="7030A0"/>
                </a:solidFill>
              </a:rPr>
              <a:t>। </a:t>
            </a:r>
            <a:r>
              <a:rPr lang="en-US" sz="2000" b="1" dirty="0" err="1" smtClean="0">
                <a:solidFill>
                  <a:srgbClr val="7030A0"/>
                </a:solidFill>
              </a:rPr>
              <a:t>বড়দের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কথা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শুনে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না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ছোটদের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সাথে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খারাপ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আচরন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করে</a:t>
            </a:r>
            <a:r>
              <a:rPr lang="en-US" sz="2000" b="1" dirty="0" smtClean="0">
                <a:solidFill>
                  <a:srgbClr val="7030A0"/>
                </a:solidFill>
              </a:rPr>
              <a:t>। </a:t>
            </a:r>
            <a:r>
              <a:rPr lang="en-US" sz="2000" b="1" dirty="0" err="1" smtClean="0">
                <a:solidFill>
                  <a:srgbClr val="7030A0"/>
                </a:solidFill>
              </a:rPr>
              <a:t>শারীরিকভাবে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দূর্বল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হয়ে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পড়ে</a:t>
            </a:r>
            <a:r>
              <a:rPr lang="en-US" sz="2000" b="1" dirty="0" smtClean="0">
                <a:solidFill>
                  <a:srgbClr val="7030A0"/>
                </a:solidFill>
              </a:rPr>
              <a:t>। </a:t>
            </a:r>
            <a:r>
              <a:rPr lang="en-US" sz="2000" b="1" dirty="0" err="1" smtClean="0">
                <a:solidFill>
                  <a:srgbClr val="7030A0"/>
                </a:solidFill>
              </a:rPr>
              <a:t>একদিন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করিম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সাহেব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মাদরাসার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শিক্ষকদের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পরামর্শ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নিয়ে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মাদক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নিরাময়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কেন্দ্রে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ভর্তি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করিয়ে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দেন</a:t>
            </a:r>
            <a:r>
              <a:rPr lang="en-US" sz="2000" b="1" dirty="0" smtClean="0">
                <a:solidFill>
                  <a:srgbClr val="7030A0"/>
                </a:solidFill>
              </a:rPr>
              <a:t> । </a:t>
            </a:r>
            <a:r>
              <a:rPr lang="en-US" sz="2000" b="1" dirty="0" err="1" smtClean="0">
                <a:solidFill>
                  <a:srgbClr val="7030A0"/>
                </a:solidFill>
              </a:rPr>
              <a:t>কিছূদিন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পর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সে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সুস্থ্য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হয়ে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স্বাভাবিক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জীবনে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ফিরে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আসে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এবং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সবার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সাথে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ভাল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ব্যবহার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করতে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থাকে</a:t>
            </a:r>
            <a:r>
              <a:rPr lang="en-US" sz="2000" b="1" dirty="0" smtClean="0">
                <a:solidFill>
                  <a:srgbClr val="7030A0"/>
                </a:solidFill>
              </a:rPr>
              <a:t>। </a:t>
            </a:r>
            <a:r>
              <a:rPr lang="en-US" sz="2000" b="1" dirty="0" err="1" smtClean="0">
                <a:solidFill>
                  <a:srgbClr val="7030A0"/>
                </a:solidFill>
              </a:rPr>
              <a:t>নিয়মিত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পড়ালেখা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করে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ক্লাশে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ভাল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ছাত্র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হয়ে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উঠে</a:t>
            </a:r>
            <a:r>
              <a:rPr lang="en-US" sz="2000" b="1" dirty="0" smtClean="0">
                <a:solidFill>
                  <a:srgbClr val="7030A0"/>
                </a:solidFill>
              </a:rPr>
              <a:t>।</a:t>
            </a:r>
            <a:endParaRPr lang="en-US" sz="2000" dirty="0">
              <a:solidFill>
                <a:srgbClr val="7030A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2" y="0"/>
            <a:ext cx="4398818" cy="3124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-13855"/>
            <a:ext cx="4724398" cy="3138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04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769</TotalTime>
  <Words>343</Words>
  <Application>Microsoft Office PowerPoint</Application>
  <PresentationFormat>On-screen Show (4:3)</PresentationFormat>
  <Paragraphs>59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Oriel</vt:lpstr>
      <vt:lpstr>PowerPoint Presentation</vt:lpstr>
      <vt:lpstr>      শিক্ষক পরিচিতি</vt:lpstr>
      <vt:lpstr>PowerPoint Presentation</vt:lpstr>
      <vt:lpstr>PowerPoint Presentation</vt:lpstr>
      <vt:lpstr>পাঠ পরিচিতি</vt:lpstr>
      <vt:lpstr>PowerPoint Presentation</vt:lpstr>
      <vt:lpstr>PowerPoint Presentation</vt:lpstr>
      <vt:lpstr>এ পাঠ শেষে শিক্ষার্থীরা…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মাদকদ্রব্য</vt:lpstr>
      <vt:lpstr>PowerPoint Presentation</vt:lpstr>
      <vt:lpstr>PowerPoint Presentation</vt:lpstr>
      <vt:lpstr>PowerPoint Presentation</vt:lpstr>
      <vt:lpstr>PowerPoint Presentation</vt:lpstr>
      <vt:lpstr>মূল্যায়ন</vt:lpstr>
      <vt:lpstr>বাড়ীর কাজ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WALTON</dc:creator>
  <cp:lastModifiedBy>WALTON</cp:lastModifiedBy>
  <cp:revision>71</cp:revision>
  <dcterms:created xsi:type="dcterms:W3CDTF">2021-02-27T10:30:42Z</dcterms:created>
  <dcterms:modified xsi:type="dcterms:W3CDTF">2021-03-13T15:26:46Z</dcterms:modified>
</cp:coreProperties>
</file>