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9A3B-08C5-4AA1-8775-EB01774434D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5FDF-C3BD-49F0-AD10-2801613B5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8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9A3B-08C5-4AA1-8775-EB01774434D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5FDF-C3BD-49F0-AD10-2801613B5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8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9A3B-08C5-4AA1-8775-EB01774434D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5FDF-C3BD-49F0-AD10-2801613B5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7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9A3B-08C5-4AA1-8775-EB01774434D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5FDF-C3BD-49F0-AD10-2801613B5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5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9A3B-08C5-4AA1-8775-EB01774434D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5FDF-C3BD-49F0-AD10-2801613B5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9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9A3B-08C5-4AA1-8775-EB01774434D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5FDF-C3BD-49F0-AD10-2801613B5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5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9A3B-08C5-4AA1-8775-EB01774434D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5FDF-C3BD-49F0-AD10-2801613B5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4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9A3B-08C5-4AA1-8775-EB01774434D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5FDF-C3BD-49F0-AD10-2801613B5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9A3B-08C5-4AA1-8775-EB01774434D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5FDF-C3BD-49F0-AD10-2801613B5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1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9A3B-08C5-4AA1-8775-EB01774434D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5FDF-C3BD-49F0-AD10-2801613B5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4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9A3B-08C5-4AA1-8775-EB01774434D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5FDF-C3BD-49F0-AD10-2801613B5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C9A3B-08C5-4AA1-8775-EB01774434D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35FDF-C3BD-49F0-AD10-2801613B5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7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9721"/>
          </a:xfrm>
        </p:spPr>
        <p:txBody>
          <a:bodyPr/>
          <a:lstStyle/>
          <a:p>
            <a:r>
              <a:rPr lang="en-US" dirty="0" smtClean="0"/>
              <a:t>                                  </a:t>
            </a:r>
            <a:r>
              <a:rPr lang="en-US" dirty="0" err="1" smtClean="0"/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092" y="1536245"/>
            <a:ext cx="9011194" cy="4655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7581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227909" y="1463040"/>
            <a:ext cx="2155371" cy="11103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সম্পদ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446417" y="2018211"/>
            <a:ext cx="653143" cy="241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420291" y="1520688"/>
            <a:ext cx="679269" cy="362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4099560" y="574766"/>
            <a:ext cx="2196737" cy="11272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বৃদ্ধি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ডেভিট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099560" y="1929719"/>
            <a:ext cx="2196737" cy="10761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হ্রাস</a:t>
            </a:r>
            <a:endParaRPr lang="en-US" dirty="0" smtClean="0"/>
          </a:p>
          <a:p>
            <a:pPr algn="ctr"/>
            <a:r>
              <a:rPr lang="en-US" dirty="0" err="1" smtClean="0"/>
              <a:t>ক্রেডিট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1227908" y="4126322"/>
            <a:ext cx="2155371" cy="1176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দায়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6" name="Straight Connector 15"/>
          <p:cNvCxnSpPr>
            <a:stCxn id="14" idx="3"/>
          </p:cNvCxnSpPr>
          <p:nvPr/>
        </p:nvCxnSpPr>
        <p:spPr>
          <a:xfrm>
            <a:off x="3383279" y="4714808"/>
            <a:ext cx="716281" cy="405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4" idx="3"/>
          </p:cNvCxnSpPr>
          <p:nvPr/>
        </p:nvCxnSpPr>
        <p:spPr>
          <a:xfrm flipV="1">
            <a:off x="3383279" y="4265171"/>
            <a:ext cx="716281" cy="449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099561" y="3575063"/>
            <a:ext cx="2196736" cy="10549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বৃদ্ধি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err="1"/>
              <a:t>ক্রেডিট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099560" y="4778943"/>
            <a:ext cx="2196737" cy="1031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হ্রাস</a:t>
            </a:r>
            <a:endParaRPr lang="en-US" dirty="0" smtClean="0"/>
          </a:p>
          <a:p>
            <a:pPr algn="ctr"/>
            <a:r>
              <a:rPr lang="en-US" dirty="0" err="1"/>
              <a:t>ডেভিট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17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2144"/>
            <a:ext cx="10515600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071154" y="1423852"/>
            <a:ext cx="2377440" cy="11364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মালিকানা</a:t>
            </a:r>
            <a:r>
              <a:rPr lang="en-US" dirty="0" smtClean="0"/>
              <a:t> </a:t>
            </a:r>
            <a:r>
              <a:rPr lang="en-US" dirty="0" err="1" smtClean="0"/>
              <a:t>স্বত্ব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3"/>
          </p:cNvCxnSpPr>
          <p:nvPr/>
        </p:nvCxnSpPr>
        <p:spPr>
          <a:xfrm>
            <a:off x="3448594" y="1992086"/>
            <a:ext cx="548640" cy="385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3"/>
          </p:cNvCxnSpPr>
          <p:nvPr/>
        </p:nvCxnSpPr>
        <p:spPr>
          <a:xfrm flipV="1">
            <a:off x="3448594" y="1690688"/>
            <a:ext cx="574766" cy="301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1071154" y="4642078"/>
            <a:ext cx="2377440" cy="1084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আয়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422469" y="5282158"/>
            <a:ext cx="574765" cy="260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3"/>
          </p:cNvCxnSpPr>
          <p:nvPr/>
        </p:nvCxnSpPr>
        <p:spPr>
          <a:xfrm flipV="1">
            <a:off x="3448594" y="4722223"/>
            <a:ext cx="574765" cy="461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4023359" y="1093382"/>
            <a:ext cx="2181497" cy="7714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বৃদ্ধি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/>
              <a:t>ক্রেডিট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023359" y="2072231"/>
            <a:ext cx="2181497" cy="7892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হ্রাস</a:t>
            </a:r>
            <a:endParaRPr lang="en-US" dirty="0" smtClean="0"/>
          </a:p>
          <a:p>
            <a:pPr algn="ctr"/>
            <a:r>
              <a:rPr lang="en-US" dirty="0" err="1"/>
              <a:t>ডেভিট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023359" y="4153037"/>
            <a:ext cx="2181497" cy="817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বৃদ্ধি</a:t>
            </a:r>
            <a:endParaRPr lang="en-US" dirty="0" smtClean="0"/>
          </a:p>
          <a:p>
            <a:pPr algn="ctr"/>
            <a:r>
              <a:rPr lang="en-US" dirty="0" err="1"/>
              <a:t>ক্রেডিট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997234" y="5105305"/>
            <a:ext cx="2207621" cy="8254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হ্রাস</a:t>
            </a:r>
            <a:endParaRPr lang="en-US" dirty="0" smtClean="0"/>
          </a:p>
          <a:p>
            <a:pPr algn="ctr"/>
            <a:r>
              <a:rPr lang="en-US" dirty="0" err="1"/>
              <a:t>ডেভিট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6779621" y="2861490"/>
            <a:ext cx="2239192" cy="1048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ব্যয়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9370417" y="2464193"/>
            <a:ext cx="2252254" cy="9111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বৃদ্ধি</a:t>
            </a:r>
            <a:endParaRPr lang="en-US" dirty="0" smtClean="0"/>
          </a:p>
          <a:p>
            <a:pPr algn="ctr"/>
            <a:r>
              <a:rPr lang="en-US" dirty="0" err="1"/>
              <a:t>ডেভিট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9370417" y="3536454"/>
            <a:ext cx="2334987" cy="9519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হ্রাস</a:t>
            </a:r>
            <a:endParaRPr lang="en-US" dirty="0" smtClean="0"/>
          </a:p>
          <a:p>
            <a:pPr algn="ctr"/>
            <a:r>
              <a:rPr lang="en-US" dirty="0" err="1"/>
              <a:t>ক্রেডিট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9018813" y="2875256"/>
            <a:ext cx="371202" cy="625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018813" y="3401517"/>
            <a:ext cx="351604" cy="488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82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                              </a:t>
            </a:r>
            <a:r>
              <a:rPr lang="en-US" dirty="0" err="1" smtClean="0">
                <a:latin typeface="+mn-lt"/>
              </a:rPr>
              <a:t>একক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কাজ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দুতরফা</a:t>
            </a:r>
            <a:r>
              <a:rPr lang="en-US" dirty="0" smtClean="0"/>
              <a:t> </a:t>
            </a:r>
            <a:r>
              <a:rPr lang="en-US" dirty="0" err="1" smtClean="0"/>
              <a:t>দাখিলা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r>
              <a:rPr lang="en-US" dirty="0" smtClean="0"/>
              <a:t> </a:t>
            </a:r>
            <a:r>
              <a:rPr lang="en-US" dirty="0" err="1" smtClean="0"/>
              <a:t>কাকে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? </a:t>
            </a:r>
          </a:p>
          <a:p>
            <a:r>
              <a:rPr lang="en-US" dirty="0" err="1" smtClean="0"/>
              <a:t>দুতরফা</a:t>
            </a:r>
            <a:r>
              <a:rPr lang="en-US" dirty="0" smtClean="0"/>
              <a:t> </a:t>
            </a:r>
            <a:r>
              <a:rPr lang="en-US" dirty="0" err="1" smtClean="0"/>
              <a:t>দাখিলা</a:t>
            </a:r>
            <a:r>
              <a:rPr lang="en-US" dirty="0" smtClean="0"/>
              <a:t> </a:t>
            </a:r>
            <a:r>
              <a:rPr lang="en-US" dirty="0" err="1" smtClean="0"/>
              <a:t>পদ্ধতির</a:t>
            </a:r>
            <a:r>
              <a:rPr lang="en-US" dirty="0" smtClean="0"/>
              <a:t> </a:t>
            </a:r>
            <a:r>
              <a:rPr lang="en-US" dirty="0" err="1"/>
              <a:t>মধ্যস্থিত</a:t>
            </a:r>
            <a:r>
              <a:rPr lang="en-US" dirty="0"/>
              <a:t> </a:t>
            </a:r>
            <a:r>
              <a:rPr lang="en-US" dirty="0" err="1" smtClean="0"/>
              <a:t>কয়টি</a:t>
            </a:r>
            <a:r>
              <a:rPr lang="en-US" dirty="0" smtClean="0"/>
              <a:t> </a:t>
            </a:r>
            <a:r>
              <a:rPr lang="en-US" dirty="0" err="1" smtClean="0"/>
              <a:t>পক্ষ</a:t>
            </a:r>
            <a:r>
              <a:rPr lang="en-US" dirty="0" smtClean="0"/>
              <a:t> 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70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</a:t>
            </a:r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দুতরফা</a:t>
            </a:r>
            <a:r>
              <a:rPr lang="en-US" dirty="0"/>
              <a:t> </a:t>
            </a:r>
            <a:r>
              <a:rPr lang="en-US" dirty="0" err="1"/>
              <a:t>দাখিলা</a:t>
            </a:r>
            <a:r>
              <a:rPr lang="en-US" dirty="0"/>
              <a:t> </a:t>
            </a:r>
            <a:r>
              <a:rPr lang="en-US" dirty="0" err="1"/>
              <a:t>পদ্ধতির</a:t>
            </a:r>
            <a:r>
              <a:rPr lang="en-US" dirty="0"/>
              <a:t> </a:t>
            </a:r>
            <a:r>
              <a:rPr lang="en-US" dirty="0" err="1"/>
              <a:t>সুবিধাগুলো</a:t>
            </a:r>
            <a:r>
              <a:rPr lang="en-US" dirty="0"/>
              <a:t> </a:t>
            </a:r>
            <a:r>
              <a:rPr lang="en-US" dirty="0" err="1"/>
              <a:t>লিখ</a:t>
            </a:r>
            <a:r>
              <a:rPr lang="en-US" dirty="0"/>
              <a:t>।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50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ectangle 4"/>
          <p:cNvSpPr/>
          <p:nvPr/>
        </p:nvSpPr>
        <p:spPr>
          <a:xfrm>
            <a:off x="3731623" y="1500641"/>
            <a:ext cx="4728754" cy="11103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062" y="796200"/>
            <a:ext cx="10515600" cy="771344"/>
          </a:xfrm>
        </p:spPr>
        <p:txBody>
          <a:bodyPr/>
          <a:lstStyle/>
          <a:p>
            <a:r>
              <a:rPr lang="en-US" dirty="0" smtClean="0"/>
              <a:t>                           </a:t>
            </a:r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3749"/>
            <a:ext cx="10515600" cy="394321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জয়শ্রী</a:t>
            </a:r>
            <a:r>
              <a:rPr lang="en-US" dirty="0" smtClean="0"/>
              <a:t> </a:t>
            </a:r>
            <a:r>
              <a:rPr lang="en-US" dirty="0" err="1" smtClean="0"/>
              <a:t>দাশ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বালিগাঁও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ফেনী</a:t>
            </a:r>
            <a:r>
              <a:rPr lang="en-US" dirty="0" smtClean="0"/>
              <a:t> </a:t>
            </a:r>
            <a:r>
              <a:rPr lang="en-US" dirty="0" err="1" smtClean="0"/>
              <a:t>সদর</a:t>
            </a:r>
            <a:r>
              <a:rPr lang="en-US" dirty="0" smtClean="0"/>
              <a:t>, </a:t>
            </a:r>
            <a:r>
              <a:rPr lang="en-US" dirty="0" err="1" smtClean="0"/>
              <a:t>ফেনী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496" y="1907178"/>
            <a:ext cx="2435773" cy="2935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5872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/>
          <a:lstStyle/>
          <a:p>
            <a:r>
              <a:rPr lang="en-US" dirty="0" smtClean="0"/>
              <a:t>                           </a:t>
            </a:r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1497"/>
            <a:ext cx="10515600" cy="399546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হিসাববিজ্ঞান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তৃতীয়</a:t>
            </a:r>
            <a:r>
              <a:rPr lang="en-US" dirty="0" smtClean="0"/>
              <a:t> </a:t>
            </a:r>
            <a:r>
              <a:rPr lang="en-US" dirty="0" err="1" smtClean="0"/>
              <a:t>অধ্যায়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দুতরফা</a:t>
            </a:r>
            <a:r>
              <a:rPr lang="en-US" dirty="0" smtClean="0"/>
              <a:t> </a:t>
            </a:r>
            <a:r>
              <a:rPr lang="en-US" dirty="0" err="1" smtClean="0"/>
              <a:t>দাখিলা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680" y="1776550"/>
            <a:ext cx="2403565" cy="31038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725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8280"/>
          </a:xfrm>
        </p:spPr>
        <p:txBody>
          <a:bodyPr/>
          <a:lstStyle/>
          <a:p>
            <a:r>
              <a:rPr lang="en-US" dirty="0" smtClean="0"/>
              <a:t>                               </a:t>
            </a:r>
            <a:r>
              <a:rPr lang="en-US" dirty="0" err="1" smtClean="0"/>
              <a:t>শিখনফল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4"/>
          </a:xfrm>
        </p:spPr>
        <p:txBody>
          <a:bodyPr/>
          <a:lstStyle/>
          <a:p>
            <a:r>
              <a:rPr lang="en-US" dirty="0" err="1"/>
              <a:t>দুতরফা</a:t>
            </a:r>
            <a:r>
              <a:rPr lang="en-US" dirty="0"/>
              <a:t> </a:t>
            </a:r>
            <a:r>
              <a:rPr lang="en-US" dirty="0" err="1"/>
              <a:t>দাখিলা</a:t>
            </a:r>
            <a:r>
              <a:rPr lang="en-US" dirty="0"/>
              <a:t> </a:t>
            </a:r>
            <a:r>
              <a:rPr lang="en-US" dirty="0" err="1" smtClean="0"/>
              <a:t>পদ্ধতির</a:t>
            </a:r>
            <a:r>
              <a:rPr lang="en-US" dirty="0" smtClean="0"/>
              <a:t> </a:t>
            </a:r>
            <a:r>
              <a:rPr lang="en-US" dirty="0" err="1" smtClean="0"/>
              <a:t>ধারনা</a:t>
            </a:r>
            <a:r>
              <a:rPr lang="en-US" dirty="0" smtClean="0"/>
              <a:t> ও </a:t>
            </a:r>
            <a:r>
              <a:rPr lang="en-US" dirty="0" err="1" smtClean="0"/>
              <a:t>বৈশিষ্ট্য</a:t>
            </a:r>
            <a:r>
              <a:rPr lang="en-US" dirty="0" smtClean="0"/>
              <a:t> </a:t>
            </a:r>
            <a:r>
              <a:rPr lang="en-US" dirty="0" err="1" smtClean="0"/>
              <a:t>বর্ণনা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 </a:t>
            </a:r>
          </a:p>
          <a:p>
            <a:r>
              <a:rPr lang="en-US" dirty="0" err="1"/>
              <a:t>দুতরফা</a:t>
            </a:r>
            <a:r>
              <a:rPr lang="en-US" dirty="0"/>
              <a:t> </a:t>
            </a:r>
            <a:r>
              <a:rPr lang="en-US" dirty="0" err="1"/>
              <a:t>দাখিলা</a:t>
            </a:r>
            <a:r>
              <a:rPr lang="en-US" dirty="0"/>
              <a:t> </a:t>
            </a:r>
            <a:r>
              <a:rPr lang="en-US" dirty="0" err="1" smtClean="0"/>
              <a:t>পদ্ধতির</a:t>
            </a:r>
            <a:r>
              <a:rPr lang="en-US" dirty="0" smtClean="0"/>
              <a:t> </a:t>
            </a:r>
            <a:r>
              <a:rPr lang="en-US" dirty="0" err="1" smtClean="0"/>
              <a:t>সুবিধাসমূহ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 </a:t>
            </a:r>
          </a:p>
          <a:p>
            <a:r>
              <a:rPr lang="en-US" dirty="0" err="1" smtClean="0"/>
              <a:t>লেনদেনে</a:t>
            </a:r>
            <a:r>
              <a:rPr lang="en-US" dirty="0" smtClean="0"/>
              <a:t> </a:t>
            </a:r>
            <a:r>
              <a:rPr lang="en-US" dirty="0" err="1" smtClean="0"/>
              <a:t>জড়িত</a:t>
            </a:r>
            <a:r>
              <a:rPr lang="en-US" dirty="0" smtClean="0"/>
              <a:t> </a:t>
            </a:r>
            <a:r>
              <a:rPr lang="en-US" dirty="0" err="1" smtClean="0"/>
              <a:t>দুটি</a:t>
            </a:r>
            <a:r>
              <a:rPr lang="en-US" dirty="0" smtClean="0"/>
              <a:t> </a:t>
            </a:r>
            <a:r>
              <a:rPr lang="en-US" dirty="0" err="1" smtClean="0"/>
              <a:t>পক্ষ</a:t>
            </a:r>
            <a:r>
              <a:rPr lang="en-US" dirty="0" smtClean="0"/>
              <a:t> </a:t>
            </a:r>
            <a:r>
              <a:rPr lang="en-US" dirty="0" err="1" smtClean="0"/>
              <a:t>অর্থা</a:t>
            </a:r>
            <a:r>
              <a:rPr lang="en-US" dirty="0" smtClean="0"/>
              <a:t>ৎ </a:t>
            </a:r>
            <a:r>
              <a:rPr lang="en-US" dirty="0" err="1" smtClean="0"/>
              <a:t>ডেভিট</a:t>
            </a:r>
            <a:r>
              <a:rPr lang="en-US" dirty="0" smtClean="0"/>
              <a:t> ও </a:t>
            </a:r>
            <a:r>
              <a:rPr lang="en-US" dirty="0" err="1" smtClean="0"/>
              <a:t>ক্রেডিট</a:t>
            </a:r>
            <a:r>
              <a:rPr lang="en-US" dirty="0" smtClean="0"/>
              <a:t> </a:t>
            </a:r>
            <a:r>
              <a:rPr lang="en-US" dirty="0" err="1" smtClean="0"/>
              <a:t>শনাক্ত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পারবে</a:t>
            </a:r>
            <a:r>
              <a:rPr lang="en-US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9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0349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</a:t>
            </a:r>
            <a:r>
              <a:rPr lang="en-US" dirty="0" err="1" smtClean="0"/>
              <a:t>দুতরফা</a:t>
            </a:r>
            <a:r>
              <a:rPr lang="en-US" dirty="0" smtClean="0"/>
              <a:t> </a:t>
            </a:r>
            <a:r>
              <a:rPr lang="en-US" dirty="0" err="1"/>
              <a:t>দাখিলা</a:t>
            </a:r>
            <a:r>
              <a:rPr lang="en-US" dirty="0"/>
              <a:t> </a:t>
            </a:r>
            <a:r>
              <a:rPr lang="en-US" dirty="0" err="1"/>
              <a:t>পদ্ধতি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2229"/>
            <a:ext cx="10515600" cy="47810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/>
              <a:t>সঠিকভাবে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হিসাব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প্রণয়নের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জন্য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যে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ব্যবস্থায়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লেনদেনসমূহের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err="1"/>
              <a:t>দ্বৈত</a:t>
            </a:r>
            <a:r>
              <a:rPr lang="en-US" sz="3200" dirty="0"/>
              <a:t> </a:t>
            </a:r>
            <a:r>
              <a:rPr lang="en-US" sz="3200" dirty="0" err="1"/>
              <a:t>স্বত্বা</a:t>
            </a:r>
            <a:r>
              <a:rPr lang="en-US" sz="3200" dirty="0"/>
              <a:t> </a:t>
            </a:r>
            <a:r>
              <a:rPr lang="en-US" sz="3200" dirty="0" err="1"/>
              <a:t>যথাযথযভাবে</a:t>
            </a:r>
            <a:r>
              <a:rPr lang="en-US" sz="3200" dirty="0"/>
              <a:t> </a:t>
            </a:r>
            <a:r>
              <a:rPr lang="en-US" sz="3200" dirty="0" err="1"/>
              <a:t>লিপিবদ্ধ</a:t>
            </a:r>
            <a:r>
              <a:rPr lang="en-US" sz="3200" dirty="0"/>
              <a:t> </a:t>
            </a:r>
            <a:r>
              <a:rPr lang="en-US" sz="3200" dirty="0" err="1"/>
              <a:t>করা</a:t>
            </a:r>
            <a:r>
              <a:rPr lang="en-US" sz="3200" dirty="0"/>
              <a:t> </a:t>
            </a:r>
            <a:r>
              <a:rPr lang="en-US" sz="3200" dirty="0" err="1"/>
              <a:t>হয়</a:t>
            </a:r>
            <a:r>
              <a:rPr lang="en-US" sz="3200" dirty="0"/>
              <a:t>, </a:t>
            </a:r>
            <a:r>
              <a:rPr lang="en-US" sz="3200" dirty="0" err="1"/>
              <a:t>তাকে</a:t>
            </a:r>
            <a:r>
              <a:rPr lang="en-US" sz="3200" dirty="0"/>
              <a:t> </a:t>
            </a:r>
            <a:r>
              <a:rPr lang="en-US" sz="3200" dirty="0" err="1" smtClean="0"/>
              <a:t>দুতরফা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err="1" smtClean="0"/>
              <a:t>দাখিলা</a:t>
            </a:r>
            <a:r>
              <a:rPr lang="en-US" sz="3200" dirty="0" smtClean="0"/>
              <a:t> </a:t>
            </a:r>
            <a:r>
              <a:rPr lang="en-US" sz="3200" dirty="0" err="1" smtClean="0"/>
              <a:t>পদ্ধতি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বলে</a:t>
            </a:r>
            <a:r>
              <a:rPr lang="en-US" sz="3200" dirty="0" smtClean="0"/>
              <a:t>।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9492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182880"/>
            <a:ext cx="10515600" cy="908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9976"/>
            <a:ext cx="10515600" cy="472698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err="1"/>
              <a:t>দুতরফা</a:t>
            </a:r>
            <a:r>
              <a:rPr lang="en-US" sz="3200" dirty="0"/>
              <a:t> </a:t>
            </a:r>
            <a:r>
              <a:rPr lang="en-US" sz="3200" dirty="0" err="1"/>
              <a:t>দাখিলা</a:t>
            </a:r>
            <a:r>
              <a:rPr lang="en-US" sz="3200" dirty="0"/>
              <a:t> </a:t>
            </a:r>
            <a:r>
              <a:rPr lang="en-US" sz="3200" dirty="0" err="1" smtClean="0"/>
              <a:t>পদ্ধতির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মধ্যস্থিত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পক্ষ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দুটি</a:t>
            </a:r>
            <a:r>
              <a:rPr lang="en-US" sz="3200" dirty="0" smtClean="0"/>
              <a:t>। </a:t>
            </a:r>
            <a:r>
              <a:rPr lang="en-US" sz="3200" dirty="0" err="1" smtClean="0"/>
              <a:t>যথা</a:t>
            </a:r>
            <a:r>
              <a:rPr lang="en-US" sz="3200" dirty="0" smtClean="0"/>
              <a:t>- </a:t>
            </a:r>
          </a:p>
          <a:p>
            <a:pPr marL="0" indent="0">
              <a:buNone/>
            </a:pPr>
            <a:r>
              <a:rPr lang="en-US" dirty="0" smtClean="0"/>
              <a:t>ক) </a:t>
            </a:r>
            <a:r>
              <a:rPr lang="en-US" dirty="0" err="1" smtClean="0"/>
              <a:t>বেতন</a:t>
            </a:r>
            <a:r>
              <a:rPr lang="en-US" dirty="0" smtClean="0"/>
              <a:t> </a:t>
            </a:r>
            <a:r>
              <a:rPr lang="en-US" dirty="0" err="1" smtClean="0"/>
              <a:t>হিসাব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খ) </a:t>
            </a:r>
            <a:r>
              <a:rPr lang="en-US" dirty="0" err="1" smtClean="0"/>
              <a:t>নগদান</a:t>
            </a:r>
            <a:r>
              <a:rPr lang="en-US" dirty="0" smtClean="0"/>
              <a:t> </a:t>
            </a:r>
            <a:r>
              <a:rPr lang="en-US" dirty="0" err="1" smtClean="0"/>
              <a:t>হিসাব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5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5571"/>
            <a:ext cx="10515600" cy="967285"/>
          </a:xfrm>
        </p:spPr>
        <p:txBody>
          <a:bodyPr>
            <a:normAutofit/>
          </a:bodyPr>
          <a:lstStyle/>
          <a:p>
            <a:r>
              <a:rPr lang="en-US" sz="3200" dirty="0" err="1"/>
              <a:t>দুতরফা</a:t>
            </a:r>
            <a:r>
              <a:rPr lang="en-US" sz="3200" dirty="0"/>
              <a:t> </a:t>
            </a:r>
            <a:r>
              <a:rPr lang="en-US" sz="3200" dirty="0" err="1"/>
              <a:t>দাখিলা</a:t>
            </a:r>
            <a:r>
              <a:rPr lang="en-US" sz="3200" dirty="0"/>
              <a:t> </a:t>
            </a:r>
            <a:r>
              <a:rPr lang="en-US" sz="3200" dirty="0" err="1" smtClean="0"/>
              <a:t>হিসাবপদ্ধতি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মূলনীতি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বৈশিষ্ট্য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নিম্নরুপঃ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4113"/>
            <a:ext cx="10515600" cy="428284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১। </a:t>
            </a:r>
            <a:r>
              <a:rPr lang="en-US" dirty="0" err="1" smtClean="0"/>
              <a:t>দ্বৈত</a:t>
            </a:r>
            <a:r>
              <a:rPr lang="en-US" dirty="0" smtClean="0"/>
              <a:t> </a:t>
            </a:r>
            <a:r>
              <a:rPr lang="en-US" dirty="0" err="1" smtClean="0"/>
              <a:t>সত্তা</a:t>
            </a:r>
            <a:r>
              <a:rPr lang="en-US" dirty="0" smtClean="0"/>
              <a:t> , </a:t>
            </a:r>
          </a:p>
          <a:p>
            <a:pPr marL="0" indent="0">
              <a:buNone/>
            </a:pPr>
            <a:r>
              <a:rPr lang="en-US" dirty="0" smtClean="0"/>
              <a:t>২। </a:t>
            </a:r>
            <a:r>
              <a:rPr lang="en-US" dirty="0" err="1" smtClean="0"/>
              <a:t>দাতা</a:t>
            </a:r>
            <a:r>
              <a:rPr lang="en-US" dirty="0" smtClean="0"/>
              <a:t> ও </a:t>
            </a:r>
            <a:r>
              <a:rPr lang="en-US" dirty="0" err="1" smtClean="0"/>
              <a:t>গ্রহীতা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৩। </a:t>
            </a:r>
            <a:r>
              <a:rPr lang="en-US" dirty="0" err="1" smtClean="0"/>
              <a:t>ডেবিট</a:t>
            </a:r>
            <a:r>
              <a:rPr lang="en-US" dirty="0" smtClean="0"/>
              <a:t> ও </a:t>
            </a:r>
            <a:r>
              <a:rPr lang="en-US" dirty="0" err="1" smtClean="0"/>
              <a:t>ক্রেডিট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৪। </a:t>
            </a:r>
            <a:r>
              <a:rPr lang="en-US" dirty="0" err="1" smtClean="0"/>
              <a:t>সমান</a:t>
            </a:r>
            <a:r>
              <a:rPr lang="en-US" dirty="0" smtClean="0"/>
              <a:t> </a:t>
            </a:r>
            <a:r>
              <a:rPr lang="en-US" dirty="0" err="1" smtClean="0"/>
              <a:t>অঙ্কের</a:t>
            </a:r>
            <a:r>
              <a:rPr lang="en-US" dirty="0" smtClean="0"/>
              <a:t> </a:t>
            </a:r>
            <a:r>
              <a:rPr lang="en-US" dirty="0" err="1" smtClean="0"/>
              <a:t>আদান</a:t>
            </a:r>
            <a:r>
              <a:rPr lang="en-US" dirty="0" smtClean="0"/>
              <a:t>- </a:t>
            </a:r>
            <a:r>
              <a:rPr lang="en-US" dirty="0" err="1" smtClean="0"/>
              <a:t>প্রদান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৫। </a:t>
            </a:r>
            <a:r>
              <a:rPr lang="en-US" dirty="0" err="1" smtClean="0"/>
              <a:t>সামগ্রিক</a:t>
            </a:r>
            <a:r>
              <a:rPr lang="en-US" dirty="0" smtClean="0"/>
              <a:t> </a:t>
            </a:r>
            <a:r>
              <a:rPr lang="en-US" dirty="0" err="1" smtClean="0"/>
              <a:t>ফলাফল</a:t>
            </a:r>
            <a:r>
              <a:rPr lang="en-US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37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19536"/>
          </a:xfrm>
        </p:spPr>
        <p:txBody>
          <a:bodyPr>
            <a:normAutofit/>
          </a:bodyPr>
          <a:lstStyle/>
          <a:p>
            <a:r>
              <a:rPr lang="en-US" sz="3200" dirty="0" err="1"/>
              <a:t>দুতরফা</a:t>
            </a:r>
            <a:r>
              <a:rPr lang="en-US" sz="3200" dirty="0"/>
              <a:t> </a:t>
            </a:r>
            <a:r>
              <a:rPr lang="en-US" sz="3200" dirty="0" err="1"/>
              <a:t>দাখিলা</a:t>
            </a:r>
            <a:r>
              <a:rPr lang="en-US" sz="3200" dirty="0"/>
              <a:t> </a:t>
            </a:r>
            <a:r>
              <a:rPr lang="en-US" sz="3200" dirty="0" err="1" smtClean="0"/>
              <a:t>পদ্ধতির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সুবিধাসমূহঃ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1417"/>
            <a:ext cx="10515600" cy="521207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১। </a:t>
            </a:r>
            <a:r>
              <a:rPr lang="en-US" dirty="0" err="1" smtClean="0"/>
              <a:t>পরিপূর্ণ</a:t>
            </a:r>
            <a:r>
              <a:rPr lang="en-US" dirty="0" smtClean="0"/>
              <a:t> </a:t>
            </a:r>
            <a:r>
              <a:rPr lang="en-US" dirty="0" err="1" smtClean="0"/>
              <a:t>হিসাব</a:t>
            </a:r>
            <a:r>
              <a:rPr lang="en-US" dirty="0" smtClean="0"/>
              <a:t> </a:t>
            </a:r>
            <a:r>
              <a:rPr lang="en-US" dirty="0" err="1" smtClean="0"/>
              <a:t>সংরক্ষণ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২। </a:t>
            </a:r>
            <a:r>
              <a:rPr lang="en-US" dirty="0" err="1" smtClean="0"/>
              <a:t>লাভ</a:t>
            </a:r>
            <a:r>
              <a:rPr lang="en-US" dirty="0" smtClean="0"/>
              <a:t>- </a:t>
            </a:r>
            <a:r>
              <a:rPr lang="en-US" dirty="0" err="1" smtClean="0"/>
              <a:t>লোকসান</a:t>
            </a:r>
            <a:r>
              <a:rPr lang="en-US" dirty="0" smtClean="0"/>
              <a:t> </a:t>
            </a:r>
            <a:r>
              <a:rPr lang="en-US" dirty="0" err="1" smtClean="0"/>
              <a:t>নিরূপণ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৩। </a:t>
            </a:r>
            <a:r>
              <a:rPr lang="en-US" dirty="0" err="1" smtClean="0"/>
              <a:t>গাণিতিক</a:t>
            </a:r>
            <a:r>
              <a:rPr lang="en-US" dirty="0" smtClean="0"/>
              <a:t> </a:t>
            </a:r>
            <a:r>
              <a:rPr lang="en-US" dirty="0" err="1" smtClean="0"/>
              <a:t>শুদ্ধতা</a:t>
            </a:r>
            <a:r>
              <a:rPr lang="en-US" dirty="0" smtClean="0"/>
              <a:t> </a:t>
            </a:r>
            <a:r>
              <a:rPr lang="en-US" dirty="0" err="1" smtClean="0"/>
              <a:t>যচাই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৪। </a:t>
            </a:r>
            <a:r>
              <a:rPr lang="en-US" dirty="0" err="1" smtClean="0"/>
              <a:t>আর্থিক</a:t>
            </a:r>
            <a:r>
              <a:rPr lang="en-US" dirty="0" smtClean="0"/>
              <a:t> </a:t>
            </a:r>
            <a:r>
              <a:rPr lang="en-US" dirty="0" err="1" smtClean="0"/>
              <a:t>অবস্থা</a:t>
            </a:r>
            <a:r>
              <a:rPr lang="en-US" dirty="0" smtClean="0"/>
              <a:t> </a:t>
            </a:r>
            <a:r>
              <a:rPr lang="en-US" dirty="0" err="1" smtClean="0"/>
              <a:t>নিরূপণ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৫। </a:t>
            </a:r>
            <a:r>
              <a:rPr lang="en-US" dirty="0" err="1" smtClean="0"/>
              <a:t>ভুল</a:t>
            </a:r>
            <a:r>
              <a:rPr lang="en-US" dirty="0" smtClean="0"/>
              <a:t>- </a:t>
            </a:r>
            <a:r>
              <a:rPr lang="en-US" dirty="0" err="1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ত্রূটি</a:t>
            </a:r>
            <a:r>
              <a:rPr lang="en-US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ও </a:t>
            </a:r>
            <a:r>
              <a:rPr lang="en-US" dirty="0" err="1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জালিয়াতি</a:t>
            </a:r>
            <a:r>
              <a:rPr lang="en-US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  <a:r>
              <a:rPr lang="en-US" dirty="0" err="1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উদঘাটন</a:t>
            </a:r>
            <a:r>
              <a:rPr lang="en-US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ও </a:t>
            </a:r>
            <a:r>
              <a:rPr lang="en-US" dirty="0" err="1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প্রতিরোধ</a:t>
            </a:r>
            <a:r>
              <a:rPr lang="en-US" dirty="0" smtClean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cs typeface="Leelawadee UI Semilight" panose="020B0402040204020203" pitchFamily="34" charset="-34"/>
              </a:rPr>
              <a:t>৬। </a:t>
            </a:r>
            <a:r>
              <a:rPr lang="en-US" dirty="0" err="1" smtClean="0">
                <a:cs typeface="Leelawadee UI Semilight" panose="020B0402040204020203" pitchFamily="34" charset="-34"/>
              </a:rPr>
              <a:t>ব্যয়</a:t>
            </a:r>
            <a:r>
              <a:rPr lang="en-US" dirty="0" smtClean="0">
                <a:cs typeface="Leelawadee UI Semilight" panose="020B0402040204020203" pitchFamily="34" charset="-34"/>
              </a:rPr>
              <a:t> </a:t>
            </a:r>
            <a:r>
              <a:rPr lang="en-US" dirty="0" err="1" smtClean="0">
                <a:cs typeface="Leelawadee UI Semilight" panose="020B0402040204020203" pitchFamily="34" charset="-34"/>
              </a:rPr>
              <a:t>নিয়ন্ত্রণ</a:t>
            </a:r>
            <a:r>
              <a:rPr lang="en-US" dirty="0" smtClean="0">
                <a:cs typeface="Leelawadee UI Semilight" panose="020B0402040204020203" pitchFamily="34" charset="-34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cs typeface="Leelawadee UI Semilight" panose="020B0402040204020203" pitchFamily="34" charset="-34"/>
              </a:rPr>
              <a:t>৭। </a:t>
            </a:r>
            <a:r>
              <a:rPr lang="en-US" dirty="0" err="1" smtClean="0">
                <a:cs typeface="Leelawadee UI Semilight" panose="020B0402040204020203" pitchFamily="34" charset="-34"/>
              </a:rPr>
              <a:t>মোট</a:t>
            </a:r>
            <a:r>
              <a:rPr lang="en-US" dirty="0" smtClean="0">
                <a:cs typeface="Leelawadee UI Semilight" panose="020B0402040204020203" pitchFamily="34" charset="-34"/>
              </a:rPr>
              <a:t> </a:t>
            </a:r>
            <a:r>
              <a:rPr lang="en-US" dirty="0" err="1" smtClean="0">
                <a:cs typeface="Leelawadee UI Semilight" panose="020B0402040204020203" pitchFamily="34" charset="-34"/>
              </a:rPr>
              <a:t>দেনা</a:t>
            </a:r>
            <a:r>
              <a:rPr lang="en-US" dirty="0" smtClean="0">
                <a:cs typeface="Leelawadee UI Semilight" panose="020B0402040204020203" pitchFamily="34" charset="-34"/>
              </a:rPr>
              <a:t>- </a:t>
            </a:r>
            <a:r>
              <a:rPr lang="en-US" dirty="0" err="1" smtClean="0">
                <a:cs typeface="Leelawadee UI Semilight" panose="020B0402040204020203" pitchFamily="34" charset="-34"/>
              </a:rPr>
              <a:t>পাওনার</a:t>
            </a:r>
            <a:r>
              <a:rPr lang="en-US" dirty="0" smtClean="0">
                <a:cs typeface="Leelawadee UI Semilight" panose="020B0402040204020203" pitchFamily="34" charset="-34"/>
              </a:rPr>
              <a:t> </a:t>
            </a:r>
            <a:r>
              <a:rPr lang="en-US" dirty="0" err="1" smtClean="0">
                <a:cs typeface="Leelawadee UI Semilight" panose="020B0402040204020203" pitchFamily="34" charset="-34"/>
              </a:rPr>
              <a:t>পরিমাণ</a:t>
            </a:r>
            <a:r>
              <a:rPr lang="en-US" dirty="0" smtClean="0">
                <a:cs typeface="Leelawadee UI Semilight" panose="020B0402040204020203" pitchFamily="34" charset="-34"/>
              </a:rPr>
              <a:t> </a:t>
            </a:r>
            <a:r>
              <a:rPr lang="en-US" dirty="0" err="1" smtClean="0">
                <a:cs typeface="Leelawadee UI Semilight" panose="020B0402040204020203" pitchFamily="34" charset="-34"/>
              </a:rPr>
              <a:t>নির্ণয়</a:t>
            </a:r>
            <a:endParaRPr lang="en-US" dirty="0" smtClean="0">
              <a:cs typeface="Leelawadee UI Semilight" panose="020B0402040204020203" pitchFamily="34" charset="-34"/>
            </a:endParaRPr>
          </a:p>
          <a:p>
            <a:pPr marL="0" indent="0">
              <a:buNone/>
            </a:pPr>
            <a:r>
              <a:rPr lang="en-US" dirty="0" smtClean="0">
                <a:cs typeface="Leelawadee UI Semilight" panose="020B0402040204020203" pitchFamily="34" charset="-34"/>
              </a:rPr>
              <a:t>৮। </a:t>
            </a:r>
            <a:r>
              <a:rPr lang="en-US" dirty="0" err="1" smtClean="0">
                <a:cs typeface="Leelawadee UI Semilight" panose="020B0402040204020203" pitchFamily="34" charset="-34"/>
              </a:rPr>
              <a:t>সঠিক</a:t>
            </a:r>
            <a:r>
              <a:rPr lang="en-US" dirty="0" smtClean="0">
                <a:cs typeface="Leelawadee UI Semilight" panose="020B0402040204020203" pitchFamily="34" charset="-34"/>
              </a:rPr>
              <a:t> </a:t>
            </a:r>
            <a:r>
              <a:rPr lang="en-US" dirty="0" err="1" smtClean="0">
                <a:cs typeface="Leelawadee UI Semilight" panose="020B0402040204020203" pitchFamily="34" charset="-34"/>
              </a:rPr>
              <a:t>কর</a:t>
            </a:r>
            <a:r>
              <a:rPr lang="en-US" dirty="0" smtClean="0">
                <a:cs typeface="Leelawadee UI Semilight" panose="020B0402040204020203" pitchFamily="34" charset="-34"/>
              </a:rPr>
              <a:t> </a:t>
            </a:r>
            <a:r>
              <a:rPr lang="en-US" dirty="0" err="1" smtClean="0">
                <a:cs typeface="Leelawadee UI Semilight" panose="020B0402040204020203" pitchFamily="34" charset="-34"/>
              </a:rPr>
              <a:t>নির্ধারণ</a:t>
            </a:r>
            <a:r>
              <a:rPr lang="en-US" dirty="0" smtClean="0">
                <a:cs typeface="Leelawadee UI Semilight" panose="020B0402040204020203" pitchFamily="34" charset="-34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cs typeface="Leelawadee UI Semilight" panose="020B0402040204020203" pitchFamily="34" charset="-34"/>
              </a:rPr>
              <a:t>৯। </a:t>
            </a:r>
            <a:r>
              <a:rPr lang="en-US" dirty="0" err="1" smtClean="0">
                <a:cs typeface="Leelawadee UI Semilight" panose="020B0402040204020203" pitchFamily="34" charset="-34"/>
              </a:rPr>
              <a:t>সহজ</a:t>
            </a:r>
            <a:r>
              <a:rPr lang="en-US" dirty="0" smtClean="0">
                <a:cs typeface="Leelawadee UI Semilight" panose="020B0402040204020203" pitchFamily="34" charset="-34"/>
              </a:rPr>
              <a:t> </a:t>
            </a:r>
            <a:r>
              <a:rPr lang="en-US" dirty="0" err="1" smtClean="0">
                <a:cs typeface="Leelawadee UI Semilight" panose="020B0402040204020203" pitchFamily="34" charset="-34"/>
              </a:rPr>
              <a:t>প্রয়োগ</a:t>
            </a:r>
            <a:r>
              <a:rPr lang="en-US" dirty="0" smtClean="0">
                <a:cs typeface="Leelawadee UI Semilight" panose="020B0402040204020203" pitchFamily="34" charset="-34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cs typeface="Leelawadee UI Semilight" panose="020B0402040204020203" pitchFamily="34" charset="-34"/>
              </a:rPr>
              <a:t>১০। </a:t>
            </a:r>
            <a:r>
              <a:rPr lang="en-US" dirty="0" err="1" smtClean="0">
                <a:cs typeface="Leelawadee UI Semilight" panose="020B0402040204020203" pitchFamily="34" charset="-34"/>
              </a:rPr>
              <a:t>সার্বজনীন</a:t>
            </a:r>
            <a:r>
              <a:rPr lang="en-US" dirty="0" smtClean="0">
                <a:cs typeface="Leelawadee UI Semilight" panose="020B0402040204020203" pitchFamily="34" charset="-34"/>
              </a:rPr>
              <a:t> </a:t>
            </a:r>
            <a:r>
              <a:rPr lang="en-US" dirty="0" err="1" smtClean="0">
                <a:cs typeface="Leelawadee UI Semilight" panose="020B0402040204020203" pitchFamily="34" charset="-34"/>
              </a:rPr>
              <a:t>স্বীকৃতি</a:t>
            </a:r>
            <a:r>
              <a:rPr lang="en-US" dirty="0" smtClean="0">
                <a:cs typeface="Leelawadee UI Semilight" panose="020B0402040204020203" pitchFamily="34" charset="-34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3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2588"/>
            <a:ext cx="10515600" cy="758281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আমরা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ব্যবসায়ে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নিম্নোক্ত</a:t>
            </a:r>
            <a:r>
              <a:rPr lang="en-US" sz="3200" dirty="0" smtClean="0"/>
              <a:t> </a:t>
            </a:r>
            <a:r>
              <a:rPr lang="en-US" sz="3200" dirty="0" err="1" smtClean="0"/>
              <a:t>ধরনের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হিসাব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দেখতে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পাইঃ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4560"/>
            <a:ext cx="10515600" cy="398240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১। </a:t>
            </a:r>
            <a:r>
              <a:rPr lang="en-US" dirty="0" err="1" smtClean="0"/>
              <a:t>সম্পদ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২। </a:t>
            </a:r>
            <a:r>
              <a:rPr lang="en-US" dirty="0" err="1" smtClean="0"/>
              <a:t>দায়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৩। </a:t>
            </a:r>
            <a:r>
              <a:rPr lang="en-US" dirty="0" err="1" smtClean="0"/>
              <a:t>মালিকানা</a:t>
            </a:r>
            <a:r>
              <a:rPr lang="en-US" dirty="0" smtClean="0"/>
              <a:t> </a:t>
            </a:r>
            <a:r>
              <a:rPr lang="en-US" dirty="0" err="1" smtClean="0"/>
              <a:t>স্বত্ব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৪। </a:t>
            </a:r>
            <a:r>
              <a:rPr lang="en-US" dirty="0" err="1" smtClean="0"/>
              <a:t>আয়</a:t>
            </a:r>
            <a:r>
              <a:rPr lang="en-US" dirty="0" smtClean="0"/>
              <a:t> ও</a:t>
            </a:r>
          </a:p>
          <a:p>
            <a:pPr marL="0" indent="0">
              <a:buNone/>
            </a:pPr>
            <a:r>
              <a:rPr lang="en-US" dirty="0" smtClean="0"/>
              <a:t>৫। </a:t>
            </a:r>
            <a:r>
              <a:rPr lang="en-US" dirty="0" err="1" smtClean="0"/>
              <a:t>ব্যয়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0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270</Words>
  <Application>Microsoft Office PowerPoint</Application>
  <PresentationFormat>Widescreen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Leelawadee UI Semilight</vt:lpstr>
      <vt:lpstr>Office Theme</vt:lpstr>
      <vt:lpstr>                                  স্বাগতম </vt:lpstr>
      <vt:lpstr>                           শিক্ষক পরিচিতি </vt:lpstr>
      <vt:lpstr>                           আজকের পাঠ </vt:lpstr>
      <vt:lpstr>                               শিখনফল </vt:lpstr>
      <vt:lpstr>              দুতরফা দাখিলা পদ্ধতি </vt:lpstr>
      <vt:lpstr>                 </vt:lpstr>
      <vt:lpstr>দুতরফা দাখিলা হিসাবপদ্ধতি মূলনীতি বা বৈশিষ্ট্য নিম্নরুপঃ </vt:lpstr>
      <vt:lpstr>দুতরফা দাখিলা পদ্ধতির সুবিধাসমূহঃ </vt:lpstr>
      <vt:lpstr>আমরা ব্যবসায়ে নিম্নোক্ত ধরনের হিসাব দেখতে পাইঃ </vt:lpstr>
      <vt:lpstr>PowerPoint Presentation</vt:lpstr>
      <vt:lpstr>PowerPoint Presentation</vt:lpstr>
      <vt:lpstr>                              একক কাজ </vt:lpstr>
      <vt:lpstr>                            বাড়ির কাজ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JOYSHREE DAS</dc:creator>
  <cp:lastModifiedBy>JOYSHREE DAS</cp:lastModifiedBy>
  <cp:revision>18</cp:revision>
  <dcterms:created xsi:type="dcterms:W3CDTF">2021-02-08T13:12:28Z</dcterms:created>
  <dcterms:modified xsi:type="dcterms:W3CDTF">2021-03-13T05:22:44Z</dcterms:modified>
</cp:coreProperties>
</file>