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9" r:id="rId3"/>
    <p:sldMasterId id="2147483721" r:id="rId4"/>
  </p:sldMasterIdLst>
  <p:notesMasterIdLst>
    <p:notesMasterId r:id="rId21"/>
  </p:notesMasterIdLst>
  <p:sldIdLst>
    <p:sldId id="279" r:id="rId5"/>
    <p:sldId id="344" r:id="rId6"/>
    <p:sldId id="258" r:id="rId7"/>
    <p:sldId id="345" r:id="rId8"/>
    <p:sldId id="346" r:id="rId9"/>
    <p:sldId id="347" r:id="rId10"/>
    <p:sldId id="348" r:id="rId11"/>
    <p:sldId id="354" r:id="rId12"/>
    <p:sldId id="355" r:id="rId13"/>
    <p:sldId id="350" r:id="rId14"/>
    <p:sldId id="353" r:id="rId15"/>
    <p:sldId id="340" r:id="rId16"/>
    <p:sldId id="356" r:id="rId17"/>
    <p:sldId id="343" r:id="rId18"/>
    <p:sldId id="283" r:id="rId19"/>
    <p:sldId id="278" r:id="rId20"/>
  </p:sldIdLst>
  <p:sldSz cx="14630400" cy="8229600"/>
  <p:notesSz cx="6858000" cy="9144000"/>
  <p:defaultTextStyle>
    <a:defPPr>
      <a:defRPr lang="en-US"/>
    </a:defPPr>
    <a:lvl1pPr marL="0" algn="l" defTabSz="130595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80" algn="l" defTabSz="130595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58" algn="l" defTabSz="130595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41" algn="l" defTabSz="130595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919" algn="l" defTabSz="130595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98" algn="l" defTabSz="130595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79" algn="l" defTabSz="130595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856" algn="l" defTabSz="130595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838" algn="l" defTabSz="130595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2" y="-27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614A-0EAA-4491-84D6-DF4D9E325BA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9E43-FBB1-4458-965A-AD541F5E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7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59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980" algn="l" defTabSz="13059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5958" algn="l" defTabSz="13059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941" algn="l" defTabSz="13059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919" algn="l" defTabSz="13059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4898" algn="l" defTabSz="13059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879" algn="l" defTabSz="13059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856" algn="l" defTabSz="13059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3838" algn="l" defTabSz="130595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720"/>
            <a:ext cx="292608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04320" y="0"/>
            <a:ext cx="292608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960" y="-548640"/>
            <a:ext cx="219456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87200" y="5486400"/>
            <a:ext cx="219456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592" tIns="65297" rIns="130592" bIns="652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eaVert" lIns="130592" tIns="65297" rIns="130592" bIns="652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  <a:prstGeom prst="rect">
            <a:avLst/>
          </a:prstGeom>
        </p:spPr>
        <p:txBody>
          <a:bodyPr vert="eaVert" lIns="130592" tIns="65297" rIns="130592" bIns="652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  <a:prstGeom prst="rect">
            <a:avLst/>
          </a:prstGeom>
        </p:spPr>
        <p:txBody>
          <a:bodyPr vert="eaVert" lIns="130592" tIns="65297" rIns="130592" bIns="652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5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  <a:prstGeom prst="rect">
            <a:avLst/>
          </a:prstGeom>
        </p:spPr>
        <p:txBody>
          <a:bodyPr lIns="130592" tIns="65297" rIns="130592" bIns="652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  <a:prstGeom prst="rect">
            <a:avLst/>
          </a:prstGeom>
        </p:spPr>
        <p:txBody>
          <a:bodyPr lIns="130592" tIns="65297" rIns="130592" bIns="6529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67CC9BC7-DE40-4263-8C90-4998EE8F5186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0D0B2F98-6021-426B-B9F8-7EFC1F7DB77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8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3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8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8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9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3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2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80" indent="0">
              <a:buNone/>
              <a:defRPr sz="2900" b="1"/>
            </a:lvl2pPr>
            <a:lvl3pPr marL="1305958" indent="0">
              <a:buNone/>
              <a:defRPr sz="2600" b="1"/>
            </a:lvl3pPr>
            <a:lvl4pPr marL="1958941" indent="0">
              <a:buNone/>
              <a:defRPr sz="2300" b="1"/>
            </a:lvl4pPr>
            <a:lvl5pPr marL="2611919" indent="0">
              <a:buNone/>
              <a:defRPr sz="2300" b="1"/>
            </a:lvl5pPr>
            <a:lvl6pPr marL="3264898" indent="0">
              <a:buNone/>
              <a:defRPr sz="2300" b="1"/>
            </a:lvl6pPr>
            <a:lvl7pPr marL="3917879" indent="0">
              <a:buNone/>
              <a:defRPr sz="2300" b="1"/>
            </a:lvl7pPr>
            <a:lvl8pPr marL="4570856" indent="0">
              <a:buNone/>
              <a:defRPr sz="2300" b="1"/>
            </a:lvl8pPr>
            <a:lvl9pPr marL="522383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2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80" indent="0">
              <a:buNone/>
              <a:defRPr sz="2900" b="1"/>
            </a:lvl2pPr>
            <a:lvl3pPr marL="1305958" indent="0">
              <a:buNone/>
              <a:defRPr sz="2600" b="1"/>
            </a:lvl3pPr>
            <a:lvl4pPr marL="1958941" indent="0">
              <a:buNone/>
              <a:defRPr sz="2300" b="1"/>
            </a:lvl4pPr>
            <a:lvl5pPr marL="2611919" indent="0">
              <a:buNone/>
              <a:defRPr sz="2300" b="1"/>
            </a:lvl5pPr>
            <a:lvl6pPr marL="3264898" indent="0">
              <a:buNone/>
              <a:defRPr sz="2300" b="1"/>
            </a:lvl6pPr>
            <a:lvl7pPr marL="3917879" indent="0">
              <a:buNone/>
              <a:defRPr sz="2300" b="1"/>
            </a:lvl7pPr>
            <a:lvl8pPr marL="4570856" indent="0">
              <a:buNone/>
              <a:defRPr sz="2300" b="1"/>
            </a:lvl8pPr>
            <a:lvl9pPr marL="522383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63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592" tIns="65297" rIns="130592" bIns="652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lIns="130592" tIns="65297" rIns="130592" bIns="652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06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80" indent="0">
              <a:buNone/>
              <a:defRPr sz="1700"/>
            </a:lvl2pPr>
            <a:lvl3pPr marL="1305958" indent="0">
              <a:buNone/>
              <a:defRPr sz="1400"/>
            </a:lvl3pPr>
            <a:lvl4pPr marL="1958941" indent="0">
              <a:buNone/>
              <a:defRPr sz="1300"/>
            </a:lvl4pPr>
            <a:lvl5pPr marL="2611919" indent="0">
              <a:buNone/>
              <a:defRPr sz="1300"/>
            </a:lvl5pPr>
            <a:lvl6pPr marL="3264898" indent="0">
              <a:buNone/>
              <a:defRPr sz="1300"/>
            </a:lvl6pPr>
            <a:lvl7pPr marL="3917879" indent="0">
              <a:buNone/>
              <a:defRPr sz="1300"/>
            </a:lvl7pPr>
            <a:lvl8pPr marL="4570856" indent="0">
              <a:buNone/>
              <a:defRPr sz="1300"/>
            </a:lvl8pPr>
            <a:lvl9pPr marL="522383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1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80" indent="0">
              <a:buNone/>
              <a:defRPr sz="4000"/>
            </a:lvl2pPr>
            <a:lvl3pPr marL="1305958" indent="0">
              <a:buNone/>
              <a:defRPr sz="3400"/>
            </a:lvl3pPr>
            <a:lvl4pPr marL="1958941" indent="0">
              <a:buNone/>
              <a:defRPr sz="2900"/>
            </a:lvl4pPr>
            <a:lvl5pPr marL="2611919" indent="0">
              <a:buNone/>
              <a:defRPr sz="2900"/>
            </a:lvl5pPr>
            <a:lvl6pPr marL="3264898" indent="0">
              <a:buNone/>
              <a:defRPr sz="2900"/>
            </a:lvl6pPr>
            <a:lvl7pPr marL="3917879" indent="0">
              <a:buNone/>
              <a:defRPr sz="2900"/>
            </a:lvl7pPr>
            <a:lvl8pPr marL="4570856" indent="0">
              <a:buNone/>
              <a:defRPr sz="2900"/>
            </a:lvl8pPr>
            <a:lvl9pPr marL="5223838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80" indent="0">
              <a:buNone/>
              <a:defRPr sz="1700"/>
            </a:lvl2pPr>
            <a:lvl3pPr marL="1305958" indent="0">
              <a:buNone/>
              <a:defRPr sz="1400"/>
            </a:lvl3pPr>
            <a:lvl4pPr marL="1958941" indent="0">
              <a:buNone/>
              <a:defRPr sz="1300"/>
            </a:lvl4pPr>
            <a:lvl5pPr marL="2611919" indent="0">
              <a:buNone/>
              <a:defRPr sz="1300"/>
            </a:lvl5pPr>
            <a:lvl6pPr marL="3264898" indent="0">
              <a:buNone/>
              <a:defRPr sz="1300"/>
            </a:lvl6pPr>
            <a:lvl7pPr marL="3917879" indent="0">
              <a:buNone/>
              <a:defRPr sz="1300"/>
            </a:lvl7pPr>
            <a:lvl8pPr marL="4570856" indent="0">
              <a:buNone/>
              <a:defRPr sz="1300"/>
            </a:lvl8pPr>
            <a:lvl9pPr marL="522383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2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9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22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04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7EC2-79DF-4FE7-8E4E-718CA0D62A5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4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8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7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6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5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4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3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3E3-A318-47DC-8D32-9FB09CC06E0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00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815-67D6-4822-8AB9-746C87FE70D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2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2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4" indent="0">
              <a:buNone/>
              <a:defRPr sz="2900" b="1"/>
            </a:lvl2pPr>
            <a:lvl3pPr marL="1305828" indent="0">
              <a:buNone/>
              <a:defRPr sz="2600" b="1"/>
            </a:lvl3pPr>
            <a:lvl4pPr marL="1958743" indent="0">
              <a:buNone/>
              <a:defRPr sz="2300" b="1"/>
            </a:lvl4pPr>
            <a:lvl5pPr marL="2611658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9" indent="0">
              <a:buNone/>
              <a:defRPr sz="2300" b="1"/>
            </a:lvl7pPr>
            <a:lvl8pPr marL="4570399" indent="0">
              <a:buNone/>
              <a:defRPr sz="2300" b="1"/>
            </a:lvl8pPr>
            <a:lvl9pPr marL="522331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2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4" indent="0">
              <a:buNone/>
              <a:defRPr sz="2900" b="1"/>
            </a:lvl2pPr>
            <a:lvl3pPr marL="1305828" indent="0">
              <a:buNone/>
              <a:defRPr sz="2600" b="1"/>
            </a:lvl3pPr>
            <a:lvl4pPr marL="1958743" indent="0">
              <a:buNone/>
              <a:defRPr sz="2300" b="1"/>
            </a:lvl4pPr>
            <a:lvl5pPr marL="2611658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9" indent="0">
              <a:buNone/>
              <a:defRPr sz="2300" b="1"/>
            </a:lvl7pPr>
            <a:lvl8pPr marL="4570399" indent="0">
              <a:buNone/>
              <a:defRPr sz="2300" b="1"/>
            </a:lvl8pPr>
            <a:lvl9pPr marL="522331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1704-66E2-4A51-8D35-C4964003701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96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415C-874A-4140-9325-18EA1B469E2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  <a:prstGeom prst="rect">
            <a:avLst/>
          </a:prstGeom>
        </p:spPr>
        <p:txBody>
          <a:bodyPr lIns="130592" tIns="65297" rIns="130592" bIns="65297"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</p:spPr>
        <p:txBody>
          <a:bodyPr lIns="130592" tIns="65297" rIns="130592" bIns="65297"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8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8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89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85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7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7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14" indent="0">
              <a:buNone/>
              <a:defRPr sz="1700"/>
            </a:lvl2pPr>
            <a:lvl3pPr marL="1305828" indent="0">
              <a:buNone/>
              <a:defRPr sz="1400"/>
            </a:lvl3pPr>
            <a:lvl4pPr marL="1958743" indent="0">
              <a:buNone/>
              <a:defRPr sz="1300"/>
            </a:lvl4pPr>
            <a:lvl5pPr marL="2611658" indent="0">
              <a:buNone/>
              <a:defRPr sz="1300"/>
            </a:lvl5pPr>
            <a:lvl6pPr marL="3264572" indent="0">
              <a:buNone/>
              <a:defRPr sz="1300"/>
            </a:lvl6pPr>
            <a:lvl7pPr marL="3917489" indent="0">
              <a:buNone/>
              <a:defRPr sz="1300"/>
            </a:lvl7pPr>
            <a:lvl8pPr marL="4570399" indent="0">
              <a:buNone/>
              <a:defRPr sz="1300"/>
            </a:lvl8pPr>
            <a:lvl9pPr marL="522331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994-904B-4861-8349-03D319864470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57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14" indent="0">
              <a:buNone/>
              <a:defRPr sz="4000"/>
            </a:lvl2pPr>
            <a:lvl3pPr marL="1305828" indent="0">
              <a:buNone/>
              <a:defRPr sz="3400"/>
            </a:lvl3pPr>
            <a:lvl4pPr marL="1958743" indent="0">
              <a:buNone/>
              <a:defRPr sz="2900"/>
            </a:lvl4pPr>
            <a:lvl5pPr marL="2611658" indent="0">
              <a:buNone/>
              <a:defRPr sz="2900"/>
            </a:lvl5pPr>
            <a:lvl6pPr marL="3264572" indent="0">
              <a:buNone/>
              <a:defRPr sz="2900"/>
            </a:lvl6pPr>
            <a:lvl7pPr marL="3917489" indent="0">
              <a:buNone/>
              <a:defRPr sz="2900"/>
            </a:lvl7pPr>
            <a:lvl8pPr marL="4570399" indent="0">
              <a:buNone/>
              <a:defRPr sz="2900"/>
            </a:lvl8pPr>
            <a:lvl9pPr marL="5223314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14" indent="0">
              <a:buNone/>
              <a:defRPr sz="1700"/>
            </a:lvl2pPr>
            <a:lvl3pPr marL="1305828" indent="0">
              <a:buNone/>
              <a:defRPr sz="1400"/>
            </a:lvl3pPr>
            <a:lvl4pPr marL="1958743" indent="0">
              <a:buNone/>
              <a:defRPr sz="1300"/>
            </a:lvl4pPr>
            <a:lvl5pPr marL="2611658" indent="0">
              <a:buNone/>
              <a:defRPr sz="1300"/>
            </a:lvl5pPr>
            <a:lvl6pPr marL="3264572" indent="0">
              <a:buNone/>
              <a:defRPr sz="1300"/>
            </a:lvl6pPr>
            <a:lvl7pPr marL="3917489" indent="0">
              <a:buNone/>
              <a:defRPr sz="1300"/>
            </a:lvl7pPr>
            <a:lvl8pPr marL="4570399" indent="0">
              <a:buNone/>
              <a:defRPr sz="1300"/>
            </a:lvl8pPr>
            <a:lvl9pPr marL="522331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3EA-12A6-43F4-87E1-5A17156E121D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18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9CE-82C9-4D20-9759-8650F5154B3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57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190-7610-47E3-BE57-6C3F98DF81C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7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69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43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01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79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7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592" tIns="65297" rIns="130592" bIns="652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  <a:prstGeom prst="rect">
            <a:avLst/>
          </a:prstGeom>
        </p:spPr>
        <p:txBody>
          <a:bodyPr lIns="130592" tIns="65297" rIns="130592" bIns="65297"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  <a:prstGeom prst="rect">
            <a:avLst/>
          </a:prstGeom>
        </p:spPr>
        <p:txBody>
          <a:bodyPr lIns="130592" tIns="65297" rIns="130592" bIns="65297"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34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3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42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7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-274320"/>
            <a:ext cx="14630400" cy="8595360"/>
          </a:xfrm>
          <a:prstGeom prst="frame">
            <a:avLst>
              <a:gd name="adj1" fmla="val 286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10972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43840" y="-91440"/>
            <a:ext cx="1219200" cy="914400"/>
          </a:xfrm>
          <a:prstGeom prst="half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10972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5400000">
            <a:off x="13319760" y="-243840"/>
            <a:ext cx="914400" cy="1219200"/>
          </a:xfrm>
          <a:prstGeom prst="half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10972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396240" y="7071360"/>
            <a:ext cx="914400" cy="1219200"/>
          </a:xfrm>
          <a:prstGeom prst="half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10972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13167360" y="7223759"/>
            <a:ext cx="1219200" cy="914400"/>
          </a:xfrm>
          <a:prstGeom prst="half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1097280"/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48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2"/>
            <a:ext cx="4813301" cy="5629276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6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30"/>
            <a:ext cx="8778240" cy="493776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6"/>
            <a:ext cx="8778240" cy="965834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63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2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7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592" tIns="65297" rIns="130592" bIns="6529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2" cy="767714"/>
          </a:xfrm>
          <a:prstGeom prst="rect">
            <a:avLst/>
          </a:prstGeom>
        </p:spPr>
        <p:txBody>
          <a:bodyPr lIns="130592" tIns="65297" rIns="130592" bIns="65297" anchor="b"/>
          <a:lstStyle>
            <a:lvl1pPr marL="0" indent="0">
              <a:buNone/>
              <a:defRPr sz="3400" b="1"/>
            </a:lvl1pPr>
            <a:lvl2pPr marL="652980" indent="0">
              <a:buNone/>
              <a:defRPr sz="2900" b="1"/>
            </a:lvl2pPr>
            <a:lvl3pPr marL="1305958" indent="0">
              <a:buNone/>
              <a:defRPr sz="2600" b="1"/>
            </a:lvl3pPr>
            <a:lvl4pPr marL="1958941" indent="0">
              <a:buNone/>
              <a:defRPr sz="2300" b="1"/>
            </a:lvl4pPr>
            <a:lvl5pPr marL="2611919" indent="0">
              <a:buNone/>
              <a:defRPr sz="2300" b="1"/>
            </a:lvl5pPr>
            <a:lvl6pPr marL="3264898" indent="0">
              <a:buNone/>
              <a:defRPr sz="2300" b="1"/>
            </a:lvl6pPr>
            <a:lvl7pPr marL="3917879" indent="0">
              <a:buNone/>
              <a:defRPr sz="2300" b="1"/>
            </a:lvl7pPr>
            <a:lvl8pPr marL="4570856" indent="0">
              <a:buNone/>
              <a:defRPr sz="2300" b="1"/>
            </a:lvl8pPr>
            <a:lvl9pPr marL="522383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2" cy="4741546"/>
          </a:xfrm>
          <a:prstGeom prst="rect">
            <a:avLst/>
          </a:prstGeom>
        </p:spPr>
        <p:txBody>
          <a:bodyPr lIns="130592" tIns="65297" rIns="130592" bIns="65297"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1842136"/>
            <a:ext cx="6466840" cy="767714"/>
          </a:xfrm>
          <a:prstGeom prst="rect">
            <a:avLst/>
          </a:prstGeom>
        </p:spPr>
        <p:txBody>
          <a:bodyPr lIns="130592" tIns="65297" rIns="130592" bIns="65297" anchor="b"/>
          <a:lstStyle>
            <a:lvl1pPr marL="0" indent="0">
              <a:buNone/>
              <a:defRPr sz="3400" b="1"/>
            </a:lvl1pPr>
            <a:lvl2pPr marL="652980" indent="0">
              <a:buNone/>
              <a:defRPr sz="2900" b="1"/>
            </a:lvl2pPr>
            <a:lvl3pPr marL="1305958" indent="0">
              <a:buNone/>
              <a:defRPr sz="2600" b="1"/>
            </a:lvl3pPr>
            <a:lvl4pPr marL="1958941" indent="0">
              <a:buNone/>
              <a:defRPr sz="2300" b="1"/>
            </a:lvl4pPr>
            <a:lvl5pPr marL="2611919" indent="0">
              <a:buNone/>
              <a:defRPr sz="2300" b="1"/>
            </a:lvl5pPr>
            <a:lvl6pPr marL="3264898" indent="0">
              <a:buNone/>
              <a:defRPr sz="2300" b="1"/>
            </a:lvl6pPr>
            <a:lvl7pPr marL="3917879" indent="0">
              <a:buNone/>
              <a:defRPr sz="2300" b="1"/>
            </a:lvl7pPr>
            <a:lvl8pPr marL="4570856" indent="0">
              <a:buNone/>
              <a:defRPr sz="2300" b="1"/>
            </a:lvl8pPr>
            <a:lvl9pPr marL="522383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609850"/>
            <a:ext cx="6466840" cy="4741546"/>
          </a:xfrm>
          <a:prstGeom prst="rect">
            <a:avLst/>
          </a:prstGeom>
        </p:spPr>
        <p:txBody>
          <a:bodyPr lIns="130592" tIns="65297" rIns="130592" bIns="65297"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592" tIns="65297" rIns="130592" bIns="652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7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  <a:prstGeom prst="rect">
            <a:avLst/>
          </a:prstGeom>
        </p:spPr>
        <p:txBody>
          <a:bodyPr lIns="130592" tIns="65297" rIns="130592" bIns="65297"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  <a:prstGeom prst="rect">
            <a:avLst/>
          </a:prstGeom>
        </p:spPr>
        <p:txBody>
          <a:bodyPr lIns="130592" tIns="65297" rIns="130592" bIns="65297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  <a:prstGeom prst="rect">
            <a:avLst/>
          </a:prstGeom>
        </p:spPr>
        <p:txBody>
          <a:bodyPr lIns="130592" tIns="65297" rIns="130592" bIns="65297"/>
          <a:lstStyle>
            <a:lvl1pPr marL="0" indent="0">
              <a:buNone/>
              <a:defRPr sz="2000"/>
            </a:lvl1pPr>
            <a:lvl2pPr marL="652980" indent="0">
              <a:buNone/>
              <a:defRPr sz="1700"/>
            </a:lvl2pPr>
            <a:lvl3pPr marL="1305958" indent="0">
              <a:buNone/>
              <a:defRPr sz="1400"/>
            </a:lvl3pPr>
            <a:lvl4pPr marL="1958941" indent="0">
              <a:buNone/>
              <a:defRPr sz="1300"/>
            </a:lvl4pPr>
            <a:lvl5pPr marL="2611919" indent="0">
              <a:buNone/>
              <a:defRPr sz="1300"/>
            </a:lvl5pPr>
            <a:lvl6pPr marL="3264898" indent="0">
              <a:buNone/>
              <a:defRPr sz="1300"/>
            </a:lvl6pPr>
            <a:lvl7pPr marL="3917879" indent="0">
              <a:buNone/>
              <a:defRPr sz="1300"/>
            </a:lvl7pPr>
            <a:lvl8pPr marL="4570856" indent="0">
              <a:buNone/>
              <a:defRPr sz="1300"/>
            </a:lvl8pPr>
            <a:lvl9pPr marL="522383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2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  <a:prstGeom prst="rect">
            <a:avLst/>
          </a:prstGeom>
        </p:spPr>
        <p:txBody>
          <a:bodyPr lIns="130592" tIns="65297" rIns="130592" bIns="65297"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  <a:prstGeom prst="rect">
            <a:avLst/>
          </a:prstGeom>
        </p:spPr>
        <p:txBody>
          <a:bodyPr lIns="130592" tIns="65297" rIns="130592" bIns="65297"/>
          <a:lstStyle>
            <a:lvl1pPr marL="0" indent="0">
              <a:buNone/>
              <a:defRPr sz="4600"/>
            </a:lvl1pPr>
            <a:lvl2pPr marL="652980" indent="0">
              <a:buNone/>
              <a:defRPr sz="4000"/>
            </a:lvl2pPr>
            <a:lvl3pPr marL="1305958" indent="0">
              <a:buNone/>
              <a:defRPr sz="3400"/>
            </a:lvl3pPr>
            <a:lvl4pPr marL="1958941" indent="0">
              <a:buNone/>
              <a:defRPr sz="2900"/>
            </a:lvl4pPr>
            <a:lvl5pPr marL="2611919" indent="0">
              <a:buNone/>
              <a:defRPr sz="2900"/>
            </a:lvl5pPr>
            <a:lvl6pPr marL="3264898" indent="0">
              <a:buNone/>
              <a:defRPr sz="2900"/>
            </a:lvl6pPr>
            <a:lvl7pPr marL="3917879" indent="0">
              <a:buNone/>
              <a:defRPr sz="2900"/>
            </a:lvl7pPr>
            <a:lvl8pPr marL="4570856" indent="0">
              <a:buNone/>
              <a:defRPr sz="2900"/>
            </a:lvl8pPr>
            <a:lvl9pPr marL="5223838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  <a:prstGeom prst="rect">
            <a:avLst/>
          </a:prstGeom>
        </p:spPr>
        <p:txBody>
          <a:bodyPr lIns="130592" tIns="65297" rIns="130592" bIns="65297"/>
          <a:lstStyle>
            <a:lvl1pPr marL="0" indent="0">
              <a:buNone/>
              <a:defRPr sz="2000"/>
            </a:lvl1pPr>
            <a:lvl2pPr marL="652980" indent="0">
              <a:buNone/>
              <a:defRPr sz="1700"/>
            </a:lvl2pPr>
            <a:lvl3pPr marL="1305958" indent="0">
              <a:buNone/>
              <a:defRPr sz="1400"/>
            </a:lvl3pPr>
            <a:lvl4pPr marL="1958941" indent="0">
              <a:buNone/>
              <a:defRPr sz="1300"/>
            </a:lvl4pPr>
            <a:lvl5pPr marL="2611919" indent="0">
              <a:buNone/>
              <a:defRPr sz="1300"/>
            </a:lvl5pPr>
            <a:lvl6pPr marL="3264898" indent="0">
              <a:buNone/>
              <a:defRPr sz="1300"/>
            </a:lvl6pPr>
            <a:lvl7pPr marL="3917879" indent="0">
              <a:buNone/>
              <a:defRPr sz="1300"/>
            </a:lvl7pPr>
            <a:lvl8pPr marL="4570856" indent="0">
              <a:buNone/>
              <a:defRPr sz="1300"/>
            </a:lvl8pPr>
            <a:lvl9pPr marL="522383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9E259700-AC93-4FAD-BAA5-1DC01D398E6D}" type="datetimeFigureOut">
              <a:rPr lang="en-US" smtClean="0">
                <a:solidFill>
                  <a:prstClr val="black"/>
                </a:solidFill>
              </a:rPr>
              <a:pPr/>
              <a:t>10/3/2020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130592" tIns="65297" rIns="130592" bIns="65297"/>
          <a:lstStyle/>
          <a:p>
            <a:fld id="{4A0C5F65-08DA-45B1-B803-730253AD01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3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069"/>
            <a:ext cx="2316480" cy="19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313920" y="4"/>
            <a:ext cx="2316480" cy="19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661" y="-434339"/>
            <a:ext cx="1737360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58699" y="6057900"/>
            <a:ext cx="1737360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01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1305958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36" indent="-489736" algn="l" defTabSz="130595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94" indent="-408112" algn="l" defTabSz="130595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46" indent="-326489" algn="l" defTabSz="130595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429" indent="-326489" algn="l" defTabSz="130595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08" indent="-326489" algn="l" defTabSz="1305958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86" indent="-326489" algn="l" defTabSz="13059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68" indent="-326489" algn="l" defTabSz="13059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348" indent="-326489" algn="l" defTabSz="13059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326" indent="-326489" algn="l" defTabSz="13059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80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58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41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919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98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79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6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838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2" tIns="65297" rIns="130592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2" tIns="65297" rIns="130592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92" tIns="65297" rIns="130592" bIns="652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92" tIns="65297" rIns="130592" bIns="652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92" tIns="65297" rIns="130592" bIns="652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8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305958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36" indent="-489736" algn="l" defTabSz="130595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94" indent="-408112" algn="l" defTabSz="130595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46" indent="-326489" algn="l" defTabSz="130595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429" indent="-326489" algn="l" defTabSz="130595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08" indent="-326489" algn="l" defTabSz="1305958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86" indent="-326489" algn="l" defTabSz="13059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68" indent="-326489" algn="l" defTabSz="13059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348" indent="-326489" algn="l" defTabSz="13059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326" indent="-326489" algn="l" defTabSz="13059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80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58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41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919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98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79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6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838" algn="l" defTabSz="13059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79" tIns="65291" rIns="130579" bIns="652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79" tIns="65291" rIns="130579" bIns="652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79" tIns="65291" rIns="130579" bIns="652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828"/>
            <a:fld id="{8A43DA7C-8050-4AD3-B34F-0BBD96BBA40F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5828"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79" tIns="65291" rIns="130579" bIns="652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8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79" tIns="65291" rIns="130579" bIns="652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828"/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58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8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ctr" defTabSz="1305828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686" indent="-489686" algn="l" defTabSz="130582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986" indent="-408072" algn="l" defTabSz="130582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283" indent="-326456" algn="l" defTabSz="130582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200" indent="-326456" algn="l" defTabSz="130582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114" indent="-326456" algn="l" defTabSz="1305828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026" indent="-326456" algn="l" defTabSz="13058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3943" indent="-326456" algn="l" defTabSz="13058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858" indent="-326456" algn="l" defTabSz="13058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9772" indent="-326456" algn="l" defTabSz="130582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8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4" algn="l" defTabSz="13058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28" algn="l" defTabSz="13058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3" algn="l" defTabSz="13058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58" algn="l" defTabSz="13058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defTabSz="13058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9" algn="l" defTabSz="13058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399" algn="l" defTabSz="13058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4" algn="l" defTabSz="13058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>
          <a:xfrm>
            <a:off x="0" y="6"/>
            <a:ext cx="14613544" cy="87297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061753" y="0"/>
            <a:ext cx="17586726" cy="1978552"/>
          </a:xfrm>
          <a:prstGeom prst="rect">
            <a:avLst/>
          </a:prstGeom>
          <a:noFill/>
        </p:spPr>
        <p:txBody>
          <a:bodyPr wrap="square" lIns="130585" tIns="65294" rIns="130585" bIns="6529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5894"/>
            <a:r>
              <a:rPr lang="en-US" sz="6000" b="1" spc="7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BAJAPTI R.M SCHOOL </a:t>
            </a:r>
          </a:p>
          <a:p>
            <a:pPr algn="ctr" defTabSz="1305894"/>
            <a:r>
              <a:rPr lang="en-US" sz="6000" b="1" spc="7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ONLINE CLASSES</a:t>
            </a:r>
          </a:p>
        </p:txBody>
      </p:sp>
    </p:spTree>
    <p:extLst>
      <p:ext uri="{BB962C8B-B14F-4D97-AF65-F5344CB8AC3E}">
        <p14:creationId xmlns:p14="http://schemas.microsoft.com/office/powerpoint/2010/main" val="40281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981200" y="556994"/>
                <a:ext cx="9067800" cy="714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সমস্যা </a:t>
                </a:r>
                <a:r>
                  <a:rPr lang="bn-IN" sz="28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নং১৪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প্রমান কর যে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𝑪𝒐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𝒔𝒆𝒄𝑨</m:t>
                        </m:r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2800" b="1" i="1" smtClean="0">
                        <a:latin typeface="Cambria Math"/>
                        <a:cs typeface="NikoshBAN" pitchFamily="2" charset="0"/>
                      </a:rPr>
                      <m:t>+ </m:t>
                    </m:r>
                    <m:f>
                      <m:fPr>
                        <m:ctrlPr>
                          <a:rPr lang="bn-IN" sz="28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𝑪𝒐𝒔𝒆𝒄𝑨</m:t>
                        </m:r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2tan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56994"/>
                <a:ext cx="9067800" cy="714811"/>
              </a:xfrm>
              <a:prstGeom prst="rect">
                <a:avLst/>
              </a:prstGeom>
              <a:blipFill rotWithShape="1">
                <a:blip r:embed="rId2"/>
                <a:stretch>
                  <a:fillRect l="-1344" b="-1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00400" y="1271805"/>
                <a:ext cx="8305800" cy="661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 smtClean="0">
                    <a:cs typeface="NikoshBAN" pitchFamily="2" charset="0"/>
                  </a:rPr>
                  <a:t>সমাধানঃ- </a:t>
                </a:r>
                <a:endParaRPr lang="en-US" sz="3600" b="1" dirty="0" smtClean="0">
                  <a:cs typeface="NikoshBAN" pitchFamily="2" charset="0"/>
                </a:endParaRPr>
              </a:p>
              <a:p>
                <a:r>
                  <a:rPr lang="bn-IN" sz="3600" b="1" dirty="0" smtClean="0">
                    <a:cs typeface="NikoshBAN" pitchFamily="2" charset="0"/>
                  </a:rPr>
                  <a:t>বামপক্ষ </a:t>
                </a:r>
                <a:r>
                  <a:rPr lang="bn-IN" sz="3600" b="1" dirty="0"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bn-IN" sz="3600" b="1" i="1" smtClean="0">
                        <a:latin typeface="Cambria Math"/>
                        <a:cs typeface="NikoshBAN" pitchFamily="2" charset="0"/>
                      </a:rPr>
                      <m:t>− </m:t>
                    </m:r>
                    <m:f>
                      <m:fPr>
                        <m:ctrlPr>
                          <a:rPr lang="bn-IN" sz="3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𝑪𝒐𝒔𝒆𝒄𝑨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bn-IN" sz="3600" b="1" dirty="0" smtClean="0">
                    <a:solidFill>
                      <a:srgbClr val="0070C0"/>
                    </a:solidFill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𝒄</m:t>
                            </m:r>
                            <m: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𝒐𝒔𝒆𝒄𝑨</m:t>
                            </m:r>
                            <m: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bn-IN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𝒄𝒐𝒔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𝒆𝒄𝑨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)(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𝒄𝒐𝒔𝒆𝒄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  <a:cs typeface="NikoshBAN" pitchFamily="2" charset="0"/>
                </a:endParaRPr>
              </a:p>
              <a:p>
                <a:r>
                  <a:rPr lang="bn-IN" sz="4000" b="1" dirty="0"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𝒄𝒐𝒔𝒆𝒄𝑨</m:t>
                        </m:r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bn-IN" sz="4000" b="1" i="1" smtClean="0">
                            <a:latin typeface="Cambria Math"/>
                            <a:cs typeface="NikoshBAN" pitchFamily="2" charset="0"/>
                          </a:rPr>
                          <m:t>− 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𝒄𝒐𝒔𝒆𝒄𝑨</m:t>
                        </m:r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𝒄𝒐𝒔𝒆𝒄</m:t>
                        </m:r>
                        <m:r>
                          <a:rPr lang="en-US" sz="4000" b="1" i="1" baseline="3000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bn-IN" sz="4000" dirty="0"/>
                  <a:t>=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𝑐𝑜𝑡</m:t>
                        </m:r>
                        <m:r>
                          <a:rPr lang="en-US" sz="4000" i="1" baseline="30000">
                            <a:latin typeface="Cambria Math"/>
                          </a:rPr>
                          <m:t>2</m:t>
                        </m:r>
                        <m:r>
                          <a:rPr lang="en-US" sz="4000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4000" dirty="0"/>
                  <a:t> </a:t>
                </a:r>
                <a:endParaRPr lang="en-US" sz="4000" dirty="0" smtClean="0"/>
              </a:p>
              <a:p>
                <a:r>
                  <a:rPr lang="bn-IN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𝑐𝑜𝑡</m:t>
                        </m:r>
                        <m:r>
                          <a:rPr lang="en-US" sz="4000" i="1" baseline="30000">
                            <a:latin typeface="Cambria Math"/>
                          </a:rPr>
                          <m:t>2</m:t>
                        </m:r>
                        <m:r>
                          <a:rPr lang="en-US" sz="4000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2tan</a:t>
                </a:r>
                <a:r>
                  <a:rPr lang="en-US" sz="40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4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ডানপক্ষ  (প্রমানিত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4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271805"/>
                <a:ext cx="8305800" cy="6610464"/>
              </a:xfrm>
              <a:prstGeom prst="rect">
                <a:avLst/>
              </a:prstGeom>
              <a:blipFill rotWithShape="1">
                <a:blip r:embed="rId3"/>
                <a:stretch>
                  <a:fillRect l="-2568" t="-1661" b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01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90599" y="304800"/>
            <a:ext cx="12268200" cy="7254238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685800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1850" y="583711"/>
                <a:ext cx="7239000" cy="1218868"/>
              </a:xfrm>
              <a:prstGeom prst="rect">
                <a:avLst/>
              </a:prstGeom>
              <a:noFill/>
            </p:spPr>
            <p:txBody>
              <a:bodyPr wrap="square" lIns="91429" tIns="45714" rIns="91429" bIns="45714" rtlCol="0">
                <a:spAutoFit/>
              </a:bodyPr>
              <a:lstStyle/>
              <a:p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সমস্যা নং১৬ </a:t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প্রমান </a:t>
                </a:r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>কর যে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𝒔𝒆𝒄𝑨</m:t>
                        </m:r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en-US" sz="3200" b="1" i="1">
                        <a:latin typeface="Cambria Math"/>
                        <a:cs typeface="NikoshBAN" pitchFamily="2" charset="0"/>
                      </a:rPr>
                      <m:t> −</m:t>
                    </m:r>
                    <m:f>
                      <m:fPr>
                        <m:ctrlPr>
                          <a:rPr lang="bn-IN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𝒔𝒆𝒄𝑨</m:t>
                        </m:r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</m:den>
                    </m:f>
                  </m:oMath>
                </a14:m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=0</a:t>
                </a: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50" y="583711"/>
                <a:ext cx="7239000" cy="1218868"/>
              </a:xfrm>
              <a:prstGeom prst="rect">
                <a:avLst/>
              </a:prstGeom>
              <a:blipFill rotWithShape="1">
                <a:blip r:embed="rId3"/>
                <a:stretch>
                  <a:fillRect l="-2104" r="-505" b="-1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3850" y="1690258"/>
                <a:ext cx="5448300" cy="6539342"/>
              </a:xfrm>
              <a:prstGeom prst="rect">
                <a:avLst/>
              </a:prstGeom>
              <a:noFill/>
            </p:spPr>
            <p:txBody>
              <a:bodyPr wrap="square" lIns="91429" tIns="45714" rIns="91429" bIns="45714" rtlCol="0">
                <a:spAutoFit/>
              </a:bodyPr>
              <a:lstStyle/>
              <a:p>
                <a:r>
                  <a:rPr lang="bn-IN" sz="2800" b="1" dirty="0">
                    <a:cs typeface="NikoshBAN" pitchFamily="2" charset="0"/>
                  </a:rPr>
                  <a:t>বামপক্ষ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𝒔𝒆𝒄𝑨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en-US" sz="2800" b="1" i="1">
                        <a:latin typeface="Cambria Math"/>
                        <a:cs typeface="NikoshBAN" pitchFamily="2" charset="0"/>
                      </a:rPr>
                      <m:t> −</m:t>
                    </m:r>
                    <m:f>
                      <m:fPr>
                        <m:ctrlPr>
                          <a:rPr lang="bn-IN" sz="28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𝒔𝒆𝒄𝑨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endParaRPr lang="en-US" sz="2800" b="1" i="1" dirty="0">
                  <a:latin typeface="Cambria Math"/>
                  <a:cs typeface="NikoshBAN" pitchFamily="2" charset="0"/>
                </a:endParaRPr>
              </a:p>
              <a:p>
                <a:r>
                  <a:rPr lang="en-US" sz="2800" b="1" dirty="0"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𝒕𝒂𝒏</m:t>
                        </m:r>
                        <m:r>
                          <a:rPr lang="en-US" sz="2800" b="1" i="1" baseline="3000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−(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𝒔𝒆𝒄</m:t>
                        </m:r>
                        <m:r>
                          <a:rPr lang="en-US" sz="2800" b="1" i="1" baseline="3000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𝒔𝒆𝒄𝑨</m:t>
                            </m:r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b="1" dirty="0">
                  <a:cs typeface="NikoshBAN" pitchFamily="2" charset="0"/>
                </a:endParaRPr>
              </a:p>
              <a:p>
                <a:endParaRPr lang="en-US" sz="2800" b="1" dirty="0"/>
              </a:p>
              <a:p>
                <a:r>
                  <a:rPr lang="en-US" sz="2800" b="1" dirty="0"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𝒕𝒂𝒏</m:t>
                        </m:r>
                        <m:r>
                          <a:rPr lang="en-US" sz="2800" b="1" i="1" baseline="3000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𝒕𝒂𝒏</m:t>
                        </m:r>
                        <m:r>
                          <a:rPr lang="en-US" sz="2800" b="1" i="1" baseline="3000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</m:num>
                      <m:den>
                        <m:d>
                          <m:dPr>
                            <m:ctrlP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𝒔𝒆𝒄𝑨</m:t>
                            </m:r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b="1" dirty="0">
                  <a:cs typeface="NikoshBAN" pitchFamily="2" charset="0"/>
                </a:endParaRPr>
              </a:p>
              <a:p>
                <a:endParaRPr lang="en-US" sz="2800" b="1" dirty="0">
                  <a:cs typeface="NikoshBAN" pitchFamily="2" charset="0"/>
                </a:endParaRPr>
              </a:p>
              <a:p>
                <a:r>
                  <a:rPr lang="en-US" sz="2800" b="1" dirty="0"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d>
                          <m:dPr>
                            <m:ctrlP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𝒔𝒆𝒄𝑨</m:t>
                            </m:r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  <m:r>
                          <a:rPr lang="en-US" sz="2800" b="1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2800" b="1" dirty="0">
                  <a:cs typeface="NikoshBAN" pitchFamily="2" charset="0"/>
                </a:endParaRPr>
              </a:p>
              <a:p>
                <a:endParaRPr lang="bn-IN" sz="2800" b="1" dirty="0">
                  <a:cs typeface="NikoshBAN" pitchFamily="2" charset="0"/>
                </a:endParaRPr>
              </a:p>
              <a:p>
                <a:r>
                  <a:rPr lang="en-US" sz="2800" b="1" dirty="0">
                    <a:cs typeface="NikoshBAN" pitchFamily="2" charset="0"/>
                  </a:rPr>
                  <a:t>=</a:t>
                </a:r>
                <a:r>
                  <a:rPr lang="bn-IN" sz="2800" b="1" dirty="0">
                    <a:cs typeface="NikoshBAN" pitchFamily="2" charset="0"/>
                  </a:rPr>
                  <a:t>০ </a:t>
                </a:r>
              </a:p>
              <a:p>
                <a:r>
                  <a:rPr lang="bn-IN" sz="280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ডানপক্ষ 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b="1" dirty="0" smtClean="0">
                    <a:cs typeface="NikoshBAN" pitchFamily="2" charset="0"/>
                  </a:rPr>
                  <a:t>প্রমানিত </a:t>
                </a:r>
                <a:endParaRPr lang="en-US" sz="2800" b="1" dirty="0">
                  <a:cs typeface="NikoshBAN" pitchFamily="2" charset="0"/>
                </a:endParaRPr>
              </a:p>
              <a:p>
                <a:endParaRPr lang="en-US" dirty="0"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50" y="1690258"/>
                <a:ext cx="5448300" cy="6539342"/>
              </a:xfrm>
              <a:prstGeom prst="rect">
                <a:avLst/>
              </a:prstGeom>
              <a:blipFill rotWithShape="1">
                <a:blip r:embed="rId4"/>
                <a:stretch>
                  <a:fillRect l="-2237" b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62250" y="1553282"/>
            <a:ext cx="1524000" cy="49859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সমাধানঃ - </a:t>
            </a:r>
            <a:r>
              <a:rPr lang="bn-IN" b="1" dirty="0" smtClean="0"/>
              <a:t> </a:t>
            </a:r>
            <a:endParaRPr lang="en-US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117793"/>
              </p:ext>
            </p:extLst>
          </p:nvPr>
        </p:nvGraphicFramePr>
        <p:xfrm>
          <a:off x="8134350" y="3863338"/>
          <a:ext cx="49530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1193760" imgH="203040" progId="Equation.3">
                  <p:embed/>
                </p:oleObj>
              </mc:Choice>
              <mc:Fallback>
                <p:oleObj name="Equation" r:id="rId5" imgW="1193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4350" y="3863338"/>
                        <a:ext cx="4953000" cy="744538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12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914632"/>
              </p:ext>
            </p:extLst>
          </p:nvPr>
        </p:nvGraphicFramePr>
        <p:xfrm>
          <a:off x="6877050" y="397668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97668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0" y="1600200"/>
            <a:ext cx="4876800" cy="17235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4267200"/>
            <a:ext cx="1280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Cot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A-Cot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A=1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হলে , প্রমান কর যে,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A+Cos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A=1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71548" y="152400"/>
            <a:ext cx="12744451" cy="76962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7700" y="1066800"/>
            <a:ext cx="4267200" cy="830977"/>
          </a:xfrm>
          <a:prstGeom prst="rect">
            <a:avLst/>
          </a:prstGeom>
        </p:spPr>
        <p:txBody>
          <a:bodyPr wrap="square" lIns="91422" tIns="45710" rIns="91422" bIns="4571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 সমাধান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185852" y="1752600"/>
                <a:ext cx="7701111" cy="5646205"/>
              </a:xfrm>
              <a:prstGeom prst="rect">
                <a:avLst/>
              </a:prstGeom>
            </p:spPr>
            <p:txBody>
              <a:bodyPr wrap="none" lIns="91422" tIns="45710" rIns="91422" bIns="45710">
                <a:spAutoFit/>
              </a:bodyPr>
              <a:lstStyle/>
              <a:p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ot</a:t>
                </a:r>
                <a:r>
                  <a:rPr lang="en-US" sz="40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A-cot</a:t>
                </a:r>
                <a:r>
                  <a:rPr lang="en-US" sz="40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A=1 </a:t>
                </a:r>
              </a:p>
              <a:p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cot</a:t>
                </a:r>
                <a:r>
                  <a:rPr lang="en-US" sz="40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A=1+cot</a:t>
                </a:r>
                <a:r>
                  <a:rPr lang="en-US" sz="40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  <a:p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cot</a:t>
                </a:r>
                <a:r>
                  <a:rPr lang="en-US" sz="40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A=cosec</a:t>
                </a:r>
                <a:r>
                  <a:rPr lang="en-US" sz="40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  <a:p>
                <a:r>
                  <a:rPr lang="bn-IN" sz="4400" dirty="0" smtClean="0">
                    <a:solidFill>
                      <a:schemeClr val="tx1"/>
                    </a:solidFill>
                    <a:cs typeface="NikoshBAN" pitchFamily="2" charset="0"/>
                  </a:rPr>
                  <a:t>বা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4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𝑐𝑜𝑠</m:t>
                        </m:r>
                        <m:r>
                          <a:rPr lang="en-US" sz="4400" b="0" i="1" baseline="3000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  <m:r>
                          <a:rPr lang="en-US" sz="4400" b="0" i="1" baseline="3000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  <m:r>
                          <a:rPr lang="en-US" sz="4400" b="0" i="1" baseline="3000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40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A=</a:t>
                </a:r>
                <a:r>
                  <a:rPr lang="en-US" sz="40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  <m:r>
                          <a:rPr lang="en-US" sz="4000" b="0" i="1" baseline="3000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num>
                      <m:den>
                        <m:r>
                          <a:rPr lang="en-US" sz="4000" i="1" dirty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𝑠𝑖𝑛</m:t>
                        </m:r>
                        <m:r>
                          <a:rPr lang="en-US" sz="4000" i="1" baseline="30000" dirty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000" i="1" dirty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40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A=sin</a:t>
                </a:r>
                <a:r>
                  <a:rPr lang="en-US" sz="40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bn-IN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বা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4000" baseline="30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A=1-cos</a:t>
                </a:r>
                <a:r>
                  <a:rPr lang="en-US" sz="40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4000" baseline="30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A+cos</a:t>
                </a:r>
                <a:r>
                  <a:rPr lang="en-US" sz="40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IN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( প্রমানিত) 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52" y="1752600"/>
                <a:ext cx="7701111" cy="5646205"/>
              </a:xfrm>
              <a:prstGeom prst="rect">
                <a:avLst/>
              </a:prstGeom>
              <a:blipFill rotWithShape="1">
                <a:blip r:embed="rId3"/>
                <a:stretch>
                  <a:fillRect l="-3246" t="-2592" r="-3405" b="-3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14181"/>
              </p:ext>
            </p:extLst>
          </p:nvPr>
        </p:nvGraphicFramePr>
        <p:xfrm>
          <a:off x="6877050" y="397668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97668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3200" y="383918"/>
            <a:ext cx="10515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Cot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A-Cot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A=1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হলে , প্রমান কর যে,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A+Cos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2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1000" y="1447800"/>
            <a:ext cx="4716644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7702" y="3097709"/>
            <a:ext cx="5922404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ecA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এর বিপরীত কী? 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7702" y="466656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2sin 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  <a:sym typeface="Symbol"/>
              </a:rPr>
              <a:t>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=1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হলে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cos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  <a:sym typeface="Symbol"/>
              </a:rPr>
              <a:t>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  <a:sym typeface="Symbol"/>
              </a:rPr>
              <a:t>এর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  <a:sym typeface="Symbol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  <a:sym typeface="Symbol"/>
              </a:rPr>
              <a:t>মান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  <a:sym typeface="Symbol"/>
              </a:rPr>
              <a:t>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  <a:sym typeface="Symbol"/>
              </a:rPr>
              <a:t>কত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  <a:sym typeface="Symbol"/>
              </a:rPr>
              <a:t>?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646752" y="5312896"/>
                <a:ext cx="10287000" cy="88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secA-tanA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bn-IN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secA+tanA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4800" dirty="0">
                    <a:latin typeface="NikoshBAN" pitchFamily="2" charset="0"/>
                    <a:cs typeface="NikoshBAN" pitchFamily="2" charset="0"/>
                  </a:rPr>
                  <a:t>এর মান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কত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?  </a:t>
                </a:r>
                <a:endParaRPr lang="en-US" sz="36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52" y="5312896"/>
                <a:ext cx="10287000" cy="887294"/>
              </a:xfrm>
              <a:prstGeom prst="rect">
                <a:avLst/>
              </a:prstGeom>
              <a:blipFill rotWithShape="1">
                <a:blip r:embed="rId3"/>
                <a:stretch>
                  <a:fillRect l="-1540" t="-13793" b="-3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646752" y="6230141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Cosec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  <a:sym typeface="Symbol"/>
              </a:rPr>
              <a:t> </a:t>
            </a:r>
            <a:r>
              <a:rPr lang="en-US" sz="3600" b="1" dirty="0">
                <a:latin typeface="Kalpurush" pitchFamily="2" charset="0"/>
                <a:cs typeface="Kalpurush" pitchFamily="2" charset="0"/>
                <a:sym typeface="Symbol"/>
              </a:rPr>
              <a:t>+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cot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  <a:sym typeface="Symbol"/>
              </a:rPr>
              <a:t>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=5  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হলে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Cosec</a:t>
            </a:r>
            <a:r>
              <a:rPr lang="en-US" sz="3600" b="1" dirty="0">
                <a:latin typeface="Kalpurush" pitchFamily="2" charset="0"/>
                <a:cs typeface="Kalpurush" pitchFamily="2" charset="0"/>
                <a:sym typeface="Symbol"/>
              </a:rPr>
              <a:t> </a:t>
            </a:r>
            <a:r>
              <a:rPr lang="en-US" sz="3600" b="1" dirty="0">
                <a:latin typeface="Kalpurush" pitchFamily="2" charset="0"/>
                <a:cs typeface="Kalpurush" pitchFamily="2" charset="0"/>
                <a:sym typeface="Symbol"/>
              </a:rPr>
              <a:t>-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cot</a:t>
            </a:r>
            <a:r>
              <a:rPr lang="en-US" sz="3600" b="1" dirty="0">
                <a:latin typeface="Kalpurush" pitchFamily="2" charset="0"/>
                <a:cs typeface="Kalpurush" pitchFamily="2" charset="0"/>
                <a:sym typeface="Symbol"/>
              </a:rPr>
              <a:t> =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  <a:sym typeface="Symbol"/>
              </a:rPr>
              <a:t>কত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  <a:sym typeface="Symbol"/>
              </a:rPr>
              <a:t>? 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646752" y="3962400"/>
                <a:ext cx="5592248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1-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সমান কত ?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52" y="3962400"/>
                <a:ext cx="5592248" cy="658898"/>
              </a:xfrm>
              <a:prstGeom prst="rect">
                <a:avLst/>
              </a:prstGeom>
              <a:blipFill rotWithShape="1">
                <a:blip r:embed="rId4"/>
                <a:stretch>
                  <a:fillRect l="-2832" t="-16667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ame 13"/>
          <p:cNvSpPr/>
          <p:nvPr/>
        </p:nvSpPr>
        <p:spPr>
          <a:xfrm>
            <a:off x="990599" y="701038"/>
            <a:ext cx="122682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57300" y="5169896"/>
            <a:ext cx="11022533" cy="1200308"/>
          </a:xfrm>
          <a:prstGeom prst="rect">
            <a:avLst/>
          </a:prstGeom>
          <a:solidFill>
            <a:schemeClr val="bg1"/>
          </a:solidFill>
        </p:spPr>
        <p:txBody>
          <a:bodyPr wrap="none" lIns="91422" tIns="45710" rIns="91422" bIns="4571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১)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প্রমাণ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A+Cos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A=1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হলে , প্রমান কর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Cot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A-Cot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A=1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885950"/>
            <a:ext cx="6674006" cy="24953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24-Point Star 22"/>
          <p:cNvSpPr/>
          <p:nvPr/>
        </p:nvSpPr>
        <p:spPr>
          <a:xfrm>
            <a:off x="914400" y="3558708"/>
            <a:ext cx="5119170" cy="1269242"/>
          </a:xfrm>
          <a:prstGeom prst="star24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bn-BD" sz="5400" dirty="0">
                <a:ln w="0"/>
                <a:gradFill>
                  <a:gsLst>
                    <a:gs pos="21000">
                      <a:srgbClr val="0000FF"/>
                    </a:gs>
                    <a:gs pos="52000">
                      <a:srgbClr val="FF0000"/>
                    </a:gs>
                    <a:gs pos="100000">
                      <a:schemeClr val="tx1"/>
                    </a:gs>
                    <a:gs pos="70000">
                      <a:srgbClr val="0000FF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n w="0"/>
              <a:gradFill>
                <a:gsLst>
                  <a:gs pos="21000">
                    <a:srgbClr val="0000FF"/>
                  </a:gs>
                  <a:gs pos="52000">
                    <a:srgbClr val="FF0000"/>
                  </a:gs>
                  <a:gs pos="100000">
                    <a:schemeClr val="tx1"/>
                  </a:gs>
                  <a:gs pos="70000">
                    <a:srgbClr val="0000FF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1520" y="184933"/>
            <a:ext cx="13167360" cy="3975911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z="11500" b="1">
                <a:latin typeface="Bahnschrift SemiBold Condensed" panose="020B0502040204020203" pitchFamily="34" charset="0"/>
              </a:rPr>
              <a:t> </a:t>
            </a:r>
            <a:endParaRPr lang="en-US" sz="115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31" y="762000"/>
            <a:ext cx="11874170" cy="6748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6546" y="-1599879"/>
            <a:ext cx="5585158" cy="1323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09" tIns="45704" rIns="91409" bIns="45704">
            <a:spAutoFit/>
          </a:bodyPr>
          <a:lstStyle/>
          <a:p>
            <a:pPr defTabSz="914082">
              <a:defRPr/>
            </a:pPr>
            <a:r>
              <a:rPr lang="bn-BD" sz="8000" b="1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1900" b="1" kern="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6551" y="-1599880"/>
            <a:ext cx="6492011" cy="1323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09" tIns="45704" rIns="91409" bIns="45704">
            <a:spAutoFit/>
          </a:bodyPr>
          <a:lstStyle/>
          <a:p>
            <a:pPr defTabSz="1305697"/>
            <a:r>
              <a:rPr lang="bn-BD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 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6546" y="-1613133"/>
            <a:ext cx="5585158" cy="1323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09" tIns="45704" rIns="91409" bIns="45704">
            <a:spAutoFit/>
          </a:bodyPr>
          <a:lstStyle/>
          <a:p>
            <a:pPr defTabSz="914082">
              <a:defRPr/>
            </a:pPr>
            <a:r>
              <a:rPr lang="bn-BD" sz="8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1900" kern="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769" y="7071006"/>
            <a:ext cx="2765474" cy="1461925"/>
          </a:xfrm>
          <a:prstGeom prst="rect">
            <a:avLst/>
          </a:prstGeom>
        </p:spPr>
        <p:txBody>
          <a:bodyPr wrap="none" lIns="91409" tIns="45704" rIns="91409" bIns="45704">
            <a:spAutoFit/>
          </a:bodyPr>
          <a:lstStyle/>
          <a:p>
            <a:pPr defTabSz="1305697"/>
            <a:r>
              <a:rPr lang="as-IN" sz="8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013" y="7079622"/>
            <a:ext cx="2765474" cy="1461925"/>
          </a:xfrm>
          <a:prstGeom prst="rect">
            <a:avLst/>
          </a:prstGeom>
        </p:spPr>
        <p:txBody>
          <a:bodyPr wrap="none" lIns="91409" tIns="45704" rIns="91409" bIns="45704">
            <a:spAutoFit/>
          </a:bodyPr>
          <a:lstStyle/>
          <a:p>
            <a:pPr defTabSz="1305697"/>
            <a:r>
              <a:rPr lang="as-IN" sz="89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7769" y="7066369"/>
            <a:ext cx="2765474" cy="1461925"/>
          </a:xfrm>
          <a:prstGeom prst="rect">
            <a:avLst/>
          </a:prstGeom>
        </p:spPr>
        <p:txBody>
          <a:bodyPr wrap="none" lIns="91409" tIns="45704" rIns="91409" bIns="45704">
            <a:spAutoFit/>
          </a:bodyPr>
          <a:lstStyle/>
          <a:p>
            <a:pPr defTabSz="1305697"/>
            <a:r>
              <a:rPr lang="as-IN" sz="8900" b="1" dirty="0">
                <a:solidFill>
                  <a:srgbClr val="F79646">
                    <a:lumMod val="60000"/>
                    <a:lumOff val="4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3090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-1.11111E-6 L 0.00208 -1.26157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0 L 0.00208 -1.26157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3.33333E-6 L 0.00208 -1.26158 " pathEditMode="relative" rAng="0" ptsTypes="AA">
                                      <p:cBhvr>
                                        <p:cTn id="5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5435" y="6777054"/>
            <a:ext cx="14185717" cy="1567192"/>
            <a:chOff x="34799" y="598112"/>
            <a:chExt cx="9128805" cy="1930434"/>
          </a:xfrm>
        </p:grpSpPr>
        <p:pic>
          <p:nvPicPr>
            <p:cNvPr id="5" name="Picture 4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4303" flipH="1">
              <a:off x="-353798" y="986709"/>
              <a:ext cx="1930434" cy="11532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844" flipH="1">
              <a:off x="1001706" y="721231"/>
              <a:ext cx="1360493" cy="16242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7442" flipH="1">
              <a:off x="1926557" y="923961"/>
              <a:ext cx="1727700" cy="11891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2259" flipH="1">
              <a:off x="3320143" y="759785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8294" flipH="1">
              <a:off x="4192262" y="1063989"/>
              <a:ext cx="1774546" cy="10765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0939" flipH="1">
              <a:off x="5569132" y="735874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48548" flipH="1">
              <a:off x="6341006" y="900290"/>
              <a:ext cx="1716777" cy="11389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6358" y="620960"/>
              <a:ext cx="1367246" cy="16498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 flipV="1">
            <a:off x="305032" y="182880"/>
            <a:ext cx="14136114" cy="1486250"/>
            <a:chOff x="34799" y="598112"/>
            <a:chExt cx="9128805" cy="1930434"/>
          </a:xfrm>
        </p:grpSpPr>
        <p:pic>
          <p:nvPicPr>
            <p:cNvPr id="14" name="Picture 13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4303" flipH="1">
              <a:off x="-353798" y="986709"/>
              <a:ext cx="1930434" cy="11532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844" flipH="1">
              <a:off x="1001706" y="721231"/>
              <a:ext cx="1360493" cy="16242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7442" flipH="1">
              <a:off x="1926557" y="923961"/>
              <a:ext cx="1727700" cy="11891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2259" flipH="1">
              <a:off x="3320143" y="759785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8294" flipH="1">
              <a:off x="4192262" y="1063989"/>
              <a:ext cx="1774546" cy="10765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0939" flipH="1">
              <a:off x="5569132" y="735874"/>
              <a:ext cx="1367246" cy="15305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48548" flipH="1">
              <a:off x="6341006" y="900290"/>
              <a:ext cx="1716777" cy="11389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6358" y="620960"/>
              <a:ext cx="1367246" cy="16498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 flipH="1">
            <a:off x="12381947" y="1371600"/>
            <a:ext cx="2112802" cy="5070756"/>
            <a:chOff x="-2438401" y="961835"/>
            <a:chExt cx="1375855" cy="2923227"/>
          </a:xfrm>
        </p:grpSpPr>
        <p:pic>
          <p:nvPicPr>
            <p:cNvPr id="23" name="Picture 2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63226" flipH="1" flipV="1">
              <a:off x="-2204969" y="2788679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35390" flipH="1" flipV="1">
              <a:off x="-2438401" y="1994810"/>
              <a:ext cx="1375855" cy="7921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85703" flipH="1" flipV="1">
              <a:off x="-2175120" y="871547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133433" y="1280163"/>
            <a:ext cx="2169172" cy="5329892"/>
            <a:chOff x="-2438401" y="961835"/>
            <a:chExt cx="1375855" cy="2923227"/>
          </a:xfrm>
        </p:grpSpPr>
        <p:pic>
          <p:nvPicPr>
            <p:cNvPr id="27" name="Picture 26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63226" flipH="1" flipV="1">
              <a:off x="-2204969" y="2788679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35390" flipH="1" flipV="1">
              <a:off x="-2438401" y="1994810"/>
              <a:ext cx="1375855" cy="7921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:\Users\DOEL\Desktop\skin saver\PROVITE COMPUTER.ATATURK SCHOOL MARKET..IQBAL.01717990636 (42)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13924" flipH="1" flipV="1">
              <a:off x="-2175119" y="871547"/>
              <a:ext cx="1006095" cy="11866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Slide Number Placeholder 28"/>
          <p:cNvSpPr txBox="1">
            <a:spLocks/>
          </p:cNvSpPr>
          <p:nvPr/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73" tIns="65288" rIns="130573" bIns="6528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Date Placeholder 29"/>
          <p:cNvSpPr txBox="1">
            <a:spLocks/>
          </p:cNvSpPr>
          <p:nvPr/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73" tIns="65288" rIns="130573" bIns="65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8C7616-718C-4397-9350-0F9D759696FE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31520" y="2286000"/>
            <a:ext cx="13167360" cy="1188720"/>
          </a:xfrm>
          <a:prstGeom prst="rect">
            <a:avLst/>
          </a:prstGeom>
        </p:spPr>
        <p:txBody>
          <a:bodyPr lIns="130573" tIns="65288" rIns="130573" bIns="65288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05763"/>
            <a:r>
              <a:rPr lang="bn-BD" sz="8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11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78691" y="3291845"/>
            <a:ext cx="7237955" cy="3163480"/>
          </a:xfrm>
          <a:prstGeom prst="rect">
            <a:avLst/>
          </a:prstGeom>
          <a:noFill/>
        </p:spPr>
        <p:txBody>
          <a:bodyPr wrap="square" lIns="130573" tIns="65288" rIns="130573" bIns="65288" rtlCol="0">
            <a:spAutoFit/>
          </a:bodyPr>
          <a:lstStyle/>
          <a:p>
            <a:pPr defTabSz="1305763"/>
            <a:r>
              <a:rPr lang="bn-BD" sz="19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6400" b="1" dirty="0">
                <a:solidFill>
                  <a:srgbClr val="00B050"/>
                </a:solidFill>
              </a:rPr>
              <a:t> </a:t>
            </a:r>
            <a:endParaRPr lang="bn-BD" sz="1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291" y="1"/>
            <a:ext cx="14630400" cy="822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67" tIns="65285" rIns="130567" bIns="65285" rtlCol="0" anchor="ctr"/>
          <a:lstStyle/>
          <a:p>
            <a:pPr algn="ctr" defTabSz="1305697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67" tIns="65285" rIns="130567" bIns="65285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11:51 AM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67" tIns="65285" rIns="130567" bIns="6528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016" y="4374977"/>
            <a:ext cx="6306595" cy="3455858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30567" tIns="65285" rIns="130567" bIns="65285" rtlCol="0">
            <a:spAutoFit/>
          </a:bodyPr>
          <a:lstStyle/>
          <a:p>
            <a:pPr algn="ctr" defTabSz="1305697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মোঃসৈয়দ আহাম্মদ পাটওয়ারী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697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 defTabSz="1305697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 defTabSz="1305697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বাজাপ্তী রমনী মোহন উচ্চ বিদ্যালয় </a:t>
            </a:r>
          </a:p>
          <a:p>
            <a:pPr algn="ctr" defTabSz="1305697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হাইমচর,চাঁদপুর ।</a:t>
            </a:r>
          </a:p>
          <a:p>
            <a:pPr algn="ctr" defTabSz="1305697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 : ০১৮১৫২৮২২৮৩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6826" y="4356509"/>
            <a:ext cx="6317677" cy="3594358"/>
          </a:xfrm>
          <a:prstGeom prst="rect">
            <a:avLst/>
          </a:prstGeom>
          <a:noFill/>
          <a:ln w="76200" cmpd="sng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30567" tIns="65285" rIns="130567" bIns="65285" rtlCol="0">
            <a:spAutoFit/>
          </a:bodyPr>
          <a:lstStyle/>
          <a:p>
            <a:pPr algn="ctr" defTabSz="1305697">
              <a:defRPr/>
            </a:pPr>
            <a:r>
              <a:rPr lang="bn-BD" sz="49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9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49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697"/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pPr algn="ctr" defTabSz="1305697">
              <a:defRPr/>
            </a:pPr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bn-IN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নবম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960">
              <a:defRPr/>
            </a:pP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ত্রিকোণমিতিক অনুপাত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defTabSz="1305960">
              <a:defRPr/>
            </a:pP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পাঠ-4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50500" y="1905002"/>
            <a:ext cx="2967997" cy="119370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30567" tIns="65285" rIns="130567" bIns="65285">
            <a:spAutoFit/>
          </a:bodyPr>
          <a:lstStyle/>
          <a:p>
            <a:pPr algn="ctr" defTabSz="1305697">
              <a:defRPr/>
            </a:pPr>
            <a:r>
              <a:rPr lang="bn-BD" sz="6800" b="1" dirty="0">
                <a:ln>
                  <a:solidFill>
                    <a:srgbClr val="00CC00"/>
                  </a:solidFill>
                </a:ln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22" name="Oval 21"/>
          <p:cNvSpPr/>
          <p:nvPr/>
        </p:nvSpPr>
        <p:spPr>
          <a:xfrm>
            <a:off x="1143002" y="152409"/>
            <a:ext cx="3886200" cy="396240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67" tIns="65285" rIns="130567" bIns="65285" rtlCol="0" anchor="ctr"/>
          <a:lstStyle/>
          <a:p>
            <a:pPr algn="ctr" defTabSz="1305697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22337"/>
            <a:ext cx="2903914" cy="3892466"/>
          </a:xfrm>
          <a:prstGeom prst="rect">
            <a:avLst/>
          </a:prstGeom>
          <a:noFill/>
          <a:ln w="762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92709" y="1401837"/>
            <a:ext cx="3909474" cy="738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2" tIns="45710" rIns="91422" bIns="4571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2598" y="5110007"/>
            <a:ext cx="3944983" cy="23083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 চিত্রেই সমকোণী ত্রিভুজ বিদ্যমান।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 সূক্ষ্মকোণের অনুপাত রয়েছে।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6509" y="3859090"/>
            <a:ext cx="4738176" cy="59092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চিত্রে কোনো মিল খুজে পাও কী?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101" y="4521675"/>
            <a:ext cx="3355502" cy="2512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87915"/>
            <a:ext cx="3355502" cy="2966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742407"/>
            <a:ext cx="3638345" cy="2743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89" y="685800"/>
            <a:ext cx="3612272" cy="2909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569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7" y="2438407"/>
            <a:ext cx="13258799" cy="2215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 wrap="square" lIns="91422" tIns="45710" rIns="91422" bIns="45710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 </a:t>
            </a:r>
            <a:endParaRPr lang="en-US" sz="4800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0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63756" y="332375"/>
            <a:ext cx="4627844" cy="12898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2" tIns="45710" rIns="91422" bIns="45710">
            <a:no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845329"/>
            <a:ext cx="14020800" cy="3046988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bn-BD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386" indent="-571386">
              <a:buFont typeface="Wingdings" pitchFamily="2" charset="2"/>
              <a:buChar char="Ø"/>
            </a:pPr>
            <a:r>
              <a:rPr lang="bn-BD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সুক্ষকোণের </a:t>
            </a:r>
            <a:r>
              <a:rPr lang="en-US" sz="4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bn-BD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গুলোর সূত্র বলতে পারবে</a:t>
            </a:r>
            <a:r>
              <a:rPr lang="en-US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386" indent="-571386">
              <a:buFont typeface="Wingdings" pitchFamily="2" charset="2"/>
              <a:buChar char="Ø"/>
            </a:pPr>
            <a:r>
              <a:rPr lang="bn-BD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bn-BD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গুলোর সূত্র প্রয়োগ</a:t>
            </a:r>
            <a:r>
              <a:rPr lang="en-US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en-US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386" indent="-571386">
              <a:buFont typeface="Wingdings" pitchFamily="2" charset="2"/>
              <a:buChar char="Ø"/>
            </a:pPr>
            <a:r>
              <a:rPr lang="bn-IN" sz="4800" b="1" i="1" dirty="0">
                <a:latin typeface="NikoshBAN" pitchFamily="2" charset="0"/>
                <a:cs typeface="NikoshBAN" pitchFamily="2" charset="0"/>
              </a:rPr>
              <a:t>ত্রিকোণমিতিক অনুপাতের গাণিতিক সমস্যা সমাধান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32955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457200"/>
                <a:ext cx="4652800" cy="6935797"/>
              </a:xfrm>
              <a:prstGeom prst="rect">
                <a:avLst/>
              </a:prstGeom>
              <a:noFill/>
            </p:spPr>
            <p:txBody>
              <a:bodyPr wrap="square" lIns="91429" tIns="45714" rIns="91429" bIns="45714">
                <a:spAutoFit/>
              </a:bodyPr>
              <a:lstStyle/>
              <a:p>
                <a:r>
                  <a:rPr lang="bn-BD" sz="4000" b="1" u="sng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সূত্রঃ</a:t>
                </a:r>
              </a:p>
              <a:p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𝒄𝒐𝒔𝒆𝒄</m:t>
                            </m:r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𝑐𝑜𝑠𝑒𝑐</m:t>
                        </m:r>
                      </m:fName>
                      <m:e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𝒔𝒊𝒏</m:t>
                            </m:r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</m:t>
                        </m:r>
                      </m:fName>
                      <m:e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𝒔𝒆𝒄</m:t>
                            </m:r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𝑠𝑒𝑐</m:t>
                        </m:r>
                      </m:fName>
                      <m:e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𝒄𝒐𝒔</m:t>
                            </m:r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𝑡𝑎𝑛</m:t>
                        </m:r>
                      </m:fName>
                      <m:e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𝒄𝒐𝒕</m:t>
                            </m:r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sz="40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i</m:t>
                            </m:r>
                          </m:e>
                        </m:d>
                        <m:r>
                          <a:rPr lang="en-US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𝑐𝑜𝑡</m:t>
                        </m:r>
                      </m:fName>
                      <m:e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𝒕𝒂𝒏</m:t>
                            </m:r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৪।</a:t>
                </a:r>
                <a14:m>
                  <m:oMath xmlns:m="http://schemas.openxmlformats.org/officeDocument/2006/math">
                    <m:r>
                      <a:rPr lang="en-US" sz="4000" b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unc>
                      <m:func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𝑡𝑎𝑛</m:t>
                        </m:r>
                      </m:fName>
                      <m:e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𝒔𝒊𝒏</m:t>
                            </m:r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𝒄𝒐𝒔</m:t>
                            </m:r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endPara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7200"/>
                <a:ext cx="4652800" cy="6935797"/>
              </a:xfrm>
              <a:prstGeom prst="rect">
                <a:avLst/>
              </a:prstGeom>
              <a:blipFill rotWithShape="1">
                <a:blip r:embed="rId2"/>
                <a:stretch>
                  <a:fillRect l="-5111" t="-1670" r="-8257" b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53200" y="838200"/>
                <a:ext cx="6570110" cy="6650526"/>
              </a:xfrm>
              <a:prstGeom prst="rect">
                <a:avLst/>
              </a:prstGeom>
              <a:noFill/>
            </p:spPr>
            <p:txBody>
              <a:bodyPr wrap="none" lIns="91429" tIns="45714" rIns="91429" bIns="45714">
                <a:spAutoFit/>
              </a:bodyPr>
              <a:lstStyle/>
              <a:p>
                <a:r>
                  <a:rPr lang="bn-BD" sz="4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:r>
                  <a:rPr lang="bn-BD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40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𝑐𝑜𝑡</m:t>
                        </m:r>
                      </m:fName>
                      <m:e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𝜽</m:t>
                        </m:r>
                        <m:r>
                          <a:rPr lang="bn-BD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bn-BD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𝒄𝒐𝒔</m:t>
                            </m:r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𝒔𝒊𝒏</m:t>
                            </m:r>
                            <m: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𝜽</m:t>
                            </m:r>
                          </m:den>
                        </m:f>
                      </m:e>
                    </m:func>
                  </m:oMath>
                </a14:m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000" b="1" i="1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r>
                  <a:rPr lang="bn-BD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   (ii)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</m:oMath>
                </a14:m>
                <a:endPara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  (iii)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</m:oMath>
                </a14:m>
                <a:endPara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  <a:r>
                  <a:rPr lang="bn-BD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𝒔𝒆𝒄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𝒕𝒂𝒏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   (ii)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𝒔𝒆𝒄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𝒕𝒂𝒏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</m:oMath>
                </a14:m>
                <a:endPara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  (iii)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𝒕𝒂𝒏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𝒔𝒆𝒄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  <a:r>
                  <a:rPr lang="bn-BD" sz="4000" b="1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b="1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𝒄𝒐𝒔</m:t>
                        </m:r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𝒆𝒄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𝒄𝒐𝒕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   (ii)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𝒄𝒐𝒔</m:t>
                        </m:r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𝒆𝒄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𝒄𝒐𝒕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</m:oMath>
                </a14:m>
                <a:endPara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   (iii)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𝒄𝒐𝒕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sSup>
                      <m:sSupPr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40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𝒄𝒐</m:t>
                        </m:r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𝒔𝒆𝒄</m:t>
                        </m:r>
                      </m:e>
                      <m:sup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𝜽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838200"/>
                <a:ext cx="6570110" cy="6650526"/>
              </a:xfrm>
              <a:prstGeom prst="rect">
                <a:avLst/>
              </a:prstGeom>
              <a:blipFill rotWithShape="1">
                <a:blip r:embed="rId3"/>
                <a:stretch>
                  <a:fillRect l="-3618" r="-4174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990599" y="304800"/>
            <a:ext cx="12268200" cy="7254238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3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90599" y="304800"/>
            <a:ext cx="12268200" cy="7254238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600199" y="685800"/>
                <a:ext cx="11658599" cy="129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সমস্যা </a:t>
                </a:r>
                <a:r>
                  <a:rPr lang="bn-IN" sz="28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নং১২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latin typeface="NikoshBAN" pitchFamily="2" charset="0"/>
                    <a:cs typeface="NikoshBAN" pitchFamily="2" charset="0"/>
                  </a:rPr>
                  <a:t>প্রমান কর যে</a:t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en-US" sz="36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bn-IN" sz="3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2sec</a:t>
                </a:r>
                <a:r>
                  <a:rPr lang="en-US" sz="36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3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685800"/>
                <a:ext cx="11658599" cy="1291379"/>
              </a:xfrm>
              <a:prstGeom prst="rect">
                <a:avLst/>
              </a:prstGeom>
              <a:blipFill rotWithShape="1">
                <a:blip r:embed="rId2"/>
                <a:stretch>
                  <a:fillRect l="-1045" b="-1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00199" y="2041529"/>
                <a:ext cx="9829800" cy="4789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bn-IN" sz="2800" b="1" dirty="0" smtClean="0">
                    <a:cs typeface="NikoshBAN" pitchFamily="2" charset="0"/>
                  </a:rPr>
                  <a:t>সমাধানঃ- </a:t>
                </a:r>
              </a:p>
              <a:p>
                <a:pPr/>
                <a:r>
                  <a:rPr lang="bn-IN" sz="2800" b="1" dirty="0" smtClean="0">
                    <a:cs typeface="NikoshBAN" pitchFamily="2" charset="0"/>
                  </a:rPr>
                  <a:t>বামপক্ষ </a:t>
                </a:r>
                <a:r>
                  <a:rPr lang="bn-IN" sz="4000" b="1" dirty="0" smtClean="0"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en-US" sz="40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bn-IN" sz="4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𝑪𝒐𝒔𝒆𝒄𝑨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bn-IN" sz="4000" b="1" dirty="0" smtClean="0">
                    <a:solidFill>
                      <a:srgbClr val="0070C0"/>
                    </a:solidFill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𝒄</m:t>
                            </m:r>
                            <m:r>
                              <a:rPr lang="en-US" sz="40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𝒐𝒔𝒆𝒄𝑨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𝒄𝒐𝒔𝒆𝒄𝑨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𝒐𝒔𝒆𝒄𝑨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𝒄𝒐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𝒔𝒆𝒄𝑨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)(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𝒄𝒐𝒔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𝒆𝒄𝑨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  <m:r>
                      <a:rPr lang="en-US" sz="4000" b="1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  <a:cs typeface="NikoshBAN" pitchFamily="2" charset="0"/>
                </a:endParaRPr>
              </a:p>
              <a:p>
                <a:pPr/>
                <a:r>
                  <a:rPr lang="bn-IN" sz="5400" b="1" dirty="0" smtClean="0"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𝒄</m:t>
                        </m:r>
                        <m:r>
                          <a:rPr lang="en-US" sz="5400" b="1" i="1">
                            <a:latin typeface="Cambria Math"/>
                            <a:cs typeface="NikoshBAN" pitchFamily="2" charset="0"/>
                          </a:rPr>
                          <m:t>𝒐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𝒔𝒆𝒄</m:t>
                        </m:r>
                        <m:r>
                          <a:rPr lang="en-US" sz="5400" b="1" i="1" baseline="3000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𝒄𝒐𝒔𝒆</m:t>
                        </m:r>
                        <m:r>
                          <a:rPr lang="en-US" sz="5400" b="1" i="1">
                            <a:latin typeface="Cambria Math"/>
                            <a:cs typeface="NikoshBAN" pitchFamily="2" charset="0"/>
                          </a:rPr>
                          <m:t>𝒄𝑨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𝒄𝒐</m:t>
                        </m:r>
                        <m:r>
                          <a:rPr lang="en-US" sz="5400" b="1" i="1">
                            <a:latin typeface="Cambria Math"/>
                            <a:cs typeface="NikoshBAN" pitchFamily="2" charset="0"/>
                          </a:rPr>
                          <m:t>𝒔𝒆𝒄</m:t>
                        </m:r>
                        <m:r>
                          <a:rPr lang="en-US" sz="5400" b="1" i="1" baseline="3000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𝒄𝒐𝒔𝒆𝒄𝑨</m:t>
                        </m:r>
                      </m:num>
                      <m:den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𝒄𝒐𝒔𝒆𝒄</m:t>
                        </m:r>
                        <m:r>
                          <a:rPr lang="en-US" sz="5400" b="1" i="1" baseline="3000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dirty="0" smtClean="0"/>
              </a:p>
              <a:p>
                <a:r>
                  <a:rPr lang="bn-IN" sz="5400" dirty="0" smtClean="0"/>
                  <a:t>=</a:t>
                </a:r>
                <a:r>
                  <a:rPr lang="en-US" sz="5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/>
                          </a:rPr>
                          <m:t>2</m:t>
                        </m:r>
                        <m:r>
                          <a:rPr lang="en-US" sz="5400" i="1">
                            <a:latin typeface="Cambria Math"/>
                          </a:rPr>
                          <m:t>𝑐𝑜𝑠𝑒𝑐</m:t>
                        </m:r>
                        <m:r>
                          <a:rPr lang="en-US" sz="5400" i="1" baseline="30000">
                            <a:latin typeface="Cambria Math"/>
                          </a:rPr>
                          <m:t>2</m:t>
                        </m:r>
                        <m:r>
                          <a:rPr lang="en-US" sz="54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</a:rPr>
                          <m:t>𝑐𝑜𝑡</m:t>
                        </m:r>
                        <m:r>
                          <a:rPr lang="en-US" sz="5400" i="1" baseline="30000">
                            <a:latin typeface="Cambria Math"/>
                          </a:rPr>
                          <m:t>2</m:t>
                        </m:r>
                        <m:r>
                          <a:rPr lang="en-US" sz="5400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5400" dirty="0" smtClean="0"/>
                  <a:t> </a:t>
                </a:r>
                <a:endParaRPr lang="en-US" sz="5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2041529"/>
                <a:ext cx="9829800" cy="4789901"/>
              </a:xfrm>
              <a:prstGeom prst="rect">
                <a:avLst/>
              </a:prstGeom>
              <a:blipFill rotWithShape="1">
                <a:blip r:embed="rId3"/>
                <a:stretch>
                  <a:fillRect l="-3286" t="-1145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40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90599" y="304800"/>
            <a:ext cx="12268200" cy="7254238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905000" y="774801"/>
                <a:ext cx="9829800" cy="5987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2.cosec</a:t>
                </a:r>
                <a:r>
                  <a:rPr lang="en-US" sz="4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𝑐𝑜𝑡</m:t>
                        </m:r>
                        <m:r>
                          <a:rPr lang="en-US" sz="44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44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.tan</a:t>
                </a:r>
                <a:r>
                  <a:rPr lang="en-US" sz="4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  <a:p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𝑠𝑖𝑛</m:t>
                        </m:r>
                        <m:r>
                          <a:rPr lang="en-US" sz="4400" i="1" baseline="300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/>
                          </a:rPr>
                          <m:t>𝑠𝑖𝑛</m:t>
                        </m:r>
                        <m:r>
                          <a:rPr lang="en-US" sz="4400" b="0" i="1" baseline="30000" dirty="0" smtClean="0">
                            <a:latin typeface="Cambria Math"/>
                          </a:rPr>
                          <m:t>2</m:t>
                        </m:r>
                        <m:r>
                          <a:rPr lang="en-US" sz="4400" b="0" i="1" dirty="0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/>
                          </a:rPr>
                          <m:t>𝑐𝑜𝑠</m:t>
                        </m:r>
                        <m:r>
                          <a:rPr lang="en-US" sz="4400" b="0" i="1" baseline="30000" dirty="0" smtClean="0">
                            <a:latin typeface="Cambria Math"/>
                          </a:rPr>
                          <m:t>2</m:t>
                        </m:r>
                        <m:r>
                          <a:rPr lang="en-US" sz="4400" b="0" i="1" dirty="0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𝑐𝑜𝑠</m:t>
                        </m:r>
                        <m:r>
                          <a:rPr lang="en-US" sz="44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2sec</a:t>
                </a:r>
                <a:r>
                  <a:rPr lang="en-US" sz="4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  <a:p>
                <a:r>
                  <a:rPr lang="bn-IN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ডানপক্ষ  (প্রমানিত)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74801"/>
                <a:ext cx="9829800" cy="5987858"/>
              </a:xfrm>
              <a:prstGeom prst="rect">
                <a:avLst/>
              </a:prstGeom>
              <a:blipFill rotWithShape="1">
                <a:blip r:embed="rId2"/>
                <a:stretch>
                  <a:fillRect l="-2543" b="-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25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858</Words>
  <Application>Microsoft Office PowerPoint</Application>
  <PresentationFormat>Custom</PresentationFormat>
  <Paragraphs>117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1_Office Theme</vt:lpstr>
      <vt:lpstr>2_Office Theme</vt:lpstr>
      <vt:lpstr>3_Office Theme</vt:lpstr>
      <vt:lpstr>37_Office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 AHMED PATWARY</dc:creator>
  <cp:lastModifiedBy>user</cp:lastModifiedBy>
  <cp:revision>177</cp:revision>
  <dcterms:created xsi:type="dcterms:W3CDTF">2006-08-16T00:00:00Z</dcterms:created>
  <dcterms:modified xsi:type="dcterms:W3CDTF">2020-10-03T09:29:59Z</dcterms:modified>
</cp:coreProperties>
</file>