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2" r:id="rId3"/>
    <p:sldId id="257" r:id="rId4"/>
    <p:sldId id="258" r:id="rId5"/>
    <p:sldId id="261" r:id="rId6"/>
    <p:sldId id="304" r:id="rId7"/>
    <p:sldId id="306" r:id="rId8"/>
    <p:sldId id="307" r:id="rId9"/>
    <p:sldId id="309" r:id="rId10"/>
    <p:sldId id="308" r:id="rId11"/>
    <p:sldId id="310" r:id="rId12"/>
    <p:sldId id="267" r:id="rId13"/>
    <p:sldId id="268" r:id="rId14"/>
    <p:sldId id="269" r:id="rId15"/>
    <p:sldId id="270" r:id="rId16"/>
    <p:sldId id="295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477" autoAdjust="0"/>
  </p:normalViewPr>
  <p:slideViewPr>
    <p:cSldViewPr snapToGrid="0">
      <p:cViewPr varScale="1">
        <p:scale>
          <a:sx n="63" d="100"/>
          <a:sy n="63" d="100"/>
        </p:scale>
        <p:origin x="16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195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4554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7070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21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129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62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58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0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করে নেওয়া যেতে পারে।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78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4179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79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3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77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56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43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03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24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7354" y="-1554"/>
            <a:ext cx="74246" cy="631718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>
            <a:off x="0" y="44323"/>
            <a:ext cx="9137357" cy="6271304"/>
            <a:chOff x="-556065" y="703385"/>
            <a:chExt cx="9137357" cy="5609688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525022" y="703385"/>
              <a:ext cx="28136" cy="5598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556065" y="703385"/>
              <a:ext cx="913735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-481819" y="6302326"/>
              <a:ext cx="9034976" cy="1074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" y="123096"/>
            <a:ext cx="1481728" cy="15084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612" y="4729763"/>
            <a:ext cx="1481728" cy="15084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16843" y="4729763"/>
            <a:ext cx="1481728" cy="1508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4047" y="120498"/>
            <a:ext cx="1481728" cy="15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5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07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tmp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76" y="0"/>
            <a:ext cx="9286875" cy="7715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998" y="3051567"/>
            <a:ext cx="13980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dirty="0" err="1">
                <a:solidFill>
                  <a:srgbClr val="FF0000"/>
                </a:solidFill>
              </a:rPr>
              <a:t>স্বা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93321" y="3054018"/>
            <a:ext cx="116410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92D050"/>
                </a:solidFill>
              </a:rPr>
              <a:t>গ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3702" y="3194443"/>
            <a:ext cx="138211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chemeClr val="accent2"/>
                </a:solidFill>
              </a:rPr>
              <a:t>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019334" y="3190770"/>
            <a:ext cx="127631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7030A0"/>
                </a:solidFill>
              </a:rPr>
              <a:t>ম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30" y="1417273"/>
            <a:ext cx="5137594" cy="320122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3" y="5247618"/>
            <a:ext cx="8720680" cy="91263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358106" y="182674"/>
            <a:ext cx="4357487" cy="5818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আমানত রক্ষার গুরুত্ব</a:t>
            </a:r>
            <a:endParaRPr lang="en-US" sz="4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73" y="5083030"/>
            <a:ext cx="8814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b="1" dirty="0"/>
              <a:t>অর্থঃ ‘মুনাফিকের চিহ্ন তিনটি, যখন কথা বলে মিথ্যা বলে, যখন ওয়াদা করে ভঙ্গ করে, আমানতের খেয়ানত করে।’</a:t>
            </a:r>
            <a:r>
              <a:rPr lang="bn-BD" sz="2400" b="1" dirty="0"/>
              <a:t>(বুখারি ও মুসলিম ) 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1520993" y="5321729"/>
            <a:ext cx="5630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4400" dirty="0">
                <a:solidFill>
                  <a:schemeClr val="accent2"/>
                </a:solidFill>
              </a:rPr>
              <a:t>এ ব্যাপারে মহানবী (স.) বলেন- 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176" y="740567"/>
            <a:ext cx="625523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3600" dirty="0"/>
              <a:t>আমানতের খেয়ানত করা মুনাফিকের লক্ষণ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25561" y="4647782"/>
            <a:ext cx="7637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solidFill>
                  <a:srgbClr val="00B050"/>
                </a:solidFill>
              </a:rPr>
              <a:t>সেতু সমূহ রাষ্ট্রীয় সম্পদ যা আমাদের নিকট আমানত।  </a:t>
            </a:r>
            <a:endParaRPr lang="en-GB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3" y="1371600"/>
            <a:ext cx="5972175" cy="32933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61" y="5211585"/>
            <a:ext cx="5274672" cy="83880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71703" y="87159"/>
            <a:ext cx="495493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আমানত রক্ষার গুরুত্ব</a:t>
            </a:r>
            <a:endParaRPr lang="en-US" sz="4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480" y="5319060"/>
            <a:ext cx="872966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/>
              <a:t>অর্থ:‘নিশ্চয় আল্লাহ খেয়ানতকারীকে পছন্দ করে না ।’ </a:t>
            </a:r>
            <a:r>
              <a:rPr lang="bn-BD" sz="2400" b="1" dirty="0"/>
              <a:t>(সূরা আনফাল- ৫৮) 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164160" y="5421968"/>
            <a:ext cx="490230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3600" dirty="0"/>
              <a:t>এ সম্পর্কে আল্লাহ তাআলা বলেন-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393845" y="797940"/>
            <a:ext cx="599074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800" dirty="0"/>
              <a:t>আমানতের খেয়ানতকারী ব্যক্তি আল্লাহর কাছে ঘৃণিত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06700" y="4682986"/>
            <a:ext cx="7919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dirty="0"/>
              <a:t>নদী নালা, বালুচর রাষ্ট্রীয় সম্পদ যা আমাদের নিকট আমানত।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323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1463" y="4679577"/>
            <a:ext cx="8643937" cy="1385047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4000" b="1" dirty="0">
                <a:solidFill>
                  <a:schemeClr val="tx1"/>
                </a:solidFill>
                <a:effectLst/>
              </a:rPr>
              <a:t>আমানত রক্ষা করতে হবে এমন কয়েকটি ক্ষেত্রের তালিকা তৈরি কর ।   </a:t>
            </a:r>
            <a:endParaRPr lang="en-US" sz="4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0078" y="351740"/>
            <a:ext cx="6747793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</a:rPr>
              <a:t>প্রতিটি দলে </a:t>
            </a:r>
            <a:r>
              <a:rPr lang="en-US" sz="4400" b="1" dirty="0" err="1">
                <a:solidFill>
                  <a:schemeClr val="tx1"/>
                </a:solidFill>
              </a:rPr>
              <a:t>যেকো</a:t>
            </a:r>
            <a:r>
              <a:rPr lang="bn-IN" sz="4400" b="1" dirty="0">
                <a:solidFill>
                  <a:schemeClr val="tx1"/>
                </a:solidFill>
              </a:rPr>
              <a:t>নো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একজন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bn-IN" sz="4400" b="1" dirty="0">
                <a:solidFill>
                  <a:schemeClr val="tx1"/>
                </a:solidFill>
              </a:rPr>
              <a:t>লি</a:t>
            </a:r>
            <a:r>
              <a:rPr lang="bn-BD" sz="4400" b="1" dirty="0">
                <a:solidFill>
                  <a:schemeClr val="tx1"/>
                </a:solidFill>
              </a:rPr>
              <a:t>খবে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85197" y="1632144"/>
            <a:ext cx="2125246" cy="7941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</a:rPr>
              <a:t>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7042055" y="2816588"/>
            <a:ext cx="1801907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23832" y="1077420"/>
            <a:ext cx="4913194" cy="3500365"/>
            <a:chOff x="1323832" y="1077420"/>
            <a:chExt cx="4913194" cy="35003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2" y="1077420"/>
              <a:ext cx="4913194" cy="3500365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1323832" y="1099768"/>
              <a:ext cx="4872251" cy="79411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solidFill>
                    <a:schemeClr val="accent2"/>
                  </a:solidFill>
                </a:rPr>
                <a:t>বিদ্যালয়ের আসবাব পত্র </a:t>
              </a:r>
              <a:endParaRPr lang="en-US" sz="44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2"/>
          <p:cNvSpPr txBox="1">
            <a:spLocks/>
          </p:cNvSpPr>
          <p:nvPr/>
        </p:nvSpPr>
        <p:spPr>
          <a:xfrm>
            <a:off x="9188648" y="6268244"/>
            <a:ext cx="564952" cy="428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1463" y="3505200"/>
            <a:ext cx="8743949" cy="9096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‘নিশ্চয় আল্লাহ খিয়ানতকারীকে পছন্দ করেন না’ এটি কোন সূরার আয়াত?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368694" y="462241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587282" y="2137608"/>
            <a:ext cx="3489918" cy="59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ফাসিকের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602458" y="5245977"/>
            <a:ext cx="2913381" cy="6214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তাকাসুর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88261" y="2816680"/>
            <a:ext cx="3750339" cy="584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কাফিরের 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85751" y="2137243"/>
            <a:ext cx="3752850" cy="575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মুশরিকের	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36426" y="4500597"/>
            <a:ext cx="2735386" cy="6714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তাকাসুর 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648200" y="2819400"/>
            <a:ext cx="3429000" cy="5481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মুনাফিকের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85046" y="5245707"/>
            <a:ext cx="2739154" cy="621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আনফাল 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59569" y="1170465"/>
            <a:ext cx="8479631" cy="8512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571493" indent="-571493">
              <a:buFont typeface="Wingdings" pitchFamily="2" charset="2"/>
              <a:buChar char="v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আমানতের খিয়ানত করা কীসের লক্ষণ?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551784" y="4516278"/>
            <a:ext cx="2921192" cy="5557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কুরাইশ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72444" y="185480"/>
            <a:ext cx="4696751" cy="736489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5" name="Picture 44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67480" y="170352"/>
            <a:ext cx="5693195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11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4" grpId="1"/>
      <p:bldP spid="34" grpId="2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 txBox="1">
            <a:spLocks/>
          </p:cNvSpPr>
          <p:nvPr/>
        </p:nvSpPr>
        <p:spPr>
          <a:xfrm>
            <a:off x="9679186" y="6268243"/>
            <a:ext cx="564952" cy="4282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/>
              <a:t>   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020569" y="33439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981200" y="152400"/>
            <a:ext cx="4696751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7" name="Picture 26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676400" y="152400"/>
            <a:ext cx="5693195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9" name="Rectangle 28"/>
          <p:cNvSpPr/>
          <p:nvPr/>
        </p:nvSpPr>
        <p:spPr>
          <a:xfrm>
            <a:off x="319087" y="1085850"/>
            <a:ext cx="4724400" cy="54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আমানত রক্ষা করব-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629275" y="5562600"/>
            <a:ext cx="2236969" cy="54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i, ii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90587" y="4795837"/>
            <a:ext cx="1981200" cy="54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3450" y="5453063"/>
            <a:ext cx="1887516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05476" y="4838701"/>
            <a:ext cx="2061293" cy="54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00111" y="1771650"/>
            <a:ext cx="5014913" cy="54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 শান্তি রক্ষায় 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81062" y="2469467"/>
            <a:ext cx="5091114" cy="54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 কল্যাণের কথা ভেবে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81061" y="3109913"/>
            <a:ext cx="5105401" cy="64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মর্যাদাশীল হতে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85762" y="3910013"/>
            <a:ext cx="3921726" cy="64008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0" y="663386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solidFill>
                  <a:schemeClr val="tx1"/>
                </a:solidFill>
                <a:effectLst>
                  <a:glow rad="101600">
                    <a:srgbClr val="00AFEF">
                      <a:alpha val="60000"/>
                    </a:srgbClr>
                  </a:glow>
                </a:effectLst>
              </a:rPr>
              <a:t>আগামীকাল এই প্রশ্নের উত্তর লিখে নিয়ে আসবে</a:t>
            </a:r>
            <a:endParaRPr lang="en-US" sz="4000" dirty="0">
              <a:solidFill>
                <a:schemeClr val="tx1"/>
              </a:solidFill>
              <a:effectLst>
                <a:glow rad="101600">
                  <a:srgbClr val="00AFEF">
                    <a:alpha val="60000"/>
                  </a:srgb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7164" y="2644170"/>
            <a:ext cx="844967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BD" sz="48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‘আমানত রক্ষা করা  আমাদের </a:t>
            </a:r>
            <a:r>
              <a:rPr lang="bn-IN" sz="48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ঈ</a:t>
            </a:r>
            <a:r>
              <a:rPr lang="bn-BD" sz="48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মানের দায়িত্ব’ উক্তিটি বিশ্লেষণ কর</a:t>
            </a:r>
            <a:r>
              <a:rPr lang="en-US" sz="48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20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94" y="265150"/>
            <a:ext cx="9015412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dirty="0">
                <a:solidFill>
                  <a:srgbClr val="CCFF99"/>
                </a:solidFill>
              </a:rPr>
              <a:t>আল্লাহ হাফেজ </a:t>
            </a:r>
            <a:endParaRPr lang="en-US" dirty="0">
              <a:solidFill>
                <a:srgbClr val="CC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629150" y="1300163"/>
            <a:ext cx="24493" cy="461259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853039" y="1070577"/>
            <a:ext cx="3792537" cy="4883326"/>
            <a:chOff x="4632120" y="957969"/>
            <a:chExt cx="3792537" cy="4883326"/>
          </a:xfrm>
        </p:grpSpPr>
        <p:pic>
          <p:nvPicPr>
            <p:cNvPr id="14" name="Picture 13" descr="7_BV_Islam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2" t="24327" r="30377" b="3625"/>
            <a:stretch/>
          </p:blipFill>
          <p:spPr>
            <a:xfrm>
              <a:off x="4632120" y="957969"/>
              <a:ext cx="3792537" cy="488332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15" name="Rectangle 14"/>
            <p:cNvSpPr/>
            <p:nvPr/>
          </p:nvSpPr>
          <p:spPr>
            <a:xfrm>
              <a:off x="4967988" y="2824163"/>
              <a:ext cx="3282510" cy="15081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bn-BD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৪র্থ</a:t>
              </a:r>
              <a:r>
                <a:rPr lang="en-US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bn-BD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(আখলাক) </a:t>
              </a:r>
            </a:p>
            <a:p>
              <a:pPr algn="ctr"/>
              <a:r>
                <a:rPr lang="bn-BD" sz="32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 ০৫ </a:t>
              </a:r>
              <a:endPara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  <a:r>
                <a:rPr lang="bn-BD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3200400" y="274320"/>
            <a:ext cx="2564805" cy="64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74753" y="1019331"/>
            <a:ext cx="4062335" cy="48867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26EFE-5BA6-4AF6-AEEE-89302B753A22}"/>
              </a:ext>
            </a:extLst>
          </p:cNvPr>
          <p:cNvSpPr txBox="1"/>
          <p:nvPr/>
        </p:nvSpPr>
        <p:spPr>
          <a:xfrm>
            <a:off x="374753" y="3947160"/>
            <a:ext cx="4055001" cy="209288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শরীফুল ইসলাম</a:t>
            </a:r>
          </a:p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ইসলাম শিক্ষা )</a:t>
            </a:r>
          </a:p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ছদরুল হোসেন বালিকা উচ্চ বিদ্যালয়</a:t>
            </a:r>
          </a:p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বাহুবল, হবিগঞ্জ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০১৭২৩৯০৫৪৫৭</a:t>
            </a:r>
          </a:p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মেইলঃ 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sharifislam</a:t>
            </a:r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</a:p>
          <a:p>
            <a:pPr>
              <a:defRPr/>
            </a:pP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77E0B-9D91-4663-975F-03EEBDDC0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60" y="1300163"/>
            <a:ext cx="1543909" cy="19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1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6892" y="281869"/>
            <a:ext cx="7620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5400" dirty="0">
                <a:latin typeface="Saroda" pitchFamily="2" charset="0"/>
              </a:rPr>
              <a:t>ভিডিওটি দেখ এবং উত্তর দাও </a:t>
            </a:r>
            <a:endParaRPr lang="en-US" sz="5400" dirty="0">
              <a:latin typeface="Sarod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443" y="2659558"/>
            <a:ext cx="863255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latin typeface="Saroda" pitchFamily="2" charset="0"/>
              </a:rPr>
              <a:t>গচ্ছিত অন্যের টাকা পয়সা আমাদের নিকট কী স্বরুপ ?</a:t>
            </a:r>
            <a:endParaRPr lang="en-US" sz="4000" dirty="0">
              <a:latin typeface="Saroda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5071" y="4598461"/>
            <a:ext cx="282801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Saroda" pitchFamily="2" charset="0"/>
              </a:rPr>
              <a:t>আমানত স্বরুপ</a:t>
            </a:r>
            <a:endParaRPr lang="en-US" sz="4800" dirty="0">
              <a:latin typeface="Saro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00804" y="319123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80827" y="1525688"/>
            <a:ext cx="5658905" cy="3642865"/>
            <a:chOff x="1565328" y="595790"/>
            <a:chExt cx="5658905" cy="36428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804" y="1370706"/>
              <a:ext cx="5623429" cy="2867949"/>
            </a:xfrm>
            <a:prstGeom prst="rect">
              <a:avLst/>
            </a:prstGeom>
          </p:spPr>
        </p:pic>
        <p:sp>
          <p:nvSpPr>
            <p:cNvPr id="11" name="Rounded Rectangular Callout 10"/>
            <p:cNvSpPr/>
            <p:nvPr/>
          </p:nvSpPr>
          <p:spPr>
            <a:xfrm>
              <a:off x="1565328" y="595790"/>
              <a:ext cx="5594887" cy="637489"/>
            </a:xfrm>
            <a:prstGeom prst="wedgeRoundRectCallout">
              <a:avLst>
                <a:gd name="adj1" fmla="val -18320"/>
                <a:gd name="adj2" fmla="val 365559"/>
                <a:gd name="adj3" fmla="val 16667"/>
              </a:avLst>
            </a:prstGeom>
            <a:no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বিদ্যালয়ের আসবাব পত্র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02" y="5439905"/>
            <a:ext cx="4125095" cy="74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887" y="1545466"/>
            <a:ext cx="6248400" cy="6400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55509" y="201682"/>
            <a:ext cx="2851737" cy="78107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821" y="2411194"/>
            <a:ext cx="8172451" cy="2769989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আমানত  রক্ষার গুরুত্ব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তের </a:t>
            </a:r>
            <a:r>
              <a:rPr lang="bn-BD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খেয়ানতের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পরিণতি ব্যাখ্যা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660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1" y="1002179"/>
            <a:ext cx="3310598" cy="30463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08981" y="4042008"/>
            <a:ext cx="210025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গচ্ছিত রাখা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6651" y="4104935"/>
            <a:ext cx="22717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দায়িত্বে রাখা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830" y="4892774"/>
            <a:ext cx="884662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latin typeface="Saroda" pitchFamily="2" charset="0"/>
              </a:rPr>
              <a:t>গচ্ছিত বা দায়িত্বে রাখা বস্তু সযত্নে রেখে এর মালিকের কাছে যথাযথ ভাবে ফেরত দেওয়াকে আমানত রক্ষা বলে।  </a:t>
            </a:r>
            <a:endParaRPr lang="en-US" sz="3600" dirty="0" err="1">
              <a:latin typeface="Saroda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43490" y="128588"/>
            <a:ext cx="6447076" cy="866698"/>
            <a:chOff x="1243490" y="95170"/>
            <a:chExt cx="6447076" cy="914400"/>
          </a:xfrm>
        </p:grpSpPr>
        <p:sp>
          <p:nvSpPr>
            <p:cNvPr id="11" name="Rectangle 10"/>
            <p:cNvSpPr/>
            <p:nvPr/>
          </p:nvSpPr>
          <p:spPr>
            <a:xfrm>
              <a:off x="5999077" y="95170"/>
              <a:ext cx="1691489" cy="91440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অর্থ-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/>
            </a:p>
          </p:txBody>
        </p:sp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4" b="16951"/>
            <a:stretch/>
          </p:blipFill>
          <p:spPr>
            <a:xfrm>
              <a:off x="1243490" y="120481"/>
              <a:ext cx="4769875" cy="88710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98" y="1277237"/>
            <a:ext cx="3333750" cy="270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8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33805" y="918537"/>
            <a:ext cx="4706965" cy="3497072"/>
            <a:chOff x="633805" y="918537"/>
            <a:chExt cx="4706965" cy="3497072"/>
          </a:xfrm>
        </p:grpSpPr>
        <p:pic>
          <p:nvPicPr>
            <p:cNvPr id="22" name="Picture 21" descr="qwqw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3834" y="1026319"/>
              <a:ext cx="4016936" cy="338929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33805" y="918537"/>
              <a:ext cx="323197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bn-BD" sz="4800" dirty="0"/>
                <a:t>বিদ্যালয়ের বাল্ব </a:t>
              </a:r>
              <a:endParaRPr lang="en-US" sz="4800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769703" y="232737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57033" y="4513219"/>
            <a:ext cx="6401068" cy="1366866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BD" sz="3600" dirty="0">
                <a:solidFill>
                  <a:schemeClr val="tx1"/>
                </a:solidFill>
              </a:rPr>
              <a:t>আমানতের বিপরীত কাজকে কী বলে? 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BD" sz="3600" dirty="0">
                <a:solidFill>
                  <a:schemeClr val="tx1"/>
                </a:solidFill>
              </a:rPr>
              <a:t>খিয়ানতকারী  কাকে </a:t>
            </a:r>
            <a:r>
              <a:rPr lang="bn-BD" sz="3600">
                <a:solidFill>
                  <a:schemeClr val="tx1"/>
                </a:solidFill>
              </a:rPr>
              <a:t>বলে । 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24-Point Star 17"/>
          <p:cNvSpPr/>
          <p:nvPr/>
        </p:nvSpPr>
        <p:spPr>
          <a:xfrm>
            <a:off x="6241852" y="1874489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381631" y="419100"/>
            <a:ext cx="20969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930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79860" y="4995000"/>
            <a:ext cx="8835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2800" dirty="0"/>
              <a:t>অর্থ-</a:t>
            </a:r>
            <a:r>
              <a:rPr lang="bn-IN" sz="2800" dirty="0"/>
              <a:t> ‘</a:t>
            </a:r>
            <a:r>
              <a:rPr lang="bn-BD" sz="2800" dirty="0"/>
              <a:t>নিশ্চয় আল্লাহ তোমাদের নির্দেশ দিচ্ছেন যে তোমরা যেন আমানতসমূহ তার মালিককে যথাযথভাবে ফেরত দাও।’  </a:t>
            </a:r>
            <a:r>
              <a:rPr lang="bn-BD" sz="2400" dirty="0"/>
              <a:t>( সূরা আন নিসা, আয়াত ৫৮)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9" y="2076449"/>
            <a:ext cx="4039396" cy="2350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01" y="2095500"/>
            <a:ext cx="4210276" cy="233190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67" y="5026997"/>
            <a:ext cx="6010928" cy="951095"/>
          </a:xfrm>
          <a:prstGeom prst="rect">
            <a:avLst/>
          </a:prstGeom>
          <a:blipFill dpi="0" rotWithShape="1">
            <a:blip r:embed="rId6">
              <a:alphaModFix amt="45000"/>
            </a:blip>
            <a:srcRect/>
            <a:tile tx="0" ty="0" sx="100000" sy="100000" flip="none" algn="tl"/>
          </a:blipFill>
        </p:spPr>
      </p:pic>
      <p:sp>
        <p:nvSpPr>
          <p:cNvPr id="19" name="Rounded Rectangle 18"/>
          <p:cNvSpPr/>
          <p:nvPr/>
        </p:nvSpPr>
        <p:spPr>
          <a:xfrm>
            <a:off x="2100931" y="168386"/>
            <a:ext cx="4954930" cy="685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20000"/>
                  <a:lumOff val="80000"/>
                </a:schemeClr>
              </a:gs>
              <a:gs pos="30000">
                <a:schemeClr val="accent6">
                  <a:lumMod val="40000"/>
                  <a:lumOff val="60000"/>
                </a:schemeClr>
              </a:gs>
              <a:gs pos="15048">
                <a:srgbClr val="CEE1F2"/>
              </a:gs>
              <a:gs pos="83018">
                <a:srgbClr val="CEE1F2"/>
              </a:gs>
              <a:gs pos="92035">
                <a:schemeClr val="accent1">
                  <a:lumMod val="30000"/>
                  <a:lumOff val="70000"/>
                </a:schemeClr>
              </a:gs>
              <a:gs pos="74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আমানত রক্ষার গুরুত্ব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6901" y="950104"/>
            <a:ext cx="8582799" cy="4572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bn-BD" sz="3600" dirty="0"/>
              <a:t>আমানত রক্ষার প্রতি গুরুত্বারোপ করে আল্লাহ তায়ালা বলেন- 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1037492" y="1565089"/>
            <a:ext cx="1898277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bn-BD" sz="3600" dirty="0"/>
              <a:t>বিদ্যুৎ ক্ষেত্র 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5619875" y="1609654"/>
            <a:ext cx="1731564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bn-BD" sz="3600" dirty="0"/>
              <a:t>গ্যাস ক্ষেত্র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476142" y="4494057"/>
            <a:ext cx="2130711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bn-BD" sz="3200" dirty="0"/>
              <a:t>দেশের আমানত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856517" y="4484532"/>
            <a:ext cx="2130711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bn-BD" sz="3200" dirty="0"/>
              <a:t>দেশের আমানত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99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 animBg="1"/>
      <p:bldP spid="22" grpId="0" animBg="1"/>
      <p:bldP spid="23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66" y="1569144"/>
            <a:ext cx="4788977" cy="3297324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57" y="5505119"/>
            <a:ext cx="5674692" cy="668052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901138" y="149969"/>
            <a:ext cx="4954930" cy="685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আমানত রক্ষার গুরুত্ব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4325" y="5365858"/>
            <a:ext cx="8829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600" dirty="0"/>
              <a:t>অর্থঃ ‘যার আমানতদারি নেই, তার </a:t>
            </a:r>
            <a:r>
              <a:rPr lang="bn-IN" sz="3600" dirty="0"/>
              <a:t>ঈ</a:t>
            </a:r>
            <a:r>
              <a:rPr lang="bn-BD" sz="3600" dirty="0"/>
              <a:t>মানও </a:t>
            </a:r>
            <a:r>
              <a:rPr lang="bn-BD" sz="3600" b="1" dirty="0"/>
              <a:t>নেই</a:t>
            </a:r>
            <a:r>
              <a:rPr lang="bn-BD" sz="3600" dirty="0"/>
              <a:t>।’  </a:t>
            </a:r>
            <a:r>
              <a:rPr lang="bn-BD" sz="4000" dirty="0"/>
              <a:t>(বায়হাকি</a:t>
            </a:r>
            <a:r>
              <a:rPr lang="en-US" sz="4000" dirty="0"/>
              <a:t>)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1703908" y="5260750"/>
            <a:ext cx="564609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4400" b="1" dirty="0"/>
              <a:t>এ ব্যাপারে মহানবী (স.) বলেন- </a:t>
            </a:r>
            <a:endParaRPr lang="en-US" sz="4400" b="1" dirty="0"/>
          </a:p>
        </p:txBody>
      </p:sp>
      <p:sp>
        <p:nvSpPr>
          <p:cNvPr id="25" name="Rectangle 24"/>
          <p:cNvSpPr/>
          <p:nvPr/>
        </p:nvSpPr>
        <p:spPr>
          <a:xfrm>
            <a:off x="1581279" y="838338"/>
            <a:ext cx="589135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আমানত রক্ষা করা </a:t>
            </a:r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ঈ</a:t>
            </a:r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মানের অঙ্গ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5" y="5322304"/>
            <a:ext cx="8656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/>
              <a:t>ট্রেন এবং স্টেশন রাষ্ট্রীয় সম্পদ যা আমাদের নিকট আমানত। 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571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1891</TotalTime>
  <Words>465</Words>
  <Application>Microsoft Office PowerPoint</Application>
  <PresentationFormat>On-screen Show (4:3)</PresentationFormat>
  <Paragraphs>90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Saroda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saiful</dc:creator>
  <cp:lastModifiedBy>DOEL</cp:lastModifiedBy>
  <cp:revision>491</cp:revision>
  <dcterms:created xsi:type="dcterms:W3CDTF">2014-10-17T17:34:05Z</dcterms:created>
  <dcterms:modified xsi:type="dcterms:W3CDTF">2021-03-13T17:22:09Z</dcterms:modified>
  <cp:contentStatus/>
</cp:coreProperties>
</file>