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78" r:id="rId14"/>
    <p:sldId id="267" r:id="rId15"/>
    <p:sldId id="271" r:id="rId16"/>
    <p:sldId id="272" r:id="rId17"/>
    <p:sldId id="279" r:id="rId18"/>
    <p:sldId id="275" r:id="rId19"/>
    <p:sldId id="269" r:id="rId20"/>
    <p:sldId id="276" r:id="rId21"/>
    <p:sldId id="268" r:id="rId22"/>
    <p:sldId id="273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0525-2FAE-4725-A890-292D80F8C28E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9E843-F16D-47A3-9F01-42B4F447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1" dirty="0" err="1" smtClean="0"/>
              <a:t>পাঠ</a:t>
            </a:r>
            <a:r>
              <a:rPr lang="en-US" sz="2400" b="1" i="1" baseline="0" dirty="0" smtClean="0"/>
              <a:t> </a:t>
            </a:r>
            <a:r>
              <a:rPr lang="en-US" sz="2400" b="1" i="1" baseline="0" dirty="0" err="1" smtClean="0"/>
              <a:t>শিরোনাম</a:t>
            </a:r>
            <a:r>
              <a:rPr lang="en-US" sz="2400" b="1" i="1" baseline="0" dirty="0" smtClean="0"/>
              <a:t> </a:t>
            </a:r>
            <a:r>
              <a:rPr lang="en-US" sz="2400" b="1" i="1" baseline="0" dirty="0" err="1" smtClean="0"/>
              <a:t>জানার</a:t>
            </a:r>
            <a:r>
              <a:rPr lang="en-US" sz="2400" b="1" i="1" baseline="0" dirty="0" smtClean="0"/>
              <a:t> </a:t>
            </a:r>
            <a:r>
              <a:rPr lang="en-US" sz="2400" b="1" i="1" baseline="0" dirty="0" err="1" smtClean="0"/>
              <a:t>জন্য</a:t>
            </a:r>
            <a:r>
              <a:rPr lang="en-US" sz="2400" b="1" i="1" baseline="0" dirty="0" smtClean="0"/>
              <a:t> </a:t>
            </a:r>
            <a:r>
              <a:rPr lang="en-US" sz="2400" b="1" i="1" baseline="0" dirty="0" err="1" smtClean="0"/>
              <a:t>চিত্র</a:t>
            </a:r>
            <a:r>
              <a:rPr lang="en-US" sz="2400" b="1" i="1" baseline="0" dirty="0" smtClean="0"/>
              <a:t> </a:t>
            </a:r>
            <a:r>
              <a:rPr lang="en-US" sz="2400" b="1" i="1" baseline="0" dirty="0" err="1" smtClean="0"/>
              <a:t>দেখিয়ে</a:t>
            </a:r>
            <a:r>
              <a:rPr lang="en-US" sz="2400" b="1" i="1" baseline="0" dirty="0" smtClean="0"/>
              <a:t> </a:t>
            </a:r>
            <a:r>
              <a:rPr lang="en-US" sz="2400" b="1" i="1" baseline="0" dirty="0" err="1" smtClean="0"/>
              <a:t>বিভিন্ন</a:t>
            </a:r>
            <a:r>
              <a:rPr lang="en-US" sz="2400" b="1" i="1" baseline="0" dirty="0" smtClean="0"/>
              <a:t> </a:t>
            </a:r>
            <a:r>
              <a:rPr lang="en-US" sz="2400" b="1" i="1" baseline="0" dirty="0" err="1" smtClean="0"/>
              <a:t>প্রশ্ন</a:t>
            </a:r>
            <a:r>
              <a:rPr lang="en-US" sz="2400" b="1" i="1" baseline="0" dirty="0" smtClean="0"/>
              <a:t> </a:t>
            </a:r>
            <a:r>
              <a:rPr lang="en-US" sz="2400" b="1" i="1" baseline="0" dirty="0" err="1" smtClean="0"/>
              <a:t>করবো</a:t>
            </a:r>
            <a:r>
              <a:rPr lang="en-US" sz="2400" b="1" i="1" baseline="0" dirty="0" smtClean="0"/>
              <a:t> 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E843-F16D-47A3-9F01-42B4F447FD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9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5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5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5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7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4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EDC0-4E22-42E7-A0EB-837D2C3E647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5F21-4026-4FCD-AB22-6CB6B4CD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3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4825219" cy="3334043"/>
          </a:xfrm>
          <a:custGeom>
            <a:avLst/>
            <a:gdLst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1345013 w 1983545"/>
              <a:gd name="connsiteY2" fmla="*/ 661175 h 2053883"/>
              <a:gd name="connsiteX3" fmla="*/ 661175 w 1983545"/>
              <a:gd name="connsiteY3" fmla="*/ 661175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661175 w 1983545"/>
              <a:gd name="connsiteY3" fmla="*/ 661175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436092 w 1983545"/>
              <a:gd name="connsiteY3" fmla="*/ 492362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436092 w 1983545"/>
              <a:gd name="connsiteY3" fmla="*/ 492362 h 2053883"/>
              <a:gd name="connsiteX4" fmla="*/ 337618 w 1983545"/>
              <a:gd name="connsiteY4" fmla="*/ 1059773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3334043"/>
              <a:gd name="connsiteX1" fmla="*/ 1983545 w 1983545"/>
              <a:gd name="connsiteY1" fmla="*/ 0 h 3334043"/>
              <a:gd name="connsiteX2" fmla="*/ 711967 w 1983545"/>
              <a:gd name="connsiteY2" fmla="*/ 309483 h 3334043"/>
              <a:gd name="connsiteX3" fmla="*/ 436092 w 1983545"/>
              <a:gd name="connsiteY3" fmla="*/ 492362 h 3334043"/>
              <a:gd name="connsiteX4" fmla="*/ 337618 w 1983545"/>
              <a:gd name="connsiteY4" fmla="*/ 1059773 h 3334043"/>
              <a:gd name="connsiteX5" fmla="*/ 14068 w 1983545"/>
              <a:gd name="connsiteY5" fmla="*/ 3334043 h 3334043"/>
              <a:gd name="connsiteX6" fmla="*/ 0 w 1983545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711967 w 4825219"/>
              <a:gd name="connsiteY2" fmla="*/ 309483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852644 w 4825219"/>
              <a:gd name="connsiteY2" fmla="*/ 393889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852644 w 4825219"/>
              <a:gd name="connsiteY2" fmla="*/ 393889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5219" h="3334043">
                <a:moveTo>
                  <a:pt x="0" y="0"/>
                </a:moveTo>
                <a:lnTo>
                  <a:pt x="4825219" y="28135"/>
                </a:lnTo>
                <a:cubicBezTo>
                  <a:pt x="3501027" y="150053"/>
                  <a:pt x="2190904" y="187565"/>
                  <a:pt x="852644" y="393889"/>
                </a:cubicBezTo>
                <a:lnTo>
                  <a:pt x="436092" y="492362"/>
                </a:lnTo>
                <a:lnTo>
                  <a:pt x="337618" y="1059773"/>
                </a:lnTo>
                <a:lnTo>
                  <a:pt x="14068" y="3334043"/>
                </a:lnTo>
                <a:cubicBezTo>
                  <a:pt x="9379" y="2222695"/>
                  <a:pt x="4689" y="1111348"/>
                  <a:pt x="0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1"/>
          <p:cNvSpPr/>
          <p:nvPr/>
        </p:nvSpPr>
        <p:spPr>
          <a:xfrm rot="10800000">
            <a:off x="7361652" y="3523957"/>
            <a:ext cx="4825219" cy="3334043"/>
          </a:xfrm>
          <a:custGeom>
            <a:avLst/>
            <a:gdLst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1345013 w 1983545"/>
              <a:gd name="connsiteY2" fmla="*/ 661175 h 2053883"/>
              <a:gd name="connsiteX3" fmla="*/ 661175 w 1983545"/>
              <a:gd name="connsiteY3" fmla="*/ 661175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661175 w 1983545"/>
              <a:gd name="connsiteY3" fmla="*/ 661175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436092 w 1983545"/>
              <a:gd name="connsiteY3" fmla="*/ 492362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436092 w 1983545"/>
              <a:gd name="connsiteY3" fmla="*/ 492362 h 2053883"/>
              <a:gd name="connsiteX4" fmla="*/ 337618 w 1983545"/>
              <a:gd name="connsiteY4" fmla="*/ 1059773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3334043"/>
              <a:gd name="connsiteX1" fmla="*/ 1983545 w 1983545"/>
              <a:gd name="connsiteY1" fmla="*/ 0 h 3334043"/>
              <a:gd name="connsiteX2" fmla="*/ 711967 w 1983545"/>
              <a:gd name="connsiteY2" fmla="*/ 309483 h 3334043"/>
              <a:gd name="connsiteX3" fmla="*/ 436092 w 1983545"/>
              <a:gd name="connsiteY3" fmla="*/ 492362 h 3334043"/>
              <a:gd name="connsiteX4" fmla="*/ 337618 w 1983545"/>
              <a:gd name="connsiteY4" fmla="*/ 1059773 h 3334043"/>
              <a:gd name="connsiteX5" fmla="*/ 14068 w 1983545"/>
              <a:gd name="connsiteY5" fmla="*/ 3334043 h 3334043"/>
              <a:gd name="connsiteX6" fmla="*/ 0 w 1983545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711967 w 4825219"/>
              <a:gd name="connsiteY2" fmla="*/ 309483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852644 w 4825219"/>
              <a:gd name="connsiteY2" fmla="*/ 393889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852644 w 4825219"/>
              <a:gd name="connsiteY2" fmla="*/ 393889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5219" h="3334043">
                <a:moveTo>
                  <a:pt x="0" y="0"/>
                </a:moveTo>
                <a:lnTo>
                  <a:pt x="4825219" y="28135"/>
                </a:lnTo>
                <a:cubicBezTo>
                  <a:pt x="3501027" y="150053"/>
                  <a:pt x="2190904" y="187565"/>
                  <a:pt x="852644" y="393889"/>
                </a:cubicBezTo>
                <a:lnTo>
                  <a:pt x="436092" y="492362"/>
                </a:lnTo>
                <a:lnTo>
                  <a:pt x="337618" y="1059773"/>
                </a:lnTo>
                <a:lnTo>
                  <a:pt x="14068" y="3334043"/>
                </a:lnTo>
                <a:cubicBezTo>
                  <a:pt x="9379" y="2222695"/>
                  <a:pt x="4689" y="1111348"/>
                  <a:pt x="0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1"/>
          <p:cNvSpPr/>
          <p:nvPr/>
        </p:nvSpPr>
        <p:spPr>
          <a:xfrm rot="16200000">
            <a:off x="-745588" y="2778369"/>
            <a:ext cx="4825219" cy="3334043"/>
          </a:xfrm>
          <a:custGeom>
            <a:avLst/>
            <a:gdLst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1345013 w 1983545"/>
              <a:gd name="connsiteY2" fmla="*/ 661175 h 2053883"/>
              <a:gd name="connsiteX3" fmla="*/ 661175 w 1983545"/>
              <a:gd name="connsiteY3" fmla="*/ 661175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661175 w 1983545"/>
              <a:gd name="connsiteY3" fmla="*/ 661175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436092 w 1983545"/>
              <a:gd name="connsiteY3" fmla="*/ 492362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436092 w 1983545"/>
              <a:gd name="connsiteY3" fmla="*/ 492362 h 2053883"/>
              <a:gd name="connsiteX4" fmla="*/ 337618 w 1983545"/>
              <a:gd name="connsiteY4" fmla="*/ 1059773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3334043"/>
              <a:gd name="connsiteX1" fmla="*/ 1983545 w 1983545"/>
              <a:gd name="connsiteY1" fmla="*/ 0 h 3334043"/>
              <a:gd name="connsiteX2" fmla="*/ 711967 w 1983545"/>
              <a:gd name="connsiteY2" fmla="*/ 309483 h 3334043"/>
              <a:gd name="connsiteX3" fmla="*/ 436092 w 1983545"/>
              <a:gd name="connsiteY3" fmla="*/ 492362 h 3334043"/>
              <a:gd name="connsiteX4" fmla="*/ 337618 w 1983545"/>
              <a:gd name="connsiteY4" fmla="*/ 1059773 h 3334043"/>
              <a:gd name="connsiteX5" fmla="*/ 14068 w 1983545"/>
              <a:gd name="connsiteY5" fmla="*/ 3334043 h 3334043"/>
              <a:gd name="connsiteX6" fmla="*/ 0 w 1983545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711967 w 4825219"/>
              <a:gd name="connsiteY2" fmla="*/ 309483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852644 w 4825219"/>
              <a:gd name="connsiteY2" fmla="*/ 393889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852644 w 4825219"/>
              <a:gd name="connsiteY2" fmla="*/ 393889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5219" h="3334043">
                <a:moveTo>
                  <a:pt x="0" y="0"/>
                </a:moveTo>
                <a:lnTo>
                  <a:pt x="4825219" y="28135"/>
                </a:lnTo>
                <a:cubicBezTo>
                  <a:pt x="3501027" y="150053"/>
                  <a:pt x="2190904" y="187565"/>
                  <a:pt x="852644" y="393889"/>
                </a:cubicBezTo>
                <a:lnTo>
                  <a:pt x="436092" y="492362"/>
                </a:lnTo>
                <a:lnTo>
                  <a:pt x="337618" y="1059773"/>
                </a:lnTo>
                <a:lnTo>
                  <a:pt x="14068" y="3334043"/>
                </a:lnTo>
                <a:cubicBezTo>
                  <a:pt x="9379" y="2222695"/>
                  <a:pt x="4689" y="1111348"/>
                  <a:pt x="0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1"/>
          <p:cNvSpPr/>
          <p:nvPr/>
        </p:nvSpPr>
        <p:spPr>
          <a:xfrm rot="5400000">
            <a:off x="8107240" y="745588"/>
            <a:ext cx="4825219" cy="3334043"/>
          </a:xfrm>
          <a:custGeom>
            <a:avLst/>
            <a:gdLst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1345013 w 1983545"/>
              <a:gd name="connsiteY2" fmla="*/ 661175 h 2053883"/>
              <a:gd name="connsiteX3" fmla="*/ 661175 w 1983545"/>
              <a:gd name="connsiteY3" fmla="*/ 661175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661175 w 1983545"/>
              <a:gd name="connsiteY3" fmla="*/ 661175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436092 w 1983545"/>
              <a:gd name="connsiteY3" fmla="*/ 492362 h 2053883"/>
              <a:gd name="connsiteX4" fmla="*/ 661175 w 1983545"/>
              <a:gd name="connsiteY4" fmla="*/ 1369262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2053883"/>
              <a:gd name="connsiteX1" fmla="*/ 1983545 w 1983545"/>
              <a:gd name="connsiteY1" fmla="*/ 0 h 2053883"/>
              <a:gd name="connsiteX2" fmla="*/ 711967 w 1983545"/>
              <a:gd name="connsiteY2" fmla="*/ 309483 h 2053883"/>
              <a:gd name="connsiteX3" fmla="*/ 436092 w 1983545"/>
              <a:gd name="connsiteY3" fmla="*/ 492362 h 2053883"/>
              <a:gd name="connsiteX4" fmla="*/ 337618 w 1983545"/>
              <a:gd name="connsiteY4" fmla="*/ 1059773 h 2053883"/>
              <a:gd name="connsiteX5" fmla="*/ 0 w 1983545"/>
              <a:gd name="connsiteY5" fmla="*/ 2053883 h 2053883"/>
              <a:gd name="connsiteX6" fmla="*/ 0 w 1983545"/>
              <a:gd name="connsiteY6" fmla="*/ 0 h 2053883"/>
              <a:gd name="connsiteX0" fmla="*/ 0 w 1983545"/>
              <a:gd name="connsiteY0" fmla="*/ 0 h 3334043"/>
              <a:gd name="connsiteX1" fmla="*/ 1983545 w 1983545"/>
              <a:gd name="connsiteY1" fmla="*/ 0 h 3334043"/>
              <a:gd name="connsiteX2" fmla="*/ 711967 w 1983545"/>
              <a:gd name="connsiteY2" fmla="*/ 309483 h 3334043"/>
              <a:gd name="connsiteX3" fmla="*/ 436092 w 1983545"/>
              <a:gd name="connsiteY3" fmla="*/ 492362 h 3334043"/>
              <a:gd name="connsiteX4" fmla="*/ 337618 w 1983545"/>
              <a:gd name="connsiteY4" fmla="*/ 1059773 h 3334043"/>
              <a:gd name="connsiteX5" fmla="*/ 14068 w 1983545"/>
              <a:gd name="connsiteY5" fmla="*/ 3334043 h 3334043"/>
              <a:gd name="connsiteX6" fmla="*/ 0 w 1983545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711967 w 4825219"/>
              <a:gd name="connsiteY2" fmla="*/ 309483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852644 w 4825219"/>
              <a:gd name="connsiteY2" fmla="*/ 393889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  <a:gd name="connsiteX0" fmla="*/ 0 w 4825219"/>
              <a:gd name="connsiteY0" fmla="*/ 0 h 3334043"/>
              <a:gd name="connsiteX1" fmla="*/ 4825219 w 4825219"/>
              <a:gd name="connsiteY1" fmla="*/ 28135 h 3334043"/>
              <a:gd name="connsiteX2" fmla="*/ 852644 w 4825219"/>
              <a:gd name="connsiteY2" fmla="*/ 393889 h 3334043"/>
              <a:gd name="connsiteX3" fmla="*/ 436092 w 4825219"/>
              <a:gd name="connsiteY3" fmla="*/ 492362 h 3334043"/>
              <a:gd name="connsiteX4" fmla="*/ 337618 w 4825219"/>
              <a:gd name="connsiteY4" fmla="*/ 1059773 h 3334043"/>
              <a:gd name="connsiteX5" fmla="*/ 14068 w 4825219"/>
              <a:gd name="connsiteY5" fmla="*/ 3334043 h 3334043"/>
              <a:gd name="connsiteX6" fmla="*/ 0 w 4825219"/>
              <a:gd name="connsiteY6" fmla="*/ 0 h 333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5219" h="3334043">
                <a:moveTo>
                  <a:pt x="0" y="0"/>
                </a:moveTo>
                <a:lnTo>
                  <a:pt x="4825219" y="28135"/>
                </a:lnTo>
                <a:cubicBezTo>
                  <a:pt x="3501027" y="150053"/>
                  <a:pt x="2190904" y="187565"/>
                  <a:pt x="852644" y="393889"/>
                </a:cubicBezTo>
                <a:lnTo>
                  <a:pt x="436092" y="492362"/>
                </a:lnTo>
                <a:lnTo>
                  <a:pt x="337618" y="1059773"/>
                </a:lnTo>
                <a:lnTo>
                  <a:pt x="14068" y="3334043"/>
                </a:lnTo>
                <a:cubicBezTo>
                  <a:pt x="9379" y="2222695"/>
                  <a:pt x="4689" y="1111348"/>
                  <a:pt x="0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6025" y="-65063"/>
            <a:ext cx="11901487" cy="6629400"/>
          </a:xfrm>
          <a:prstGeom prst="ellipse">
            <a:avLst/>
          </a:prstGeom>
          <a:gradFill flip="none" rotWithShape="1">
            <a:gsLst>
              <a:gs pos="7000">
                <a:schemeClr val="accent1">
                  <a:lumMod val="5000"/>
                  <a:lumOff val="9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8300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9116" y="4637656"/>
            <a:ext cx="4003963" cy="1205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7408318" y="808718"/>
            <a:ext cx="3758130" cy="3312399"/>
          </a:xfrm>
          <a:prstGeom prst="cloudCallout">
            <a:avLst>
              <a:gd name="adj1" fmla="val -18742"/>
              <a:gd name="adj2" fmla="val 66211"/>
            </a:avLst>
          </a:prstGeom>
          <a:gradFill flip="none" rotWithShape="1">
            <a:gsLst>
              <a:gs pos="63000">
                <a:schemeClr val="accent1">
                  <a:lumMod val="5000"/>
                  <a:lumOff val="95000"/>
                </a:schemeClr>
              </a:gs>
              <a:gs pos="6000">
                <a:schemeClr val="accent2">
                  <a:lumMod val="60000"/>
                  <a:lumOff val="40000"/>
                </a:schemeClr>
              </a:gs>
              <a:gs pos="34000">
                <a:schemeClr val="tx1">
                  <a:lumMod val="50000"/>
                  <a:lumOff val="50000"/>
                </a:schemeClr>
              </a:gs>
              <a:gs pos="49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arenR"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3772936" y="0"/>
            <a:ext cx="3884917" cy="2640881"/>
          </a:xfrm>
          <a:prstGeom prst="cloudCallout">
            <a:avLst>
              <a:gd name="adj1" fmla="val 22620"/>
              <a:gd name="adj2" fmla="val 114704"/>
            </a:avLst>
          </a:prstGeom>
          <a:gradFill flip="none" rotWithShape="1">
            <a:gsLst>
              <a:gs pos="19000">
                <a:schemeClr val="bg1">
                  <a:lumMod val="6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  <a:gs pos="38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 rot="17156668">
            <a:off x="795087" y="2322069"/>
            <a:ext cx="3909896" cy="3046270"/>
          </a:xfrm>
          <a:prstGeom prst="cloudCallout">
            <a:avLst>
              <a:gd name="adj1" fmla="val -17154"/>
              <a:gd name="adj2" fmla="val 80350"/>
            </a:avLst>
          </a:prstGeom>
          <a:gradFill flip="none" rotWithShape="1">
            <a:gsLst>
              <a:gs pos="12000">
                <a:schemeClr val="bg1">
                  <a:lumMod val="50000"/>
                </a:schemeClr>
              </a:gs>
              <a:gs pos="46000">
                <a:schemeClr val="bg1"/>
              </a:gs>
              <a:gs pos="72000">
                <a:schemeClr val="tx1">
                  <a:lumMod val="50000"/>
                  <a:lumOff val="50000"/>
                </a:schemeClr>
              </a:gs>
              <a:gs pos="84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5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083" y="211015"/>
            <a:ext cx="11732455" cy="644300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58130" y="211015"/>
            <a:ext cx="3024554" cy="19272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 পোকা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84" y="384223"/>
            <a:ext cx="5542670" cy="23308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6099" y="2817932"/>
            <a:ext cx="10747717" cy="2246437"/>
            <a:chOff x="436099" y="2817932"/>
            <a:chExt cx="10747717" cy="2246437"/>
          </a:xfrm>
        </p:grpSpPr>
        <p:sp>
          <p:nvSpPr>
            <p:cNvPr id="5" name="Rounded Rectangle 4"/>
            <p:cNvSpPr/>
            <p:nvPr/>
          </p:nvSpPr>
          <p:spPr>
            <a:xfrm>
              <a:off x="436099" y="2817932"/>
              <a:ext cx="10747717" cy="220423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কচি ও বয়স্ক পাতা খেয়ে ফেলে । স্ত্রী মথ পাতার উল্টা পিঠে</a:t>
              </a:r>
            </a:p>
            <a:p>
              <a:r>
                <a:rPr lang="bn-BD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ডিম পাড়ে এবং </a:t>
              </a:r>
            </a:p>
            <a:p>
              <a:r>
                <a:rPr lang="bn-BD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৬-৭ দিন পর এই বাচ্চাগুলো চারার ডগা ও পাতা খেয়ে ফেলে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761" y="2860136"/>
              <a:ext cx="3198055" cy="2204233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14996" y="5139099"/>
            <a:ext cx="11352627" cy="1125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পাতায় ডিমের গাদা নষ্ট করতে হবে। পোকাসহ পাতা মাটিতে পুঁতে ফেলতে হবে । এক জমি থেকে অন্য জমিতে যেন পোকা পার না হয় সেদিকে খিয়াল রাখতে হবে। কীটনাশক ব্যবহার করতে হবে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96" y="235527"/>
            <a:ext cx="11665527" cy="6359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2030" y="430155"/>
            <a:ext cx="10986656" cy="2664737"/>
            <a:chOff x="623454" y="500493"/>
            <a:chExt cx="10986656" cy="2075284"/>
          </a:xfrm>
        </p:grpSpPr>
        <p:sp>
          <p:nvSpPr>
            <p:cNvPr id="5" name="Rectangle 4"/>
            <p:cNvSpPr/>
            <p:nvPr/>
          </p:nvSpPr>
          <p:spPr>
            <a:xfrm>
              <a:off x="623454" y="511449"/>
              <a:ext cx="10986654" cy="20643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b="1" i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ঘোড়া</a:t>
              </a:r>
              <a:r>
                <a:rPr lang="en-US" sz="5400" b="1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i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পোকাঃ</a:t>
              </a:r>
              <a:r>
                <a:rPr lang="en-US" sz="5400" b="1" i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পাট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গাছের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কচি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ডগা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endPara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পাতায়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আক্রমন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ফলে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ডগা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নষ্ট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শাখা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প্রশাখা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বের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 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ফলন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ও </a:t>
              </a:r>
              <a:endPara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আঁশ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কমে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410" y="500493"/>
              <a:ext cx="2552700" cy="17907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602030" y="3713018"/>
            <a:ext cx="109866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দমন পদ্ধতি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পোকার আক্রমন দেখা দিলে কেরোসিন ভেজা দড়ি গাছের উপর দিয়ে টেনে দিতে হবে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শালিক ও ময়না পাখি বসার জন্য পাট ক্ষেতে বাঁশের কঞ্চি এবং গাছের ডাল পুঁতে দিতে হবে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মাত্রায় রাসায়নিক বালাইনাশক ছিটাতে  হবে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8" y="200025"/>
            <a:ext cx="624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/>
              <a:t>জোড়ায় কাজ 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0049" y="5129213"/>
            <a:ext cx="11344275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</a:rPr>
              <a:t>বিচা পোকার আক্রমন ও দমন ব্যবস্থা বর্ননা করো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" y="1153151"/>
            <a:ext cx="10872787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96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-195960"/>
            <a:ext cx="5050814" cy="37832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0498" y="715283"/>
            <a:ext cx="566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চেলে পোকা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7818" y="2949965"/>
            <a:ext cx="10931236" cy="12746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 পোকা চারা গাছের ডোগা ছিদ্র করে ডিম পাড়ে । ডিম ফুটে বাচ্চা গাছের ভিতরে চলে  যায় এবং  গাছের ক্ষতি করে । 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188" y="4629150"/>
            <a:ext cx="11187112" cy="1914525"/>
          </a:xfrm>
          <a:prstGeom prst="roundRect">
            <a:avLst/>
          </a:prstGeom>
          <a:gradFill flip="none" rotWithShape="1">
            <a:gsLst>
              <a:gs pos="18000">
                <a:schemeClr val="tx1">
                  <a:lumMod val="50000"/>
                  <a:lumOff val="50000"/>
                </a:schemeClr>
              </a:gs>
              <a:gs pos="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 </a:t>
            </a:r>
            <a:r>
              <a:rPr lang="bn-BD" sz="4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–ক্ষেতের আশে পাশের  আগাছা  পরিষ্কার  করতে হবে </a:t>
            </a:r>
          </a:p>
          <a:p>
            <a:pPr algn="ctr"/>
            <a:r>
              <a:rPr lang="bn-BD" sz="4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গাছ তুলে ফেলতে হবে </a:t>
            </a:r>
          </a:p>
          <a:p>
            <a:pPr algn="ctr"/>
            <a:r>
              <a:rPr lang="bn-BD" sz="40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উচ্চতা ৫-৬ সেমি হলে পরিমান মত কিটনাশক দিতে হবে 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691" y="254071"/>
            <a:ext cx="11451102" cy="62601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3177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713870" y="492369"/>
            <a:ext cx="3502856" cy="956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দমন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182" y="1941342"/>
            <a:ext cx="10860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পাটে কান্ড পচা, কালোপট্রি, গোড়া পচা , শুকানো ক্ষত , ঢলে পড়া ইত্যাদি রোগ দেখা দেয় 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1182" y="3629465"/>
            <a:ext cx="10860258" cy="2363372"/>
            <a:chOff x="661182" y="3629465"/>
            <a:chExt cx="10860258" cy="2363372"/>
          </a:xfrm>
        </p:grpSpPr>
        <p:sp>
          <p:nvSpPr>
            <p:cNvPr id="5" name="Rounded Rectangle 4"/>
            <p:cNvSpPr/>
            <p:nvPr/>
          </p:nvSpPr>
          <p:spPr>
            <a:xfrm>
              <a:off x="661182" y="3629465"/>
              <a:ext cx="10860258" cy="23633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b="1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কান্ড পচা </a:t>
              </a:r>
              <a:r>
                <a:rPr lang="bn-BD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– পাতা ও কান্ডে গাড় বাদামি রঙের দাগ দেখা যায় ।</a:t>
              </a:r>
            </a:p>
            <a:p>
              <a:r>
                <a:rPr lang="bn-BD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দাগগুলোতে অসংখ্য কালো বিন্দু দেখা যায় , এই কালো বিন্দুগুলোতে ছত্রাক</a:t>
              </a:r>
            </a:p>
            <a:p>
              <a:r>
                <a:rPr lang="bn-BD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জীবানু থাকে । কেনাফ ও মেস্তা পাটে দেখা যায় ।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415" y="3629465"/>
              <a:ext cx="2486025" cy="2363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39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083" y="169663"/>
            <a:ext cx="11718387" cy="6358597"/>
          </a:xfrm>
          <a:prstGeom prst="rect">
            <a:avLst/>
          </a:prstGeom>
          <a:solidFill>
            <a:schemeClr val="bg1">
              <a:lumMod val="75000"/>
            </a:schemeClr>
          </a:solidFill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6098" y="492369"/>
            <a:ext cx="11211952" cy="2222696"/>
            <a:chOff x="436098" y="492369"/>
            <a:chExt cx="11211952" cy="2222696"/>
          </a:xfrm>
        </p:grpSpPr>
        <p:sp>
          <p:nvSpPr>
            <p:cNvPr id="3" name="Rounded Rectangle 2"/>
            <p:cNvSpPr/>
            <p:nvPr/>
          </p:nvSpPr>
          <p:spPr>
            <a:xfrm>
              <a:off x="436098" y="492369"/>
              <a:ext cx="11211951" cy="222269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2000"/>
                    <a:lumOff val="58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400" b="1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কালো পট্রিরোগ- </a:t>
              </a:r>
              <a:r>
                <a:rPr lang="bn-BD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 রোগের লক্ষন প্রায় কান্ডপচা </a:t>
              </a:r>
            </a:p>
            <a:p>
              <a:r>
                <a:rPr lang="bn-BD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রোগের মতোই , আক্রান্ত স্থানে ঘোসলে হাতে </a:t>
              </a:r>
            </a:p>
            <a:p>
              <a:r>
                <a:rPr lang="bn-BD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কালো গুঁড়ার মত দাগ পড়ে । 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728" y="540526"/>
              <a:ext cx="3335322" cy="2126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436098" y="3404379"/>
            <a:ext cx="10888394" cy="2222696"/>
            <a:chOff x="436098" y="3404379"/>
            <a:chExt cx="10888394" cy="2222696"/>
          </a:xfrm>
        </p:grpSpPr>
        <p:sp>
          <p:nvSpPr>
            <p:cNvPr id="4" name="Rounded Rectangle 3"/>
            <p:cNvSpPr/>
            <p:nvPr/>
          </p:nvSpPr>
          <p:spPr>
            <a:xfrm>
              <a:off x="436098" y="3404379"/>
              <a:ext cx="10888394" cy="222269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000" b="1" u="sng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শুকনা ক্ষত </a:t>
              </a:r>
              <a:r>
                <a:rPr lang="bn-BD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– এ রোগ শুধু দেশি পাটে দেখা যায় , </a:t>
              </a:r>
            </a:p>
            <a:p>
              <a:r>
                <a:rPr lang="bn-BD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আক্রান্ত স্থান ফেটে যায় এবং ফাটা স্থানে জীবাণু সৃষ্টি হয়। </a:t>
              </a:r>
            </a:p>
            <a:p>
              <a:r>
                <a:rPr lang="bn-BD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চারা অবস্থায় আক্রান্ত হলে চারা মারা যায় 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728" y="3404379"/>
              <a:ext cx="2845722" cy="21384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700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tx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914400" y="271463"/>
            <a:ext cx="9972675" cy="12573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0038" y="5100638"/>
            <a:ext cx="11615737" cy="154305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পাটের রোগ দমন বা প্রতিকার ব্যবস্থা বর্ননা করো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585912"/>
            <a:ext cx="8243887" cy="345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55" y="351692"/>
            <a:ext cx="11605846" cy="6133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484910"/>
            <a:ext cx="11194471" cy="476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0324" y="5498707"/>
            <a:ext cx="11236037" cy="6665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n w="12700"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পাট-কাটা</a:t>
            </a:r>
            <a:r>
              <a:rPr lang="en-US" dirty="0" smtClean="0">
                <a:ln w="12700"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n w="12700"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আঁটি</a:t>
            </a:r>
            <a:r>
              <a:rPr lang="en-US" dirty="0" smtClean="0">
                <a:ln w="12700"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2700"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1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45" y="300111"/>
            <a:ext cx="9003323" cy="5059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812" y="5359791"/>
            <a:ext cx="1173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জাগের উপর ৩০ সেমি এবং নিচে ৬০ সেমি পানি থাকতে হবে , প্রতি ১০০ টি আঁটির জন্য ১কেজি ইউরিয়া দিলে ভালো হয় । 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8812" y="815926"/>
            <a:ext cx="2757268" cy="3924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পাট জাগ দেওয়া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28626" y="186624"/>
            <a:ext cx="11856920" cy="6457876"/>
            <a:chOff x="323557" y="255893"/>
            <a:chExt cx="11856920" cy="6457876"/>
          </a:xfrm>
        </p:grpSpPr>
        <p:sp>
          <p:nvSpPr>
            <p:cNvPr id="4" name="Rectangle 3"/>
            <p:cNvSpPr/>
            <p:nvPr/>
          </p:nvSpPr>
          <p:spPr>
            <a:xfrm>
              <a:off x="323557" y="337625"/>
              <a:ext cx="11507372" cy="610537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66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>
                  <a:gsLst>
                    <a:gs pos="5000">
                      <a:schemeClr val="accent2">
                        <a:lumMod val="60000"/>
                        <a:lumOff val="40000"/>
                      </a:schemeClr>
                    </a:gs>
                    <a:gs pos="37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00B0F0"/>
                    </a:gs>
                    <a:gs pos="100000">
                      <a:srgbClr val="FFFF00"/>
                    </a:gs>
                  </a:gsLst>
                  <a:lin ang="5400000" scaled="1"/>
                </a:gra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6442">
              <a:off x="8719772" y="4169080"/>
              <a:ext cx="1647972" cy="22536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438" y="4220452"/>
              <a:ext cx="1647972" cy="22536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493" y="4353255"/>
              <a:ext cx="1647972" cy="22536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387" y="4460154"/>
              <a:ext cx="1647972" cy="22536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772" y="434923"/>
              <a:ext cx="1647972" cy="22536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446" y="384551"/>
              <a:ext cx="1647972" cy="22536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542" y="350520"/>
              <a:ext cx="1647972" cy="225361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50" y="337625"/>
              <a:ext cx="1647972" cy="22536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28" y="384552"/>
              <a:ext cx="1647972" cy="225361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28" y="2355898"/>
              <a:ext cx="1647972" cy="22536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62" y="4457113"/>
              <a:ext cx="1647972" cy="22536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6442">
              <a:off x="10529296" y="4262645"/>
              <a:ext cx="1647972" cy="225361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6442">
              <a:off x="10492809" y="2355897"/>
              <a:ext cx="1647972" cy="225361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3944">
              <a:off x="10501628" y="366455"/>
              <a:ext cx="1647972" cy="225361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90192" y="2119229"/>
              <a:ext cx="9419371" cy="238350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gradFill>
                    <a:gsLst>
                      <a:gs pos="5000">
                        <a:schemeClr val="accent2">
                          <a:lumMod val="60000"/>
                          <a:lumOff val="40000"/>
                        </a:schemeClr>
                      </a:gs>
                      <a:gs pos="37000">
                        <a:schemeClr val="accent6">
                          <a:lumMod val="60000"/>
                          <a:lumOff val="40000"/>
                        </a:schemeClr>
                      </a:gs>
                      <a:gs pos="7200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</a:rPr>
                <a:t>স্বাগতম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0649" y="459974"/>
              <a:ext cx="1647972" cy="22536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323" y="409602"/>
              <a:ext cx="1647972" cy="22536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419" y="375571"/>
              <a:ext cx="1647972" cy="225361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27" y="362676"/>
              <a:ext cx="1647972" cy="225361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3944">
              <a:off x="10532505" y="391506"/>
              <a:ext cx="1647972" cy="225361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6442">
              <a:off x="8719772" y="4062297"/>
              <a:ext cx="1647972" cy="225361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438" y="4113669"/>
              <a:ext cx="1647972" cy="225361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493" y="4246472"/>
              <a:ext cx="1647972" cy="225361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387" y="4353371"/>
              <a:ext cx="1647972" cy="22536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28" y="2249115"/>
              <a:ext cx="1647972" cy="225361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62" y="4350330"/>
              <a:ext cx="1647972" cy="225361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6442">
              <a:off x="10529296" y="4155862"/>
              <a:ext cx="1647972" cy="225361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6442">
              <a:off x="10449510" y="2270056"/>
              <a:ext cx="1647972" cy="225361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0649" y="353191"/>
              <a:ext cx="1647972" cy="225361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852" y="391050"/>
              <a:ext cx="3537436" cy="225361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234" y="362676"/>
              <a:ext cx="1647972" cy="225361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427" y="255893"/>
              <a:ext cx="1647972" cy="225361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3944">
              <a:off x="10532505" y="284723"/>
              <a:ext cx="1647972" cy="2253615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1" y="525813"/>
            <a:ext cx="2133534" cy="14970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66" y="4717532"/>
            <a:ext cx="1974894" cy="1497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04" y="4612174"/>
            <a:ext cx="2133534" cy="14970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4" y="4668617"/>
            <a:ext cx="2189725" cy="14970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54" y="576654"/>
            <a:ext cx="2460543" cy="14970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24" y="552264"/>
            <a:ext cx="2224613" cy="14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6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24" y="211015"/>
            <a:ext cx="11465169" cy="627419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42" y="372792"/>
            <a:ext cx="4931740" cy="3538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72792"/>
            <a:ext cx="5706795" cy="3538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11157" y="4171069"/>
            <a:ext cx="5397306" cy="19272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 আঁশ ছাড়ানো ও পরিষ্কারকরণ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05711" y="4083145"/>
            <a:ext cx="4628271" cy="21031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আঁশ শুকানো ও সংরক্ষণ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tx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5" y="180110"/>
            <a:ext cx="12053455" cy="651163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21425" y="295836"/>
            <a:ext cx="4988858" cy="8606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bg2">
                  <a:lumMod val="75000"/>
                </a:schemeClr>
              </a:gs>
              <a:gs pos="76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87" y="1620982"/>
            <a:ext cx="116101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পাট চাষের জন্য কোন মাটি সবচেয়ে ভালো ?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মোট কয়টি দেশি পাটের জাত উদ্ভাবন করা হয়েছে ?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পাট চাষের উপযুক্ত সময় কখন ?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চারা গজানোর কত দিন পর ঘন চারা থেকে দুর্বল চারা গুলো তুলে ফেলতে হয় ?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পাটের কয়েকটি ক্ষতিকারক পোকার নাম বলো –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ঘোড়াপোকা গাছের কোথায় আক্রমন করে ?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পাট পানিতে ডুবানোর কয়দিন পর পচন পরীক্ষা করতে হয় ?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পাট জাগের উপর ও নিচে কি পরিমান পানি থাকতে হবে </a:t>
            </a:r>
            <a:r>
              <a:rPr lang="bn-BD" dirty="0" smtClean="0"/>
              <a:t>?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386954" y="1469514"/>
            <a:ext cx="1579418" cy="28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FF0000"/>
                </a:solidFill>
              </a:rPr>
              <a:t>দোআশ মাটি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47426" y="2186287"/>
            <a:ext cx="1637891" cy="3463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১৭ </a:t>
            </a:r>
            <a:r>
              <a:rPr lang="en-US" b="1" dirty="0" err="1" smtClean="0">
                <a:solidFill>
                  <a:srgbClr val="002060"/>
                </a:solidFill>
              </a:rPr>
              <a:t>টি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61964" y="2681261"/>
            <a:ext cx="1637891" cy="3463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ফালগুন-চৈত্র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11866" y="3243505"/>
            <a:ext cx="1586167" cy="3463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১৫ -২০ দিন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99855" y="3706002"/>
            <a:ext cx="5114555" cy="3463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বিচাপোকা,উরচুঙ্গা,ঘোড়াপোকা,মাকড় ইত্যাদি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8626" y="4180317"/>
            <a:ext cx="2775492" cy="3463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ডগা ও পাতায়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18772" y="4654632"/>
            <a:ext cx="2233632" cy="3463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১০-১১দিন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66372" y="5233262"/>
            <a:ext cx="2538432" cy="3463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৩০সেমি ,৬০সেমি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2" y="196509"/>
            <a:ext cx="11887200" cy="6471138"/>
          </a:xfrm>
          <a:prstGeom prst="rect">
            <a:avLst/>
          </a:prstGeom>
          <a:noFill/>
          <a:ln w="2222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47152" y="406540"/>
            <a:ext cx="3277772" cy="1224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684963" y="1415940"/>
            <a:ext cx="6281225" cy="5085313"/>
            <a:chOff x="2427118" y="1258777"/>
            <a:chExt cx="6281225" cy="5085313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2427118" y="3361740"/>
              <a:ext cx="6281225" cy="298235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7904566">
              <a:off x="3316622" y="1056053"/>
              <a:ext cx="4502217" cy="4907665"/>
            </a:xfrm>
            <a:prstGeom prst="rtTriangl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39562" y="2701885"/>
            <a:ext cx="477202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4963" y="4429125"/>
            <a:ext cx="5973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 চাষের অর্থনৈতিক গুরুত্ব বর্ননা করো </a:t>
            </a:r>
            <a:endParaRPr lang="en-US" sz="5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476" y="342900"/>
            <a:ext cx="11401430" cy="622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131127"/>
            <a:ext cx="11401430" cy="3441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87" y="452437"/>
            <a:ext cx="3333750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7426" y="1414463"/>
            <a:ext cx="9101138" cy="28432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err="1" smtClean="0">
                <a:ln w="57150"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0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66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32" fill="hold">
                                          <p:stCondLst>
                                            <p:cond delay="11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5764" y="123051"/>
            <a:ext cx="4773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267450" y="1046381"/>
            <a:ext cx="4619625" cy="5414962"/>
            <a:chOff x="6267450" y="1046381"/>
            <a:chExt cx="4619625" cy="5414962"/>
          </a:xfrm>
        </p:grpSpPr>
        <p:sp>
          <p:nvSpPr>
            <p:cNvPr id="4" name="Rectangle 3"/>
            <p:cNvSpPr/>
            <p:nvPr/>
          </p:nvSpPr>
          <p:spPr>
            <a:xfrm>
              <a:off x="6272212" y="1046381"/>
              <a:ext cx="4614863" cy="54149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267450" y="1156632"/>
              <a:ext cx="250032" cy="5199936"/>
              <a:chOff x="6267450" y="1156632"/>
              <a:chExt cx="250032" cy="5199936"/>
            </a:xfrm>
            <a:gradFill flip="none" rotWithShape="1">
              <a:gsLst>
                <a:gs pos="53000">
                  <a:schemeClr val="tx1">
                    <a:lumMod val="65000"/>
                    <a:lumOff val="35000"/>
                  </a:schemeClr>
                </a:gs>
                <a:gs pos="94000">
                  <a:schemeClr val="bg2">
                    <a:lumMod val="50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p:grpSpPr>
          <p:sp>
            <p:nvSpPr>
              <p:cNvPr id="5" name="Oval 4"/>
              <p:cNvSpPr/>
              <p:nvPr/>
            </p:nvSpPr>
            <p:spPr>
              <a:xfrm>
                <a:off x="6303170" y="1156632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303170" y="2194737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267450" y="2756535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269831" y="3323273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269831" y="3851790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269831" y="4328040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72212" y="4756665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272212" y="5180528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272212" y="5646955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272212" y="6070818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67450" y="1689137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 rot="10800000">
            <a:off x="1535907" y="1069765"/>
            <a:ext cx="4619625" cy="5414962"/>
            <a:chOff x="6267450" y="1046381"/>
            <a:chExt cx="4619625" cy="5414962"/>
          </a:xfrm>
        </p:grpSpPr>
        <p:sp>
          <p:nvSpPr>
            <p:cNvPr id="38" name="Rectangle 37"/>
            <p:cNvSpPr/>
            <p:nvPr/>
          </p:nvSpPr>
          <p:spPr>
            <a:xfrm>
              <a:off x="6272212" y="1046381"/>
              <a:ext cx="4614863" cy="54149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267450" y="1156632"/>
              <a:ext cx="250032" cy="5199936"/>
              <a:chOff x="6267450" y="1156632"/>
              <a:chExt cx="250032" cy="5199936"/>
            </a:xfrm>
            <a:gradFill flip="none" rotWithShape="1">
              <a:gsLst>
                <a:gs pos="53000">
                  <a:schemeClr val="tx1">
                    <a:lumMod val="65000"/>
                    <a:lumOff val="35000"/>
                  </a:schemeClr>
                </a:gs>
                <a:gs pos="94000">
                  <a:schemeClr val="bg2">
                    <a:lumMod val="50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p:grpSpPr>
          <p:sp>
            <p:nvSpPr>
              <p:cNvPr id="40" name="Oval 39"/>
              <p:cNvSpPr/>
              <p:nvPr/>
            </p:nvSpPr>
            <p:spPr>
              <a:xfrm>
                <a:off x="6303170" y="1156632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03170" y="2194737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267450" y="2756535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269831" y="3323273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269831" y="3851790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269831" y="4328040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272212" y="4756665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272212" y="5180528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272212" y="5646955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272212" y="6070818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267450" y="1689137"/>
                <a:ext cx="214312" cy="2857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96" y="1174539"/>
            <a:ext cx="2496735" cy="2583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704323" y="3922085"/>
            <a:ext cx="41702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তোফাজ্জল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0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সিংরাইশ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রাহঃবালিকা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আলিম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মাদরাসা</a:t>
            </a:r>
            <a:endParaRPr lang="en-US" sz="2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চৌদ্দগ্রাম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2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০১৭৩৮০২৯৯৭৬ 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2" y="1235025"/>
            <a:ext cx="2259807" cy="2616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4488823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 ১ম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E9F1F9"/>
            </a:gs>
            <a:gs pos="0">
              <a:schemeClr val="accent5">
                <a:lumMod val="40000"/>
                <a:lumOff val="60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6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627" y="196948"/>
            <a:ext cx="8187397" cy="11816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কিছু চিত্র দেখব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0" y="1728246"/>
            <a:ext cx="5686158" cy="4215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8" y="1693610"/>
            <a:ext cx="6317672" cy="42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83" y="181280"/>
            <a:ext cx="11633982" cy="6246056"/>
          </a:xfrm>
          <a:prstGeom prst="rect">
            <a:avLst/>
          </a:prstGeom>
          <a:solidFill>
            <a:schemeClr val="bg2">
              <a:lumMod val="75000"/>
            </a:schemeClr>
          </a:solidFill>
          <a:ln w="155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77437" y="562708"/>
            <a:ext cx="7413674" cy="1308295"/>
          </a:xfrm>
          <a:prstGeom prst="ellipse">
            <a:avLst/>
          </a:prstGeom>
          <a:ln w="698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82" y="2967334"/>
            <a:ext cx="1149948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</a:t>
            </a:r>
            <a:r>
              <a:rPr 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ট</a:t>
            </a:r>
            <a:r>
              <a:rPr lang="bn-BD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চাষ 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Sun 3"/>
          <p:cNvSpPr/>
          <p:nvPr/>
        </p:nvSpPr>
        <p:spPr>
          <a:xfrm>
            <a:off x="530731" y="562708"/>
            <a:ext cx="526473" cy="55418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6084274" y="3521147"/>
            <a:ext cx="526473" cy="55418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1111344" y="507290"/>
            <a:ext cx="526473" cy="55418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139054" y="5587568"/>
            <a:ext cx="526473" cy="55418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06581" y="5555948"/>
            <a:ext cx="526473" cy="55418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828" y="281354"/>
            <a:ext cx="11479237" cy="6231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25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59126" y="604911"/>
            <a:ext cx="5345723" cy="78779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পাঠশেষে  শিক্ষার্থীরা  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382" y="2202873"/>
            <a:ext cx="10543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55" y="304802"/>
            <a:ext cx="11596255" cy="6234543"/>
          </a:xfrm>
          <a:prstGeom prst="rect">
            <a:avLst/>
          </a:prstGeom>
          <a:solidFill>
            <a:schemeClr val="accent2"/>
          </a:solidFill>
          <a:ln w="212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351518" y="3580606"/>
            <a:ext cx="5279355" cy="2608639"/>
            <a:chOff x="6351518" y="3580606"/>
            <a:chExt cx="5279355" cy="26086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518" y="3580606"/>
              <a:ext cx="5279355" cy="2608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650182" y="4668982"/>
              <a:ext cx="1634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FF0000"/>
                  </a:solidFill>
                </a:rPr>
                <a:t>কেনাফ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6910" y="3366927"/>
            <a:ext cx="4963504" cy="2825647"/>
            <a:chOff x="1191491" y="3472103"/>
            <a:chExt cx="4963504" cy="2825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91" y="3472103"/>
              <a:ext cx="4963504" cy="28256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895600" y="4668982"/>
              <a:ext cx="1123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FF0000"/>
                  </a:solidFill>
                </a:rPr>
                <a:t>মেস্তা 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61229" y="886691"/>
            <a:ext cx="504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পাটের জাত </a:t>
            </a:r>
            <a:endParaRPr lang="en-US" sz="4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29460" y="544136"/>
            <a:ext cx="4952991" cy="2971459"/>
            <a:chOff x="1191491" y="450614"/>
            <a:chExt cx="4952991" cy="29714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91" y="450614"/>
              <a:ext cx="4952991" cy="29714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382982" y="2396836"/>
              <a:ext cx="1856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তোষা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পাট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82451" y="497375"/>
            <a:ext cx="5384056" cy="3021489"/>
            <a:chOff x="6351518" y="450614"/>
            <a:chExt cx="5384056" cy="3021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518" y="450614"/>
              <a:ext cx="5384056" cy="3021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883236" y="2858501"/>
              <a:ext cx="2189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দেশি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পা</a:t>
              </a:r>
              <a:r>
                <a:rPr lang="bn-BD" sz="2400" b="1" dirty="0" smtClean="0">
                  <a:solidFill>
                    <a:srgbClr val="FF0000"/>
                  </a:solidFill>
                </a:rPr>
                <a:t>ট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51518" y="3475430"/>
            <a:ext cx="5279355" cy="2608639"/>
            <a:chOff x="6351518" y="3580606"/>
            <a:chExt cx="5279355" cy="260863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518" y="3580606"/>
              <a:ext cx="5279355" cy="2608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6650182" y="4668982"/>
              <a:ext cx="1634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FF0000"/>
                  </a:solidFill>
                </a:rPr>
                <a:t>কেনাফ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29460" y="438960"/>
            <a:ext cx="4952991" cy="2971459"/>
            <a:chOff x="1191491" y="450614"/>
            <a:chExt cx="4952991" cy="297145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91" y="450614"/>
              <a:ext cx="4952991" cy="29714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2382982" y="2396836"/>
              <a:ext cx="1856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তোষা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পাট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82451" y="392199"/>
            <a:ext cx="5384056" cy="3021489"/>
            <a:chOff x="6351518" y="450614"/>
            <a:chExt cx="5384056" cy="302148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518" y="450614"/>
              <a:ext cx="5384056" cy="3021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7883236" y="2858501"/>
              <a:ext cx="2189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দেশি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পা</a:t>
              </a:r>
              <a:r>
                <a:rPr lang="bn-BD" sz="2400" b="1" dirty="0" smtClean="0">
                  <a:solidFill>
                    <a:srgbClr val="FF0000"/>
                  </a:solidFill>
                </a:rPr>
                <a:t>ট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2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6776" y="492369"/>
            <a:ext cx="5233182" cy="2489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58" y="365760"/>
            <a:ext cx="6063173" cy="3657599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1434905" y="4600136"/>
            <a:ext cx="9551963" cy="14771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 ৩ টি জাতের নাম লেখ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542" y="280696"/>
            <a:ext cx="11563643" cy="6203852"/>
          </a:xfrm>
          <a:prstGeom prst="rect">
            <a:avLst/>
          </a:prstGeom>
          <a:gradFill>
            <a:gsLst>
              <a:gs pos="6000">
                <a:srgbClr val="E9F1F9"/>
              </a:gs>
              <a:gs pos="0">
                <a:schemeClr val="accent5">
                  <a:lumMod val="40000"/>
                  <a:lumOff val="60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76000">
                <a:schemeClr val="bg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46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44982" y="443346"/>
            <a:ext cx="6040582" cy="997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</a:rPr>
              <a:t>জমি নির্বাচন ও চাষ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164" y="2064327"/>
            <a:ext cx="1076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ফাল্গুন-চৈত্র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৫-৬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3018434"/>
            <a:ext cx="5434752" cy="3005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63" y="3018434"/>
            <a:ext cx="5338798" cy="30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599</Words>
  <Application>Microsoft Office PowerPoint</Application>
  <PresentationFormat>Widescreen</PresentationFormat>
  <Paragraphs>93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 Com Computer</dc:creator>
  <cp:lastModifiedBy>Dot Com Computer</cp:lastModifiedBy>
  <cp:revision>98</cp:revision>
  <dcterms:created xsi:type="dcterms:W3CDTF">2021-01-19T04:38:58Z</dcterms:created>
  <dcterms:modified xsi:type="dcterms:W3CDTF">2021-03-14T02:29:17Z</dcterms:modified>
</cp:coreProperties>
</file>