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bn-IN" sz="2800" dirty="0" smtClean="0"/>
            <a:t>শ্রেনীঃ</a:t>
          </a:r>
          <a:r>
            <a:rPr lang="en-US" sz="2800" dirty="0" smtClean="0"/>
            <a:t>  </a:t>
          </a:r>
          <a:r>
            <a:rPr lang="bn-IN" sz="2800" dirty="0" smtClean="0"/>
            <a:t>দশম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 smtClean="0"/>
            <a:t>বিষয়ঃ</a:t>
          </a:r>
          <a:r>
            <a:rPr lang="en-US" sz="2800" dirty="0" smtClean="0"/>
            <a:t> </a:t>
          </a:r>
          <a:r>
            <a:rPr lang="en-US" sz="2800" dirty="0" err="1" smtClean="0"/>
            <a:t>পদার্থবিজ্ঞান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bn-IN" sz="2800" dirty="0" smtClean="0"/>
            <a:t>অধ্যায়ঃ</a:t>
          </a:r>
          <a:r>
            <a:rPr lang="en-US" sz="2800" dirty="0" smtClean="0"/>
            <a:t> </a:t>
          </a:r>
          <a:r>
            <a:rPr lang="bn-IN" sz="2800" dirty="0" smtClean="0"/>
            <a:t> </a:t>
          </a:r>
          <a:r>
            <a:rPr lang="en-US" sz="2800" dirty="0" smtClean="0"/>
            <a:t>৬ষ্ঠ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7E0C1-3C9B-4652-8B4D-C59427504AEA}" type="pres">
      <dgm:prSet presAssocID="{D3C03D75-1F2C-4B47-8F0E-C89DE237E0EC}" presName="parentText" presStyleLbl="node1" presStyleIdx="0" presStyleCnt="3" custLinFactY="7101" custLinFactNeighborX="-236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D1EE-7172-43F3-9369-DF9B03D5AC99}" type="pres">
      <dgm:prSet presAssocID="{C26751D4-830B-4B6A-9C46-7CAFE84BAB7B}" presName="spacer" presStyleCnt="0"/>
      <dgm:spPr/>
      <dgm:t>
        <a:bodyPr/>
        <a:lstStyle/>
        <a:p>
          <a:endParaRPr lang="en-US"/>
        </a:p>
      </dgm:t>
    </dgm:pt>
    <dgm:pt modelId="{C552F366-6C28-42C3-8BB1-5D6985904772}" type="pres">
      <dgm:prSet presAssocID="{47B5992C-A7CB-4221-9CA8-61059F5730E5}" presName="parentText" presStyleLbl="node1" presStyleIdx="1" presStyleCnt="3" custLinFactNeighborX="-23640" custLinFactNeighborY="83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376A-7CFB-4E30-AB11-E1B7918C675D}" type="pres">
      <dgm:prSet presAssocID="{2DC8544D-8F08-48A5-B5F6-888880B87594}" presName="spacer" presStyleCnt="0"/>
      <dgm:spPr/>
      <dgm:t>
        <a:bodyPr/>
        <a:lstStyle/>
        <a:p>
          <a:endParaRPr lang="en-US"/>
        </a:p>
      </dgm:t>
    </dgm:pt>
    <dgm:pt modelId="{6D7AAD0E-91C4-43CB-81A6-A2BDEA1F3886}" type="pres">
      <dgm:prSet presAssocID="{403CEF15-2345-446E-A53B-6FBAADA73D4F}" presName="parentText" presStyleLbl="node1" presStyleIdx="2" presStyleCnt="3" custScaleY="84470" custLinFactNeighborX="-23640" custLinFactNeighborY="88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en-US" sz="2800" dirty="0" err="1" smtClean="0"/>
            <a:t>মোঃ</a:t>
          </a:r>
          <a:r>
            <a:rPr lang="en-US" sz="2800" dirty="0" smtClean="0"/>
            <a:t> </a:t>
          </a:r>
          <a:r>
            <a:rPr lang="en-US" sz="2800" dirty="0" err="1" smtClean="0"/>
            <a:t>নাজমুল</a:t>
          </a:r>
          <a:r>
            <a:rPr lang="en-US" sz="2800" dirty="0" smtClean="0"/>
            <a:t> </a:t>
          </a:r>
          <a:r>
            <a:rPr lang="en-US" sz="2800" dirty="0" err="1" smtClean="0"/>
            <a:t>হোসাইন</a:t>
          </a:r>
          <a:r>
            <a:rPr lang="bn-IN" sz="2800" dirty="0" smtClean="0"/>
            <a:t>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 smtClean="0"/>
            <a:t>সহকারী শিক্ষক(ভৌত বিজ্ঞান) 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en-US" sz="2800" dirty="0" err="1" smtClean="0"/>
            <a:t>বনগাঁও</a:t>
          </a:r>
          <a:r>
            <a:rPr lang="en-US" sz="2800" dirty="0" smtClean="0"/>
            <a:t> </a:t>
          </a:r>
          <a:r>
            <a:rPr lang="bn-IN" sz="2800" dirty="0" smtClean="0"/>
            <a:t>উচ্চ বিদ্যালয় 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7E0C1-3C9B-4652-8B4D-C59427504AEA}" type="pres">
      <dgm:prSet presAssocID="{D3C03D75-1F2C-4B47-8F0E-C89DE237E0EC}" presName="parentText" presStyleLbl="node1" presStyleIdx="0" presStyleCnt="3" custLinFactY="-694" custLinFactNeighborX="-37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D1EE-7172-43F3-9369-DF9B03D5AC99}" type="pres">
      <dgm:prSet presAssocID="{C26751D4-830B-4B6A-9C46-7CAFE84BAB7B}" presName="spacer" presStyleCnt="0"/>
      <dgm:spPr/>
      <dgm:t>
        <a:bodyPr/>
        <a:lstStyle/>
        <a:p>
          <a:endParaRPr lang="en-US"/>
        </a:p>
      </dgm:t>
    </dgm:pt>
    <dgm:pt modelId="{C552F366-6C28-42C3-8BB1-5D6985904772}" type="pres">
      <dgm:prSet presAssocID="{47B5992C-A7CB-4221-9CA8-61059F5730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376A-7CFB-4E30-AB11-E1B7918C675D}" type="pres">
      <dgm:prSet presAssocID="{2DC8544D-8F08-48A5-B5F6-888880B87594}" presName="spacer" presStyleCnt="0"/>
      <dgm:spPr/>
      <dgm:t>
        <a:bodyPr/>
        <a:lstStyle/>
        <a:p>
          <a:endParaRPr lang="en-US"/>
        </a:p>
      </dgm:t>
    </dgm:pt>
    <dgm:pt modelId="{6D7AAD0E-91C4-43CB-81A6-A2BDEA1F3886}" type="pres">
      <dgm:prSet presAssocID="{403CEF15-2345-446E-A53B-6FBAADA73D4F}" presName="parentText" presStyleLbl="node1" presStyleIdx="2" presStyleCnt="3" custLinFactNeighborX="465" custLinFactNeighborY="4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92ED6-D598-443C-B5E5-608F7923CF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9F50E-B685-4BC1-A925-E5DA6F46AED2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bn-IN" sz="3600" b="1" dirty="0" smtClean="0"/>
            <a:t>    </a:t>
          </a:r>
          <a:r>
            <a:rPr lang="en-US" sz="3600" b="1" dirty="0" err="1" smtClean="0"/>
            <a:t>পরিচিতি</a:t>
          </a:r>
          <a:endParaRPr lang="en-US" sz="3600" b="1" dirty="0"/>
        </a:p>
      </dgm:t>
    </dgm:pt>
    <dgm:pt modelId="{36EBCDAD-BEB8-428D-93C5-DF52C710EF1F}" type="parTrans" cxnId="{4BC2FD20-D667-44EB-B500-B85AD8D911A5}">
      <dgm:prSet/>
      <dgm:spPr/>
      <dgm:t>
        <a:bodyPr/>
        <a:lstStyle/>
        <a:p>
          <a:endParaRPr lang="en-US"/>
        </a:p>
      </dgm:t>
    </dgm:pt>
    <dgm:pt modelId="{6E50677D-3D0E-4BDE-9C0D-3E906182158F}" type="sibTrans" cxnId="{4BC2FD20-D667-44EB-B500-B85AD8D911A5}">
      <dgm:prSet/>
      <dgm:spPr/>
      <dgm:t>
        <a:bodyPr/>
        <a:lstStyle/>
        <a:p>
          <a:endParaRPr lang="en-US"/>
        </a:p>
      </dgm:t>
    </dgm:pt>
    <dgm:pt modelId="{F7313E0C-9CE3-4A15-8E30-86CE8C7B4056}" type="pres">
      <dgm:prSet presAssocID="{9A492ED6-D598-443C-B5E5-608F7923CF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6F6E3-EA51-4395-8734-EF413EFCA5E3}" type="pres">
      <dgm:prSet presAssocID="{CE69F50E-B685-4BC1-A925-E5DA6F46AED2}" presName="parentText" presStyleLbl="node1" presStyleIdx="0" presStyleCnt="1" custScaleX="98809" custScaleY="76112" custLinFactNeighborX="-2071" custLinFactNeighborY="11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2FD20-D667-44EB-B500-B85AD8D911A5}" srcId="{9A492ED6-D598-443C-B5E5-608F7923CFBE}" destId="{CE69F50E-B685-4BC1-A925-E5DA6F46AED2}" srcOrd="0" destOrd="0" parTransId="{36EBCDAD-BEB8-428D-93C5-DF52C710EF1F}" sibTransId="{6E50677D-3D0E-4BDE-9C0D-3E906182158F}"/>
    <dgm:cxn modelId="{F25C9772-03D4-48AA-8805-568C3470B5F8}" type="presOf" srcId="{9A492ED6-D598-443C-B5E5-608F7923CFBE}" destId="{F7313E0C-9CE3-4A15-8E30-86CE8C7B4056}" srcOrd="0" destOrd="0" presId="urn:microsoft.com/office/officeart/2005/8/layout/vList2"/>
    <dgm:cxn modelId="{827DA2A0-1F44-4688-BA4D-9F552BD8062C}" type="presOf" srcId="{CE69F50E-B685-4BC1-A925-E5DA6F46AED2}" destId="{75C6F6E3-EA51-4395-8734-EF413EFCA5E3}" srcOrd="0" destOrd="0" presId="urn:microsoft.com/office/officeart/2005/8/layout/vList2"/>
    <dgm:cxn modelId="{59675F15-9D58-48B7-B796-3F887078E605}" type="presParOf" srcId="{F7313E0C-9CE3-4A15-8E30-86CE8C7B4056}" destId="{75C6F6E3-EA51-4395-8734-EF413EFCA5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139496"/>
          <a:ext cx="3633788" cy="8687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শ্রেনীঃ</a:t>
          </a:r>
          <a:r>
            <a:rPr lang="en-US" sz="2800" kern="1200" dirty="0" smtClean="0"/>
            <a:t>  </a:t>
          </a:r>
          <a:r>
            <a:rPr lang="bn-IN" sz="2800" kern="1200" dirty="0" smtClean="0"/>
            <a:t>দশম  </a:t>
          </a:r>
          <a:endParaRPr lang="en-US" sz="2800" kern="1200" dirty="0"/>
        </a:p>
      </dsp:txBody>
      <dsp:txXfrm>
        <a:off x="42408" y="181904"/>
        <a:ext cx="3548972" cy="783909"/>
      </dsp:txXfrm>
    </dsp:sp>
    <dsp:sp modelId="{C552F366-6C28-42C3-8BB1-5D6985904772}">
      <dsp:nvSpPr>
        <dsp:cNvPr id="0" name=""/>
        <dsp:cNvSpPr/>
      </dsp:nvSpPr>
      <dsp:spPr>
        <a:xfrm>
          <a:off x="0" y="1011581"/>
          <a:ext cx="3633788" cy="868725"/>
        </a:xfrm>
        <a:prstGeom prst="roundRect">
          <a:avLst/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বিষয়ঃ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পদার্থবিজ্ঞান</a:t>
          </a:r>
          <a:endParaRPr lang="en-US" sz="2800" kern="1200" dirty="0"/>
        </a:p>
      </dsp:txBody>
      <dsp:txXfrm>
        <a:off x="42408" y="1053989"/>
        <a:ext cx="3548972" cy="783909"/>
      </dsp:txXfrm>
    </dsp:sp>
    <dsp:sp modelId="{6D7AAD0E-91C4-43CB-81A6-A2BDEA1F3886}">
      <dsp:nvSpPr>
        <dsp:cNvPr id="0" name=""/>
        <dsp:cNvSpPr/>
      </dsp:nvSpPr>
      <dsp:spPr>
        <a:xfrm>
          <a:off x="0" y="1893065"/>
          <a:ext cx="3633788" cy="733812"/>
        </a:xfrm>
        <a:prstGeom prst="roundRect">
          <a:avLst/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অধ্যায়ঃ</a:t>
          </a:r>
          <a:r>
            <a:rPr lang="en-US" sz="2800" kern="1200" dirty="0" smtClean="0"/>
            <a:t> </a:t>
          </a:r>
          <a:r>
            <a:rPr lang="bn-IN" sz="2800" kern="1200" dirty="0" smtClean="0"/>
            <a:t> </a:t>
          </a:r>
          <a:r>
            <a:rPr lang="en-US" sz="2800" kern="1200" dirty="0" smtClean="0"/>
            <a:t>৬ষ্ঠ</a:t>
          </a:r>
          <a:endParaRPr lang="en-US" sz="2800" kern="1200" dirty="0"/>
        </a:p>
      </dsp:txBody>
      <dsp:txXfrm>
        <a:off x="35822" y="1928887"/>
        <a:ext cx="3562144" cy="66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0"/>
          <a:ext cx="4986626" cy="7787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মোঃ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নাজমুল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হোসাইন</a:t>
          </a:r>
          <a:r>
            <a:rPr lang="bn-IN" sz="2800" kern="1200" dirty="0" smtClean="0"/>
            <a:t>  </a:t>
          </a:r>
          <a:endParaRPr lang="en-US" sz="2800" kern="1200" dirty="0"/>
        </a:p>
      </dsp:txBody>
      <dsp:txXfrm>
        <a:off x="38014" y="38014"/>
        <a:ext cx="4910598" cy="702684"/>
      </dsp:txXfrm>
    </dsp:sp>
    <dsp:sp modelId="{C552F366-6C28-42C3-8BB1-5D6985904772}">
      <dsp:nvSpPr>
        <dsp:cNvPr id="0" name=""/>
        <dsp:cNvSpPr/>
      </dsp:nvSpPr>
      <dsp:spPr>
        <a:xfrm>
          <a:off x="0" y="791743"/>
          <a:ext cx="4986626" cy="778712"/>
        </a:xfrm>
        <a:prstGeom prst="roundRect">
          <a:avLst/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সহকারী শিক্ষক(ভৌত বিজ্ঞান) </a:t>
          </a:r>
          <a:endParaRPr lang="en-US" sz="2800" kern="1200" dirty="0"/>
        </a:p>
      </dsp:txBody>
      <dsp:txXfrm>
        <a:off x="38014" y="829757"/>
        <a:ext cx="4910598" cy="702684"/>
      </dsp:txXfrm>
    </dsp:sp>
    <dsp:sp modelId="{6D7AAD0E-91C4-43CB-81A6-A2BDEA1F3886}">
      <dsp:nvSpPr>
        <dsp:cNvPr id="0" name=""/>
        <dsp:cNvSpPr/>
      </dsp:nvSpPr>
      <dsp:spPr>
        <a:xfrm>
          <a:off x="0" y="1583487"/>
          <a:ext cx="4986626" cy="778712"/>
        </a:xfrm>
        <a:prstGeom prst="roundRect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বনগাঁও</a:t>
          </a:r>
          <a:r>
            <a:rPr lang="en-US" sz="2800" kern="1200" dirty="0" smtClean="0"/>
            <a:t> </a:t>
          </a:r>
          <a:r>
            <a:rPr lang="bn-IN" sz="2800" kern="1200" dirty="0" smtClean="0"/>
            <a:t>উচ্চ বিদ্যালয় </a:t>
          </a:r>
          <a:endParaRPr lang="en-US" sz="2800" kern="1200" dirty="0"/>
        </a:p>
      </dsp:txBody>
      <dsp:txXfrm>
        <a:off x="38014" y="1621501"/>
        <a:ext cx="4910598" cy="702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6F6E3-EA51-4395-8734-EF413EFCA5E3}">
      <dsp:nvSpPr>
        <dsp:cNvPr id="0" name=""/>
        <dsp:cNvSpPr/>
      </dsp:nvSpPr>
      <dsp:spPr>
        <a:xfrm>
          <a:off x="0" y="279210"/>
          <a:ext cx="2709743" cy="911882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/>
            <a:t>    </a:t>
          </a:r>
          <a:r>
            <a:rPr lang="en-US" sz="3600" b="1" kern="1200" dirty="0" err="1" smtClean="0"/>
            <a:t>পরিচিতি</a:t>
          </a:r>
          <a:endParaRPr lang="en-US" sz="3600" b="1" kern="1200" dirty="0"/>
        </a:p>
      </dsp:txBody>
      <dsp:txXfrm>
        <a:off x="44514" y="323724"/>
        <a:ext cx="2620715" cy="82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34860-9B58-4507-86D5-6C55E053B0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4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 কাজের মাধ্যমে</a:t>
            </a:r>
            <a:r>
              <a:rPr lang="bn-IN" baseline="0" dirty="0" smtClean="0"/>
              <a:t> শিক্ষার্থীদের মধ্যে আজকের পাঠের ধারনা দৃঢ় জরার সহায়তা করা যেতে পারে। </a:t>
            </a:r>
            <a:r>
              <a:rPr lang="bn-IN" dirty="0" smtClean="0"/>
              <a:t>সময়—৫ মিনিট।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লেখাবো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বিষয়বস্তুর সুস্পষ্ট ধারনার জন্য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বিভিন্ন প্রশ্ন করে উত্তর জানতে চাওয়া  যেতে পারে। এক্ষেত্রে শিক্ষার্থীদের দ্বারা বোর্ডে উত্তর লেখাবো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7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যেতে পারে অথবা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2257" y="468200"/>
            <a:ext cx="6978514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734" y="3387501"/>
            <a:ext cx="3997679" cy="3102199"/>
          </a:xfrm>
          <a:prstGeom prst="rect">
            <a:avLst/>
          </a:prstGeom>
          <a:noFill/>
        </p:spPr>
      </p:pic>
      <p:pic>
        <p:nvPicPr>
          <p:cNvPr id="6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286" y="36576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0685" y="2055781"/>
            <a:ext cx="658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বস্তুর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উপর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তাপের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প্রভাব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1"/>
          <a:stretch/>
        </p:blipFill>
        <p:spPr>
          <a:xfrm>
            <a:off x="8241264" y="4025192"/>
            <a:ext cx="1915108" cy="1689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7042"/>
          <a:stretch/>
        </p:blipFill>
        <p:spPr bwMode="auto">
          <a:xfrm>
            <a:off x="8154956" y="1066800"/>
            <a:ext cx="2001416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2165" r="9152" b="3360"/>
          <a:stretch/>
        </p:blipFill>
        <p:spPr bwMode="auto">
          <a:xfrm>
            <a:off x="8219492" y="1066800"/>
            <a:ext cx="1991308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486" y="405826"/>
            <a:ext cx="81503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পদার্থের আনবিক গতিতত্ত্ব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4355" y="1244025"/>
            <a:ext cx="1101585" cy="107721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কঠিন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4354" y="1244026"/>
            <a:ext cx="1101584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 bwMode="auto">
          <a:xfrm>
            <a:off x="8193456" y="1066800"/>
            <a:ext cx="2007236" cy="33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7261" y="1244026"/>
            <a:ext cx="1415773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4574" y="3962401"/>
            <a:ext cx="1298753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স্বীকার্য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179" y="5776517"/>
            <a:ext cx="22637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ক্ষুদ্র ক্ষুদ্র কণা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0718" y="5776518"/>
            <a:ext cx="14632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5776517"/>
            <a:ext cx="144120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5203" y="5776516"/>
            <a:ext cx="17367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আকর্ষণ 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11956" y="5776518"/>
            <a:ext cx="16226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সংঘর্ষ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3581401" y="4547175"/>
            <a:ext cx="3072287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>
            <a:off x="6653688" y="4547175"/>
            <a:ext cx="2185513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  <a:endCxn id="20" idx="0"/>
          </p:cNvCxnSpPr>
          <p:nvPr/>
        </p:nvCxnSpPr>
        <p:spPr>
          <a:xfrm>
            <a:off x="6793951" y="4547176"/>
            <a:ext cx="849628" cy="12293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</p:cNvCxnSpPr>
          <p:nvPr/>
        </p:nvCxnSpPr>
        <p:spPr>
          <a:xfrm flipH="1">
            <a:off x="4953001" y="4547176"/>
            <a:ext cx="1700687" cy="12293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</p:cNvCxnSpPr>
          <p:nvPr/>
        </p:nvCxnSpPr>
        <p:spPr>
          <a:xfrm flipH="1">
            <a:off x="6248401" y="4547175"/>
            <a:ext cx="405287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01760"/>
            <a:ext cx="3161332" cy="40086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57801" y="2590800"/>
            <a:ext cx="4240263" cy="52322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পদার্থের অণুগুলো গতিশীল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"/>
    </mc:Choice>
    <mc:Fallback xmlns="">
      <p:transition spd="slow" advTm="5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04" y="533400"/>
            <a:ext cx="2699444" cy="2318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6565"/>
            <a:ext cx="2699444" cy="2301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1260"/>
            <a:ext cx="2424926" cy="2311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85882" y="3072825"/>
            <a:ext cx="267096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১।প্লাজমা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904" y="3072826"/>
            <a:ext cx="26994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1" y="3072825"/>
            <a:ext cx="28320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৩।প্লাজমা কণা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886200"/>
            <a:ext cx="7092006" cy="233910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অতি উচ্চ তাপমাত্রায় আয়নিত গ্যাস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প্লাজমার প্রধান উৎস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প্লাজমা 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তড়িৎ পরিবহন করে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প্লাজমা টর্চ দ্বারা ধাতব পদার্থ কাটা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11" y="3886200"/>
            <a:ext cx="2815823" cy="24314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0700" y="5638800"/>
            <a:ext cx="2884714" cy="584775"/>
          </a:xfrm>
          <a:prstGeom prst="rect">
            <a:avLst/>
          </a:prstGeom>
          <a:noFill/>
          <a:ln w="1905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৪।প্লাজমা টর্চ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3020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"/>
    </mc:Choice>
    <mc:Fallback xmlns="">
      <p:transition spd="slow" advTm="3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5" grpId="0" build="p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57201"/>
            <a:ext cx="7543800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4573" r="6162" b="12530"/>
          <a:stretch/>
        </p:blipFill>
        <p:spPr>
          <a:xfrm>
            <a:off x="2286000" y="1219201"/>
            <a:ext cx="3733800" cy="330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>
            <a:off x="6349094" y="1204573"/>
            <a:ext cx="3556907" cy="3305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4596826"/>
            <a:ext cx="35814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ইস্পাত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9094" y="4596826"/>
            <a:ext cx="3556907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262010"/>
            <a:ext cx="78613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ইস্পাত রাবারের চেয়ে বেশি স্থিতিস্থাপক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যুক্তিসহ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808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"/>
    </mc:Choice>
    <mc:Fallback xmlns="">
      <p:transition spd="slow" advTm="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71369"/>
            <a:ext cx="8153400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876801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000" y="4154030"/>
            <a:ext cx="6934201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রাবার কী ধরনের পদার্থ?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রাবারে বল প্রয়গ করায় কী সৃস্টি হয়েছে?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পীড়ন ও বিকৃতির অনুপাতকে কী বলে?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পদার্থের চতুর্থ অবস্থার নাম কী?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 প্লাজমার প্রধান উৎস কী এবং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4671" y="4154030"/>
            <a:ext cx="4150429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স্থিতিস্থাপক পদার্থ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বিকৃতি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স্থিতিস্থাপক গুণাঙ্ক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প্লাজমা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 সূর্য এবং আয়নিত গ্যাস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86" y="1264265"/>
            <a:ext cx="3124200" cy="2743199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5924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2"/>
    </mc:Choice>
    <mc:Fallback xmlns="">
      <p:transition spd="slow" advTm="3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 animBg="1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37" y="454936"/>
            <a:ext cx="2200275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81" y="469446"/>
            <a:ext cx="2219325" cy="341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484872"/>
            <a:ext cx="2114550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3730" y="473912"/>
            <a:ext cx="143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কঠিন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042" y="473912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তরল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4715" y="4848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275" y="4051518"/>
            <a:ext cx="3886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 অণুগুলো দূরে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দূরে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থাকে কেন?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** আকর্ষণ বা বিকর্ষণ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বল কাজ করে না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83" y="4038600"/>
            <a:ext cx="288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 আকর্ষণ বা বিকর্ষণ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বল কী কাজ করে?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** তরলকে পাত্রের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আকারে ধারন করতে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বাধ্য করে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6368" y="4051518"/>
            <a:ext cx="2993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 তীব্র আকর্ষণ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বল কাজ করে কেন?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** নিজস্ব আকার ও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আয়তন আছে বলে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046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5"/>
    </mc:Choice>
    <mc:Fallback xmlns="">
      <p:transition spd="slow" advTm="3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 uiExpand="1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2" y="572870"/>
            <a:ext cx="7848599" cy="646331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1714500"/>
            <a:ext cx="9131300" cy="44012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*1cm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প্রস্থচ্ছেদ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বিশি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দুটি ভিন্ন ধাতুর তৈরি তারে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200N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 তার দুটির দৈর্ঘ্য যথাক্রমে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সে.মি. এবং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সে.মি. 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পেল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।তার দুটির আদি দৈর্ঘ্য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সে.মি.।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স্থিতিস্থাপক সীমা কী?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পীড়ন ও বিকৃতির মধ্যে সম্পর্ক ব্যাখ্যা কর।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প্রথম তারটির স্থিতিস্থাপক গুনাঙ্ক নির্ণয় কর।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ঘ. তার দুটির স্থিতিস্থাপক গুণাঙ্কের মান পরিবর্তন হবে কি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গাণিতিক</a:t>
            </a:r>
            <a:endParaRPr lang="en-US" sz="28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যুক্তি 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039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"/>
    </mc:Choice>
    <mc:Fallback xmlns="">
      <p:transition spd="slow" advTm="1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" y="136525"/>
            <a:ext cx="12122900" cy="672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D786-3AA6-42E7-A594-F0EC1C1AA268}" type="datetime1">
              <a:rPr lang="en-US" smtClean="0"/>
              <a:t>3/14/2021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9448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3029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8934" y="136525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3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" y="60325"/>
            <a:ext cx="11970500" cy="67214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929180" y="2004774"/>
            <a:ext cx="52520" cy="45865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7591908"/>
              </p:ext>
            </p:extLst>
          </p:nvPr>
        </p:nvGraphicFramePr>
        <p:xfrm>
          <a:off x="1570454" y="2175164"/>
          <a:ext cx="3633788" cy="262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E97F84E5-A4A7-462F-B62C-24808C8D97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6671974" y="2439842"/>
          <a:ext cx="4986626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4419600" y="1"/>
          <a:ext cx="274240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021833" y="152400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540000" y="1219200"/>
            <a:ext cx="629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বস্তুর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উপর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তাপের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প্রভাব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1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0" grpId="0">
        <p:bldAsOne/>
      </p:bldGraphic>
      <p:bldGraphic spid="3" grpId="0">
        <p:bldAsOne/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4128" y="1357868"/>
            <a:ext cx="7143750" cy="4324350"/>
            <a:chOff x="1000125" y="1295400"/>
            <a:chExt cx="7143750" cy="4324350"/>
          </a:xfrm>
        </p:grpSpPr>
        <p:pic>
          <p:nvPicPr>
            <p:cNvPr id="3" name="Picture 2" title="স্থিতিস্থাপকাতা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1295400"/>
              <a:ext cx="7143750" cy="432435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033991" y="1295400"/>
              <a:ext cx="710988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40214" y="5663626"/>
            <a:ext cx="959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বল প্রত্যাহার করলে বস্তুর আকৃতির কী পরিবর্তন হচ্ছে?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600" y="1066800"/>
            <a:ext cx="8102599" cy="439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985132" y="1383269"/>
            <a:ext cx="823655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বল প্রয়োগে বস্তুর আকৃতির কী পরিবর্তন হচ্ছে?</a:t>
            </a:r>
          </a:p>
        </p:txBody>
      </p:sp>
      <p:pic>
        <p:nvPicPr>
          <p:cNvPr id="8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35" y="115427"/>
            <a:ext cx="1680194" cy="12424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1630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8"/>
    </mc:Choice>
    <mc:Fallback xmlns="">
      <p:transition spd="slow" advTm="12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4" y="4012964"/>
            <a:ext cx="2074447" cy="238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92" y="4038601"/>
            <a:ext cx="2046029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9048"/>
          <a:stretch/>
        </p:blipFill>
        <p:spPr>
          <a:xfrm>
            <a:off x="3962400" y="1981200"/>
            <a:ext cx="4038600" cy="1981200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831770" y="533401"/>
            <a:ext cx="4245430" cy="1321943"/>
            <a:chOff x="3363685" y="3853544"/>
            <a:chExt cx="4245430" cy="13219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3" r="29221"/>
            <a:stretch/>
          </p:blipFill>
          <p:spPr>
            <a:xfrm rot="5400000">
              <a:off x="4901629" y="3257215"/>
              <a:ext cx="1321941" cy="251460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3" r="30515" b="29513"/>
            <a:stretch/>
          </p:blipFill>
          <p:spPr>
            <a:xfrm>
              <a:off x="6477000" y="4267201"/>
              <a:ext cx="1132115" cy="9082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3" r="30515" b="29513"/>
            <a:stretch/>
          </p:blipFill>
          <p:spPr>
            <a:xfrm flipH="1">
              <a:off x="3363685" y="4060372"/>
              <a:ext cx="1132115" cy="90828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984134" y="947058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Symbol"/>
              </a:rPr>
              <a:t>F</a:t>
            </a:r>
            <a:r>
              <a:rPr lang="en-US" sz="3200" b="1" dirty="0">
                <a:sym typeface="Symbol"/>
              </a:rPr>
              <a:t>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077201" y="11556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ym typeface="Symbol"/>
              </a:rPr>
              <a:t></a:t>
            </a:r>
            <a:r>
              <a:rPr lang="en-US" sz="2800" dirty="0">
                <a:sym typeface="Symbol"/>
              </a:rPr>
              <a:t>F</a:t>
            </a:r>
            <a:endParaRPr lang="en-US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1"/>
            <a:ext cx="354874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1000" y="5410200"/>
            <a:ext cx="723900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বাহ্যিক বল প্রয়োগে বস্তুর আকৃতি পরিবর্তন হয়।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বল প্রত্যাহার করলে পূর্বের অবস্থায় ফিরে আসে।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1387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"/>
    </mc:Choice>
    <mc:Fallback xmlns="">
      <p:transition spd="slow" advTm="3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083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0486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2" grpId="0"/>
      <p:bldP spid="12" grpId="1"/>
      <p:bldP spid="12" grpId="2"/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5323582"/>
            <a:ext cx="8229600" cy="1077218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রাবারের ফিতা টানলে দৈর্ঘ্য বৃদ্ধি পায়।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আবার টান ছেড়ে দিলে পূর্বের দৈর্ঘ্য ফিরে পায়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87514"/>
            <a:ext cx="8229600" cy="707886"/>
          </a:xfrm>
          <a:prstGeom prst="rect">
            <a:avLst/>
          </a:prstGeom>
          <a:solidFill>
            <a:srgbClr val="C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স্থিতিস্থাপকতা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1369" b="12733"/>
          <a:stretch/>
        </p:blipFill>
        <p:spPr bwMode="auto">
          <a:xfrm>
            <a:off x="3352800" y="1524001"/>
            <a:ext cx="54864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1"/>
            <a:ext cx="8229600" cy="1170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0314" y="4104382"/>
            <a:ext cx="8229600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রাবারের ফিতা টানলে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পরিবর্তন হয়?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আবার টান ছেড়ে দিলে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ঘটে?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4375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"/>
    </mc:Choice>
    <mc:Fallback xmlns="">
      <p:transition spd="slow" advTm="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1485900"/>
            <a:ext cx="10960100" cy="4093428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স্থিতিস্থাপকতা ব্যাখ্যা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পীড়ন ও বিকৃতি ব্যাখ্যা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হুকের সূত্র ব্যাখ্যা ও প্রতিপাদন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৪। পদার্থের আনবিক গতিতত্ব বর্ণনা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৫। পদার্থের প্লাজমা অবস্থা বর্ণনা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87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94" y="457200"/>
            <a:ext cx="8227906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8D1"/>
              </a:clrFrom>
              <a:clrTo>
                <a:srgbClr val="FAF8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4286"/>
          <a:stretch/>
        </p:blipFill>
        <p:spPr>
          <a:xfrm>
            <a:off x="3320143" y="3429000"/>
            <a:ext cx="5486400" cy="1905000"/>
          </a:xfrm>
          <a:prstGeom prst="rect">
            <a:avLst/>
          </a:prstGeom>
          <a:ln w="190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55700" y="5410200"/>
            <a:ext cx="10579100" cy="954107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বলের প্রভাবে একক দৈর্ঘ্যের পরিবর্তন হল বিকৃতি।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বস্তুর ভিতর একক ক্ষেত্রফলে লম্বভাবে প্রতিরোধকারী বল হল পীড়ন।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5672" y="4596825"/>
            <a:ext cx="175400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বল প্রয়োগ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5671" y="4593771"/>
            <a:ext cx="175400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 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4726" y="4593772"/>
            <a:ext cx="233589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বল প্রত্যাহার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9793" y="4572430"/>
            <a:ext cx="23358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পূর্বের 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340" y="5379422"/>
            <a:ext cx="10718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বলের প্রভাবে একক দৈর্ঘ্যের পরিবর্তনকে কী বলে?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বস্তুর ভিতর একক ক্ষেত্রফলে লম্বভাবে প্রতিরোধকারী বলকে কী বলে?</a:t>
            </a:r>
          </a:p>
        </p:txBody>
      </p:sp>
      <p:pic>
        <p:nvPicPr>
          <p:cNvPr id="10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494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"/>
    </mc:Choice>
    <mc:Fallback xmlns="">
      <p:transition spd="slow" advTm="1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p" animBg="1"/>
      <p:bldP spid="9" grpId="1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2775856" y="1600201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046514" y="508338"/>
            <a:ext cx="8164286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0500" y="5587425"/>
            <a:ext cx="9156700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r="30137" b="29194"/>
          <a:stretch/>
        </p:blipFill>
        <p:spPr>
          <a:xfrm>
            <a:off x="4245428" y="1641021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b="3655"/>
          <a:stretch/>
        </p:blipFill>
        <p:spPr>
          <a:xfrm>
            <a:off x="5878285" y="1621970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r="2603" b="88057"/>
          <a:stretch/>
        </p:blipFill>
        <p:spPr>
          <a:xfrm>
            <a:off x="7723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4234541" y="1611087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5878284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288971" y="2944587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5932714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5932502" y="3309259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9423" r="59724" b="53567"/>
          <a:stretch/>
        </p:blipFill>
        <p:spPr>
          <a:xfrm>
            <a:off x="7620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7658102" y="2911933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7658102" y="330925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7658102" y="3654883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620000" y="1924055"/>
            <a:ext cx="947058" cy="2119998"/>
            <a:chOff x="6591299" y="2947304"/>
            <a:chExt cx="947058" cy="2119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2921208" y="4112412"/>
            <a:ext cx="3018776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59" y="1295401"/>
            <a:ext cx="1643743" cy="1649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10600" y="3008706"/>
            <a:ext cx="1600200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7000" y="1371604"/>
            <a:ext cx="5900058" cy="302409"/>
            <a:chOff x="1143000" y="1371603"/>
            <a:chExt cx="5900058" cy="302409"/>
          </a:xfrm>
        </p:grpSpPr>
        <p:sp>
          <p:nvSpPr>
            <p:cNvPr id="2" name="Can 1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4225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"/>
    </mc:Choice>
    <mc:Fallback xmlns="">
      <p:transition spd="slow" advTm="2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1295400"/>
            <a:ext cx="6181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8476" y="139126"/>
            <a:ext cx="6181725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736600"/>
            <a:ext cx="292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5500" y="2323049"/>
            <a:ext cx="101092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রাবার দন্ডের আদি দৈর্ঘ্য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দন্ডের দৈর্ঘ্য বৃদ্ধি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দন্ডের একক দৈর্ঘ্যের পরিবর্তন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বিকৃতি = </a:t>
            </a:r>
            <a:r>
              <a:rPr lang="en-US" sz="2800" dirty="0">
                <a:latin typeface="Times New Roman"/>
                <a:cs typeface="Times New Roman"/>
              </a:rPr>
              <a:t>l/L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দন্ডের ভিতরে প্রতিরোধকারী বল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দন্ডের প্রস্থচ্ছেদের ক্ষেত্রফল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দন্ডের একক ক্ষেত্রফলে প্রতিরোধকারী বল = পীড়ন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F/A</a:t>
            </a:r>
            <a:endParaRPr lang="bn-BD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b="1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</a:p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গাণিতিকভাবে, পীড়ন </a:t>
            </a:r>
            <a:r>
              <a:rPr lang="en-US" sz="2800" dirty="0">
                <a:latin typeface="Times New Roman"/>
                <a:cs typeface="Times New Roman"/>
              </a:rPr>
              <a:t>α</a:t>
            </a:r>
            <a:r>
              <a:rPr lang="bn-BD" sz="2800" dirty="0">
                <a:latin typeface="Times New Roman"/>
                <a:cs typeface="Times New Roman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বিকৃতি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বা, পীড়ন = ধ্রুবক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বিকৃতি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বা, ধ্রুবক = পীড়ন/বিকৃতি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= F/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A÷l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39000" y="5867401"/>
                <a:ext cx="1864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 Y = FL/AI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867401"/>
                <a:ext cx="1864228" cy="461665"/>
              </a:xfrm>
              <a:prstGeom prst="rect">
                <a:avLst/>
              </a:prstGeom>
              <a:blipFill>
                <a:blip r:embed="rId6"/>
                <a:stretch>
                  <a:fillRect t="-12000" r="-984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879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"/>
    </mc:Choice>
    <mc:Fallback xmlns="">
      <p:transition spd="slow" advTm="4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5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|0.1|0.2|0.2|0.2|0.1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2|0.1|0.2|0.2|0.2|0.2|0.1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|0.2|0.2|0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|0.2|0.2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1|0.2|0.2|0.2|0.2|0.2|0.2|0.2|0.2|0.1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|0.2|0.2|0.2|0.2|0.2|0.2|0.2|0.2|0.2|0.2|0.2|0.2|0.2|0.1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2|0.2|0.2|0.2|0.2|0.2|0.2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2|0.2|0.2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42</TotalTime>
  <Words>640</Words>
  <Application>Microsoft Office PowerPoint</Application>
  <PresentationFormat>Widescreen</PresentationFormat>
  <Paragraphs>135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NikoshBAN</vt:lpstr>
      <vt:lpstr>Segoe Print</vt:lpstr>
      <vt:lpstr>Symbol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</cp:revision>
  <dcterms:created xsi:type="dcterms:W3CDTF">2021-03-14T01:35:16Z</dcterms:created>
  <dcterms:modified xsi:type="dcterms:W3CDTF">2021-03-14T02:18:48Z</dcterms:modified>
</cp:coreProperties>
</file>