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6" r:id="rId9"/>
    <p:sldId id="266" r:id="rId10"/>
    <p:sldId id="273" r:id="rId11"/>
    <p:sldId id="264" r:id="rId12"/>
    <p:sldId id="274" r:id="rId13"/>
    <p:sldId id="268" r:id="rId14"/>
    <p:sldId id="271" r:id="rId15"/>
    <p:sldId id="275" r:id="rId16"/>
    <p:sldId id="269" r:id="rId17"/>
    <p:sldId id="267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120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A74C6-324A-4F16-9C5F-C73CB9A9EDEE}" type="datetimeFigureOut">
              <a:rPr lang="en-US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4368E8-3B85-467C-9F94-08C76CACA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0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3872C-A6B7-4F83-92BB-1CBBD5DFC992}" type="datetimeFigureOut">
              <a:rPr lang="en-US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0DB0-44D4-408E-8AC3-21B5C79DC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5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  <a:endParaRPr lang="en-US" altLang="en-US">
              <a:solidFill>
                <a:srgbClr val="C0E474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7EC0-09CB-4F4D-9FE6-64A136392E15}" type="datetimeFigureOut">
              <a:rPr lang="en-US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08B328-667B-490F-B329-CD958391D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89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EC980-7DBE-4F05-8823-ADD02BDFDFF8}" type="datetimeFigureOut">
              <a:rPr lang="en-US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0595-7E11-4780-B297-2A06BE64B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30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BF665-F359-4160-887E-DE6CADE2B150}" type="datetimeFigureOut">
              <a:rPr lang="en-US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891540-3A84-498D-B12A-2A475FBC5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68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73D6E-2B62-492E-ACFD-0A18A2B5535C}" type="datetimeFigureOut">
              <a:rPr lang="en-US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353BF-5CEE-4554-812D-980644236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42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F9E89-8729-4822-AC96-533E3D90B8A9}" type="datetimeFigureOut">
              <a:rPr lang="en-US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EE9AD-16C3-4160-B09B-DF367E2B0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7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A42A8-B086-4A63-A7CF-21D9903B7D33}" type="datetimeFigureOut">
              <a:rPr lang="en-US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5E2F-8F90-4E6B-B06F-4FBA69B70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6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13FE4-BC2C-4A6F-9242-EA8FEEA4E533}" type="datetimeFigureOut">
              <a:rPr lang="en-US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4E6B1-58A9-43F3-AA6D-7429A080C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6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E00A-7850-4E26-BDCD-81E995EB5CC9}" type="datetimeFigureOut">
              <a:rPr lang="en-US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30670-E8EB-4129-B977-7F1BB1C88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5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79125-1BBB-4F87-92FD-97F0A567438F}" type="datetimeFigureOut">
              <a:rPr lang="en-US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1A548-A69D-4E3C-BA15-BE3F47AC5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8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E8871-D24D-4D38-A635-B27169091745}" type="datetimeFigureOut">
              <a:rPr lang="en-US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47D6C-BAC7-400E-970A-074E80409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3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7404B-08E0-458C-A238-FDEA740F8FEF}" type="datetimeFigureOut">
              <a:rPr lang="en-US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C55DB-2D33-46A7-BAB8-39E63CD6F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6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E9E0A-DD48-491D-932F-D537322B42B3}" type="datetimeFigureOut">
              <a:rPr lang="en-US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DD47B-C48C-4996-BBDE-B1C70B2EB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5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AC617-5052-4C51-BBAE-328902FB4CD9}" type="datetimeFigureOut">
              <a:rPr lang="en-US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A2C92-70BA-4B4F-A87C-95E4DE0B1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2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C6416-8B41-4186-AA3B-2D0FF005C3A2}" type="datetimeFigureOut">
              <a:rPr lang="en-US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279E8-8111-4D12-8C61-31CA29380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A0C122-761E-499C-A752-9378494E95FE}" type="datetimeFigureOut">
              <a:rPr lang="en-US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3F878BB-874A-4932-BF51-BA397514B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72" r:id="rId11"/>
    <p:sldLayoutId id="2147483867" r:id="rId12"/>
    <p:sldLayoutId id="2147483873" r:id="rId13"/>
    <p:sldLayoutId id="2147483868" r:id="rId14"/>
    <p:sldLayoutId id="2147483869" r:id="rId15"/>
    <p:sldLayoutId id="2147483870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1.png"/><Relationship Id="rId4" Type="http://schemas.openxmlformats.org/officeDocument/2006/relationships/image" Target="../media/image2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/>
          <p:cNvSpPr/>
          <p:nvPr/>
        </p:nvSpPr>
        <p:spPr>
          <a:xfrm>
            <a:off x="2168298" y="2879613"/>
            <a:ext cx="7486689" cy="157638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14674" y="3127898"/>
            <a:ext cx="67755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3136551" y="4432778"/>
            <a:ext cx="5131780" cy="10616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68298" y="38704"/>
            <a:ext cx="6709519" cy="3227640"/>
            <a:chOff x="2168298" y="38704"/>
            <a:chExt cx="6709519" cy="32276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8298" y="38704"/>
              <a:ext cx="6709519" cy="3227640"/>
            </a:xfrm>
            <a:prstGeom prst="rect">
              <a:avLst/>
            </a:prstGeom>
          </p:spPr>
        </p:pic>
        <p:pic>
          <p:nvPicPr>
            <p:cNvPr id="5125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8298" y="38704"/>
              <a:ext cx="1692275" cy="1874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1222" y="1287961"/>
            <a:ext cx="751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নির্দিষ্ট যোগজ নির্ণয় 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9169" y="4702351"/>
                <a:ext cx="2965078" cy="78098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  <m:sup>
                        <m:r>
                          <a:rPr lang="en-US" sz="32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/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𝑥𝑑𝑥</m:t>
                        </m:r>
                      </m:e>
                    </m:nary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169" y="4702351"/>
                <a:ext cx="2965078" cy="780983"/>
              </a:xfrm>
              <a:prstGeom prst="rect">
                <a:avLst/>
              </a:prstGeom>
              <a:blipFill rotWithShape="1">
                <a:blip r:embed="rId2"/>
                <a:stretch>
                  <a:fillRect r="-11111" b="-19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25308" y="3052482"/>
                <a:ext cx="2012800" cy="76508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sup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308" y="3052482"/>
                <a:ext cx="2012800" cy="765081"/>
              </a:xfrm>
              <a:prstGeom prst="rect">
                <a:avLst/>
              </a:prstGeom>
              <a:blipFill rotWithShape="1">
                <a:blip r:embed="rId3"/>
                <a:stretch>
                  <a:fillRect r="-7273" b="-20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449169" y="87632"/>
            <a:ext cx="3847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4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7451" y="320648"/>
                <a:ext cx="111917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400" b="0" dirty="0" smtClean="0">
                    <a:latin typeface="Times New Roman" pitchFamily="18" charset="0"/>
                    <a:cs typeface="Times New Roman" pitchFamily="18" charset="0"/>
                  </a:rPr>
                  <a:t>=a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এবং</a:t>
                </a:r>
                <a:r>
                  <a:rPr lang="en-US" sz="2400" b="0" dirty="0" smtClean="0"/>
                  <a:t> </a:t>
                </a:r>
                <a:r>
                  <a:rPr lang="en-US" sz="2400" b="0" dirty="0" smtClean="0">
                    <a:latin typeface="Times New Roman" pitchFamily="18" charset="0"/>
                    <a:cs typeface="Times New Roman" pitchFamily="18" charset="0"/>
                  </a:rPr>
                  <a:t>x=b</a:t>
                </a:r>
                <a:r>
                  <a:rPr lang="en-US" sz="2400" b="0" dirty="0" smtClean="0"/>
                  <a:t> সীমার মধ্যে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bn-BD" sz="2400" b="0" i="1" smtClean="0">
                        <a:latin typeface="Cambria Math"/>
                      </a:rPr>
                      <m:t>𝑦</m:t>
                    </m:r>
                    <m:r>
                      <a:rPr lang="bn-BD" sz="2400" b="0" i="1" smtClean="0">
                        <a:latin typeface="Cambria Math"/>
                      </a:rPr>
                      <m:t>=</m:t>
                    </m:r>
                    <m:r>
                      <a:rPr lang="bn-BD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bn-BD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bn-BD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bn-BD" sz="2400" dirty="0" smtClean="0"/>
                  <a:t> </a:t>
                </a:r>
                <a:r>
                  <a:rPr lang="en-US" sz="2400" dirty="0" err="1" smtClean="0"/>
                  <a:t>এবং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400" dirty="0" smtClean="0"/>
                  <a:t>-</a:t>
                </a:r>
                <a:r>
                  <a:rPr lang="en-US" sz="2400" dirty="0" err="1" smtClean="0"/>
                  <a:t>অক্ষ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দ্বারা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আবদ্ধ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ক্ষেত্রের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ক্ষেত্রফল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নিম্নরুপ</a:t>
                </a:r>
                <a:r>
                  <a:rPr lang="en-US" sz="2400" dirty="0" smtClean="0"/>
                  <a:t>-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51" y="320648"/>
                <a:ext cx="11191753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817" t="-16000" r="-871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43" y="3197749"/>
            <a:ext cx="8033276" cy="32969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935069" y="2856203"/>
            <a:ext cx="2850775" cy="1600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733365" y="2667283"/>
                <a:ext cx="4491318" cy="1500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dirty="0">
                          <a:latin typeface="NikoshBAN" pitchFamily="2" charset="0"/>
                          <a:cs typeface="NikoshBAN" pitchFamily="2" charset="0"/>
                        </a:rPr>
                        <m:t>ক্ষেত্রফল</m:t>
                      </m:r>
                      <m:r>
                        <a:rPr lang="en-US" sz="4000" b="1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nary>
                        <m:naryPr>
                          <m:ctrlPr>
                            <a:rPr lang="en-US" sz="4000" b="1" i="1" smtClean="0">
                              <a:latin typeface="Cambria Math"/>
                              <a:cs typeface="NikoshBAN" pitchFamily="2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b="1" i="1" smtClean="0">
                              <a:latin typeface="Cambria Math"/>
                              <a:cs typeface="NikoshBAN" pitchFamily="2" charset="0"/>
                            </a:rPr>
                            <m:t>𝒂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/>
                              <a:cs typeface="NikoshBAN" pitchFamily="2" charset="0"/>
                            </a:rPr>
                            <m:t>𝒃</m:t>
                          </m:r>
                        </m:sup>
                        <m:e>
                          <m:r>
                            <a:rPr lang="en-US" sz="4000" b="1" i="1" smtClean="0">
                              <a:latin typeface="Cambria Math"/>
                              <a:cs typeface="NikoshBAN" pitchFamily="2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000" b="1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/>
                                  <a:cs typeface="NikoshBAN" pitchFamily="2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/>
                              <a:cs typeface="NikoshBAN" pitchFamily="2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365" y="2667283"/>
                <a:ext cx="4491318" cy="1500475"/>
              </a:xfrm>
              <a:prstGeom prst="rect">
                <a:avLst/>
              </a:prstGeom>
              <a:blipFill rotWithShape="1">
                <a:blip r:embed="rId5"/>
                <a:stretch>
                  <a:fillRect r="-6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00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4130" y="174812"/>
                <a:ext cx="102332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40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40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4000" b="0" i="1" smtClean="0"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40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রেখা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দ্বারা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আবদ্ধ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ক্ষেত্রের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0" y="174812"/>
                <a:ext cx="10233212" cy="707886"/>
              </a:xfrm>
              <a:prstGeom prst="rect">
                <a:avLst/>
              </a:prstGeom>
              <a:blipFill rotWithShape="1">
                <a:blip r:embed="rId2"/>
                <a:stretch>
                  <a:fillRect t="-13793" r="-232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12" y="1318504"/>
            <a:ext cx="3743847" cy="23530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501153" y="4518212"/>
                <a:ext cx="6602506" cy="1219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bn-BD" sz="5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bn-BD" sz="54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bn-BD" sz="5400" b="0" i="1" smtClean="0"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  <m:sup>
                        <m:r>
                          <a:rPr lang="bn-BD" sz="54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bn-BD" sz="54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BD" sz="5400" b="0" i="1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  <m:r>
                              <a:rPr lang="bn-BD" sz="5400" b="0" i="1" smtClean="0"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bn-BD" sz="54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bn-BD" sz="5400" b="0" i="1" smtClean="0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bn-BD" sz="5400" b="0" i="1" smtClean="0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bn-BD" sz="5400" b="0" i="1" smtClean="0">
                            <a:latin typeface="Cambria Math"/>
                            <a:cs typeface="NikoshBAN" pitchFamily="2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5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153" y="4518212"/>
                <a:ext cx="6602506" cy="1219180"/>
              </a:xfrm>
              <a:prstGeom prst="rect">
                <a:avLst/>
              </a:prstGeom>
              <a:blipFill rotWithShape="1">
                <a:blip r:embed="rId4"/>
                <a:stretch>
                  <a:fillRect l="-4894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1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4947" y="1906070"/>
            <a:ext cx="5388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সমস্যাটি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4945" y="3220291"/>
            <a:ext cx="10592023" cy="3103971"/>
            <a:chOff x="501801" y="1363799"/>
            <a:chExt cx="10592023" cy="31039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01" y="1363799"/>
              <a:ext cx="3156955" cy="310397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738282" y="2259108"/>
              <a:ext cx="7355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চিত্রের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রেখাদ্বয়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দ্বারা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আবদ্ধ ক্ষেত্রের ক্ষেত্রফল নির্ণয় কর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877670" y="2359791"/>
              <a:ext cx="781085" cy="4840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691899" y="90151"/>
            <a:ext cx="3546028" cy="110799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182035" y="5419164"/>
                <a:ext cx="5688106" cy="843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bn-BD" sz="36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bn-BD" sz="3600" b="0" i="1" smtClean="0"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  <m:sup>
                        <m:r>
                          <a:rPr lang="bn-BD" sz="36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bn-BD" sz="36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BD" sz="36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  <m:r>
                              <a:rPr lang="bn-BD" sz="3600" b="0" i="1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  <m:r>
                              <a:rPr lang="bn-BD" sz="3600" b="0" i="1" smtClean="0"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bn-BD" sz="36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bn-BD" sz="3600" b="0" i="1" smtClean="0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bn-BD" sz="3600" b="0" i="1" smtClean="0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bn-BD" sz="3600" b="0" i="1" smtClean="0"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bn-BD" sz="36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bn-BD" sz="3600" b="0" i="1" smtClean="0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bn-BD" sz="3600" b="0" i="1" smtClean="0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bn-BD" sz="3600" b="0" i="1" smtClean="0">
                            <a:latin typeface="Cambria Math"/>
                            <a:cs typeface="NikoshBAN" pitchFamily="2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035" y="5419164"/>
                <a:ext cx="5688106" cy="843629"/>
              </a:xfrm>
              <a:prstGeom prst="rect">
                <a:avLst/>
              </a:prstGeom>
              <a:blipFill rotWithShape="1">
                <a:blip r:embed="rId3"/>
                <a:stretch>
                  <a:fillRect l="-3215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0427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1318" y="128789"/>
            <a:ext cx="2614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39035" y="2084294"/>
                <a:ext cx="5970494" cy="1095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en-US" sz="48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bn-BD" sz="4800" b="0" i="1" smtClean="0"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  <m:sup>
                        <m:r>
                          <a:rPr lang="bn-BD" sz="48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  <m:e>
                        <m:d>
                          <m:dPr>
                            <m:ctrlPr>
                              <a:rPr lang="bn-BD" sz="48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BD" sz="48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  <m:r>
                              <a:rPr lang="bn-BD" sz="4800" b="0" i="1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  <m:r>
                              <a:rPr lang="bn-BD" sz="48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bn-BD" sz="4800" b="0" i="1" smtClean="0">
                                <a:latin typeface="Cambria Math"/>
                                <a:cs typeface="NikoshBAN" pitchFamily="2" charset="0"/>
                              </a:rPr>
                              <m:t>5</m:t>
                            </m:r>
                          </m:e>
                        </m:d>
                        <m:r>
                          <a:rPr lang="bn-BD" sz="4800" b="0" i="1" smtClean="0">
                            <a:latin typeface="Cambria Math"/>
                            <a:cs typeface="NikoshBAN" pitchFamily="2" charset="0"/>
                          </a:rPr>
                          <m:t>𝑑𝑥</m:t>
                        </m:r>
                      </m:e>
                    </m:nary>
                    <m:r>
                      <a:rPr lang="bn-BD" sz="48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। </a:t>
                </a:r>
                <a:endParaRPr lang="en-US" sz="4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035" y="2084294"/>
                <a:ext cx="5970494" cy="1095493"/>
              </a:xfrm>
              <a:prstGeom prst="rect">
                <a:avLst/>
              </a:prstGeom>
              <a:blipFill rotWithShape="1">
                <a:blip r:embed="rId2"/>
                <a:stretch>
                  <a:fillRect r="-9499" b="-2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6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07590" y="53793"/>
            <a:ext cx="5554584" cy="1949824"/>
            <a:chOff x="1976718" y="1156447"/>
            <a:chExt cx="7261412" cy="1949824"/>
          </a:xfrm>
        </p:grpSpPr>
        <p:sp>
          <p:nvSpPr>
            <p:cNvPr id="3" name="Hexagon 2"/>
            <p:cNvSpPr/>
            <p:nvPr/>
          </p:nvSpPr>
          <p:spPr>
            <a:xfrm>
              <a:off x="1976718" y="1156447"/>
              <a:ext cx="7261412" cy="1949824"/>
            </a:xfrm>
            <a:prstGeom prst="hexagon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3335" y="1462440"/>
              <a:ext cx="49081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err="1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সার</a:t>
              </a:r>
              <a:r>
                <a:rPr lang="en-US" sz="7200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dirty="0" err="1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সংক্ষেপ</a:t>
              </a:r>
              <a:r>
                <a:rPr lang="en-US" sz="7200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7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55312" y="2448105"/>
            <a:ext cx="844854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সংক্ষেপ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1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8965" y="255494"/>
            <a:ext cx="3939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বাড়ীর কাজ 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80" y="190837"/>
            <a:ext cx="1091640" cy="1063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8565" y="4611904"/>
                <a:ext cx="11429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0" dirty="0" smtClean="0">
                    <a:cs typeface="NikoshBAN" pitchFamily="2" charset="0"/>
                  </a:rPr>
                  <a:t>x</a:t>
                </a:r>
                <a14:m>
                  <m:oMath xmlns:m="http://schemas.openxmlformats.org/officeDocument/2006/math">
                    <m:r>
                      <a:rPr lang="bn-BD" sz="36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bn-BD" sz="36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bn-BD" sz="36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𝑥</m:t>
                    </m:r>
                  </m:oMath>
                </a14:m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সমীকরণ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দুইটি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দ্বারা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আবদ্ধ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ক্ষেত্রের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65" y="4611904"/>
                <a:ext cx="11429999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7925" r="-2773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88993"/>
            <a:ext cx="3957917" cy="22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9" y="174812"/>
            <a:ext cx="9184341" cy="66896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9775" y="174812"/>
            <a:ext cx="5434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0793"/>
            <a:ext cx="2608729" cy="277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7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Down 5"/>
          <p:cNvSpPr/>
          <p:nvPr/>
        </p:nvSpPr>
        <p:spPr>
          <a:xfrm>
            <a:off x="1695450" y="0"/>
            <a:ext cx="6934200" cy="1739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3751263" y="25400"/>
            <a:ext cx="33448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bn-IN" altLang="en-US" sz="80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altLang="en-US" sz="8000" dirty="0"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en-US" alt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2339975" y="2985434"/>
            <a:ext cx="2940363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সুব্রত বিশ্বাস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(গণিত)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আখচাষী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মহিলা </a:t>
            </a:r>
            <a:r>
              <a:rPr lang="bn-IN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কলেজ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মধুখালী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01911730378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400" dirty="0" smtClean="0">
                <a:latin typeface="+mn-lt"/>
              </a:rPr>
              <a:t>EMAIL: subrato.amdc@gmail.com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5894" y="3035061"/>
            <a:ext cx="3481388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একাদশ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বিষয়: গণিত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তারিখ: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১0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</a:p>
        </p:txBody>
      </p:sp>
      <p:sp>
        <p:nvSpPr>
          <p:cNvPr id="10" name="Star: 6 Points 9"/>
          <p:cNvSpPr/>
          <p:nvPr/>
        </p:nvSpPr>
        <p:spPr>
          <a:xfrm>
            <a:off x="57150" y="9619"/>
            <a:ext cx="1855788" cy="166687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5763" y="599422"/>
            <a:ext cx="1198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ID: 101</a:t>
            </a:r>
          </a:p>
        </p:txBody>
      </p:sp>
      <p:pic>
        <p:nvPicPr>
          <p:cNvPr id="615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989263"/>
            <a:ext cx="2282825" cy="239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015470" y="25400"/>
            <a:ext cx="2176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: ২০</a:t>
            </a:r>
          </a:p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১ঘণ্টা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53" y="4815858"/>
            <a:ext cx="298449" cy="3022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7"/>
          <p:cNvGrpSpPr>
            <a:grpSpLocks/>
          </p:cNvGrpSpPr>
          <p:nvPr/>
        </p:nvGrpSpPr>
        <p:grpSpPr bwMode="auto">
          <a:xfrm>
            <a:off x="1194268" y="1051289"/>
            <a:ext cx="3378200" cy="1617664"/>
            <a:chOff x="1329262" y="762932"/>
            <a:chExt cx="3378205" cy="1616536"/>
          </a:xfrm>
        </p:grpSpPr>
        <p:sp>
          <p:nvSpPr>
            <p:cNvPr id="4" name="Rectangle 3"/>
            <p:cNvSpPr/>
            <p:nvPr/>
          </p:nvSpPr>
          <p:spPr>
            <a:xfrm>
              <a:off x="1329262" y="762932"/>
              <a:ext cx="3378205" cy="161653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87" name="TextBox 4"/>
            <p:cNvSpPr txBox="1">
              <a:spLocks noChangeArrowheads="1"/>
            </p:cNvSpPr>
            <p:nvPr/>
          </p:nvSpPr>
          <p:spPr bwMode="auto">
            <a:xfrm>
              <a:off x="2429933" y="1854193"/>
              <a:ext cx="13123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altLang="en-US" sz="2800" dirty="0">
                  <a:latin typeface="NikoshBAN" pitchFamily="2" charset="0"/>
                  <a:cs typeface="NikoshBAN" pitchFamily="2" charset="0"/>
                </a:rPr>
                <a:t>একক </a:t>
              </a:r>
              <a:endParaRPr lang="en-US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8" name="TextBox 5"/>
            <p:cNvSpPr txBox="1">
              <a:spLocks noChangeArrowheads="1"/>
            </p:cNvSpPr>
            <p:nvPr/>
          </p:nvSpPr>
          <p:spPr bwMode="auto">
            <a:xfrm>
              <a:off x="1329262" y="1202270"/>
              <a:ext cx="105833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altLang="en-US" sz="2800" dirty="0">
                  <a:latin typeface="NikoshBAN" pitchFamily="2" charset="0"/>
                  <a:cs typeface="NikoshBAN" pitchFamily="2" charset="0"/>
                </a:rPr>
                <a:t>একক </a:t>
              </a:r>
            </a:p>
          </p:txBody>
        </p:sp>
      </p:grpSp>
      <p:grpSp>
        <p:nvGrpSpPr>
          <p:cNvPr id="7172" name="Group 15"/>
          <p:cNvGrpSpPr>
            <a:grpSpLocks/>
          </p:cNvGrpSpPr>
          <p:nvPr/>
        </p:nvGrpSpPr>
        <p:grpSpPr bwMode="auto">
          <a:xfrm>
            <a:off x="1295400" y="3781425"/>
            <a:ext cx="3436938" cy="2195513"/>
            <a:chOff x="1270000" y="2864031"/>
            <a:chExt cx="3437467" cy="2194589"/>
          </a:xfrm>
        </p:grpSpPr>
        <p:sp>
          <p:nvSpPr>
            <p:cNvPr id="9" name="Isosceles Triangle 8"/>
            <p:cNvSpPr/>
            <p:nvPr/>
          </p:nvSpPr>
          <p:spPr>
            <a:xfrm>
              <a:off x="1270000" y="2864031"/>
              <a:ext cx="3437467" cy="1707431"/>
            </a:xfrm>
            <a:prstGeom prst="triangl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1" name="Straight Connector 10"/>
            <p:cNvCxnSpPr>
              <a:cxnSpLocks/>
              <a:stCxn id="9" idx="0"/>
              <a:endCxn id="9" idx="3"/>
            </p:cNvCxnSpPr>
            <p:nvPr/>
          </p:nvCxnSpPr>
          <p:spPr>
            <a:xfrm>
              <a:off x="2989528" y="2864031"/>
              <a:ext cx="0" cy="170743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4" name="TextBox 13"/>
            <p:cNvSpPr txBox="1">
              <a:spLocks noChangeArrowheads="1"/>
            </p:cNvSpPr>
            <p:nvPr/>
          </p:nvSpPr>
          <p:spPr bwMode="auto">
            <a:xfrm>
              <a:off x="2988733" y="3718016"/>
              <a:ext cx="10583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altLang="en-US" sz="2800" dirty="0">
                  <a:latin typeface="NikoshBAN" pitchFamily="2" charset="0"/>
                  <a:cs typeface="NikoshBAN" pitchFamily="2" charset="0"/>
                </a:rPr>
                <a:t>একক </a:t>
              </a:r>
            </a:p>
          </p:txBody>
        </p:sp>
        <p:sp>
          <p:nvSpPr>
            <p:cNvPr id="7185" name="TextBox 14"/>
            <p:cNvSpPr txBox="1">
              <a:spLocks noChangeArrowheads="1"/>
            </p:cNvSpPr>
            <p:nvPr/>
          </p:nvSpPr>
          <p:spPr bwMode="auto">
            <a:xfrm>
              <a:off x="2557071" y="4535400"/>
              <a:ext cx="14899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altLang="en-US" sz="2800" dirty="0">
                  <a:latin typeface="NikoshBAN" pitchFamily="2" charset="0"/>
                  <a:cs typeface="NikoshBAN" pitchFamily="2" charset="0"/>
                </a:rPr>
                <a:t>একক </a:t>
              </a:r>
            </a:p>
          </p:txBody>
        </p:sp>
      </p:grpSp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28117" y="1487997"/>
            <a:ext cx="3378200" cy="584775"/>
          </a:xfrm>
          <a:prstGeom prst="rect">
            <a:avLst/>
          </a:prstGeom>
          <a:blipFill>
            <a:blip r:embed="rId2"/>
            <a:stretch>
              <a:fillRect l="-4513" t="-12500" b="-3437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57763" y="3786188"/>
            <a:ext cx="3017837" cy="584200"/>
            <a:chOff x="4957763" y="3786188"/>
            <a:chExt cx="3017837" cy="584200"/>
          </a:xfrm>
        </p:grpSpPr>
        <p:sp>
          <p:nvSpPr>
            <p:cNvPr id="7173" name="TextBox 16"/>
            <p:cNvSpPr txBox="1">
              <a:spLocks noChangeArrowheads="1"/>
            </p:cNvSpPr>
            <p:nvPr/>
          </p:nvSpPr>
          <p:spPr bwMode="auto">
            <a:xfrm>
              <a:off x="4957763" y="3786188"/>
              <a:ext cx="27717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en-US" altLang="en-US" sz="3200" dirty="0" err="1">
                  <a:latin typeface="NikoshBAN" pitchFamily="2" charset="0"/>
                  <a:cs typeface="NikoshBAN" pitchFamily="2" charset="0"/>
                </a:rPr>
                <a:t>ক্ষেত্রটির</a:t>
              </a:r>
              <a:r>
                <a:rPr lang="en-US" alt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altLang="en-US" sz="3200" dirty="0" err="1">
                  <a:latin typeface="NikoshBAN" pitchFamily="2" charset="0"/>
                  <a:cs typeface="NikoshBAN" pitchFamily="2" charset="0"/>
                </a:rPr>
                <a:t>ক্ষেত্রফল</a:t>
              </a:r>
              <a:r>
                <a:rPr lang="en-US" altLang="en-US" sz="3200" dirty="0"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US" alt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32688" y="3954463"/>
              <a:ext cx="442912" cy="3381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?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27587" y="1014638"/>
            <a:ext cx="3084513" cy="584775"/>
            <a:chOff x="4827587" y="769937"/>
            <a:chExt cx="3084513" cy="584775"/>
          </a:xfrm>
        </p:grpSpPr>
        <p:sp>
          <p:nvSpPr>
            <p:cNvPr id="7171" name="TextBox 6"/>
            <p:cNvSpPr txBox="1">
              <a:spLocks noChangeArrowheads="1"/>
            </p:cNvSpPr>
            <p:nvPr/>
          </p:nvSpPr>
          <p:spPr bwMode="auto">
            <a:xfrm>
              <a:off x="4827587" y="769937"/>
              <a:ext cx="286305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en-US" altLang="en-US" sz="3200" dirty="0" err="1">
                  <a:latin typeface="NikoshBAN" pitchFamily="2" charset="0"/>
                  <a:cs typeface="NikoshBAN" pitchFamily="2" charset="0"/>
                </a:rPr>
                <a:t>ক্ষেত্রটির</a:t>
              </a:r>
              <a:r>
                <a:rPr lang="en-US" alt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altLang="en-US" sz="3200" dirty="0" err="1">
                  <a:latin typeface="NikoshBAN" pitchFamily="2" charset="0"/>
                  <a:cs typeface="NikoshBAN" pitchFamily="2" charset="0"/>
                </a:rPr>
                <a:t>ক্ষেত্রফল</a:t>
              </a:r>
              <a:r>
                <a:rPr lang="en-US" altLang="en-US" sz="3200" dirty="0">
                  <a:latin typeface="NikoshBAN" pitchFamily="2" charset="0"/>
                  <a:cs typeface="NikoshBAN" pitchFamily="2" charset="0"/>
                </a:rPr>
                <a:t> =</a:t>
              </a:r>
              <a:r>
                <a:rPr lang="en-US" alt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69188" y="892175"/>
              <a:ext cx="442912" cy="3381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? </a:t>
              </a:r>
            </a:p>
          </p:txBody>
        </p:sp>
      </p:grpSp>
      <p:sp>
        <p:nvSpPr>
          <p:cNvPr id="33" name="TextBox 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31871" y="4412458"/>
            <a:ext cx="3556000" cy="787716"/>
          </a:xfrm>
          <a:prstGeom prst="rect">
            <a:avLst/>
          </a:prstGeom>
          <a:blipFill>
            <a:blip r:embed="rId3"/>
            <a:stretch>
              <a:fillRect r="-3087" b="-1472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4" name="TextBox 3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28122" y="5342393"/>
            <a:ext cx="3437467" cy="1280159"/>
          </a:xfrm>
          <a:prstGeom prst="rect">
            <a:avLst/>
          </a:prstGeom>
          <a:blipFill>
            <a:blip r:embed="rId4"/>
            <a:stretch>
              <a:fillRect l="-4433" b="-1523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74153" y="2124645"/>
            <a:ext cx="2755385" cy="954107"/>
          </a:xfrm>
          <a:prstGeom prst="rect">
            <a:avLst/>
          </a:prstGeom>
          <a:blipFill rotWithShape="1">
            <a:blip r:embed="rId5"/>
            <a:stretch>
              <a:fillRect t="-8333" r="-3982" b="-1859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6938" y="20200"/>
            <a:ext cx="2704563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64" y="1352282"/>
            <a:ext cx="3838436" cy="347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12"/>
          <p:cNvSpPr txBox="1">
            <a:spLocks noChangeArrowheads="1"/>
          </p:cNvSpPr>
          <p:nvPr/>
        </p:nvSpPr>
        <p:spPr bwMode="auto">
          <a:xfrm>
            <a:off x="4459667" y="2589025"/>
            <a:ext cx="62813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পরাবৃত্তদ্বয়ের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altLang="en-US" sz="4000" dirty="0" smtClean="0">
              <a:latin typeface="NikoshBAN" pitchFamily="2" charset="0"/>
              <a:cs typeface="NikoshBAN" pitchFamily="2" charset="0"/>
            </a:endParaRPr>
          </a:p>
          <a:p>
            <a:pPr eaLnBrk="1" hangingPunct="1"/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alt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41667" y="-12881"/>
            <a:ext cx="9401577" cy="1725769"/>
          </a:xfrm>
          <a:prstGeom prst="horizontalScroll">
            <a:avLst>
              <a:gd name="adj" fmla="val 89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116687" y="1559859"/>
            <a:ext cx="3734873" cy="377956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72560" y="2572480"/>
            <a:ext cx="3171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যোগজ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5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অধ্যায়: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070" y="2405343"/>
            <a:ext cx="4895930" cy="2305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" y="2629524"/>
            <a:ext cx="2975019" cy="1856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02" y="5339427"/>
            <a:ext cx="2850365" cy="151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4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962139" y="103031"/>
            <a:ext cx="5422007" cy="133940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0247" y="246467"/>
            <a:ext cx="527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2582" y="4221323"/>
            <a:ext cx="860309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নির্দিষ্ট যোগজ ব্যবহার করে ক্ষেত্রফল নির্ণয়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2581" y="3036460"/>
            <a:ext cx="7469751" cy="646331"/>
          </a:xfrm>
          <a:prstGeom prst="rect">
            <a:avLst/>
          </a:prstGeom>
          <a:solidFill>
            <a:srgbClr val="FFFF00"/>
          </a:solidFill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নির্দিষ্ট যোগজ নির্ণয় করতে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2582" y="1764405"/>
            <a:ext cx="70447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নির্দিষ্ট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যোগজ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সূত্রগুলো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60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 animBg="1"/>
      <p:bldP spid="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30" y="15985"/>
            <a:ext cx="1179307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নির্দিষ্ট যোগজ নির্ণয়ের জন্য নিচের কয়েকটি ফাংশনের যোগজ ফল লক্ষ করি-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15952" y="779399"/>
                <a:ext cx="4437530" cy="77912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b="1" i="1">
                            <a:latin typeface="Cambria Math"/>
                            <a:ea typeface="Cambria Math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2800" b="1" i="1">
                            <a:latin typeface="Cambria Math" pitchFamily="18" charset="0"/>
                            <a:ea typeface="Cambria Math" pitchFamily="18" charset="0"/>
                          </a:rPr>
                          <m:t>𝒅𝒙</m:t>
                        </m:r>
                        <m:r>
                          <a:rPr lang="en-US" sz="2800" b="1" i="1">
                            <a:latin typeface="Cambria Math" pitchFamily="18" charset="0"/>
                            <a:ea typeface="Cambria Math" pitchFamily="18" charset="0"/>
                          </a:rPr>
                          <m:t>=</m:t>
                        </m:r>
                      </m:e>
                    </m:nary>
                    <m:f>
                      <m:fPr>
                        <m:ctrlPr>
                          <a:rPr lang="en-US" sz="2800" b="1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𝒏</m:t>
                            </m:r>
                            <m:r>
                              <a:rPr lang="en-US" sz="28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sz="2800" b="1" i="1">
                            <a:latin typeface="Cambria Math" pitchFamily="18" charset="0"/>
                            <a:ea typeface="Cambria Math" pitchFamily="18" charset="0"/>
                          </a:rPr>
                          <m:t>𝒏</m:t>
                        </m:r>
                        <m:r>
                          <a:rPr lang="en-US" sz="2800" b="1" i="1"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itchFamily="18" charset="0"/>
                            <a:ea typeface="Cambria Math" pitchFamily="18" charset="0"/>
                          </a:rPr>
                          <m:t>𝟏</m:t>
                        </m:r>
                      </m:den>
                    </m:f>
                    <m:r>
                      <a:rPr lang="en-US" sz="2800" b="1" i="1">
                        <a:latin typeface="Cambria Math" pitchFamily="18" charset="0"/>
                        <a:ea typeface="Cambria Math" pitchFamily="18" charset="0"/>
                      </a:rPr>
                      <m:t>+</m:t>
                    </m:r>
                    <m:r>
                      <a:rPr lang="en-US" sz="2800" b="1" i="1">
                        <a:latin typeface="Cambria Math" pitchFamily="18" charset="0"/>
                        <a:ea typeface="Cambria Math" pitchFamily="18" charset="0"/>
                      </a:rPr>
                      <m:t>𝒄</m:t>
                    </m:r>
                  </m:oMath>
                </a14:m>
                <a:r>
                  <a:rPr lang="en-US" sz="2800" b="1" dirty="0">
                    <a:latin typeface="Cambria Math" pitchFamily="18" charset="0"/>
                    <a:ea typeface="Cambria Math" pitchFamily="18" charset="0"/>
                  </a:rPr>
                  <a:t>, n≠-1 </a:t>
                </a:r>
                <a:endParaRPr lang="en-US" sz="2800" dirty="0">
                  <a:latin typeface="Cambria Math" pitchFamily="18" charset="0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952" y="779399"/>
                <a:ext cx="4437530" cy="779124"/>
              </a:xfrm>
              <a:prstGeom prst="rect">
                <a:avLst/>
              </a:prstGeom>
              <a:blipFill rotWithShape="1">
                <a:blip r:embed="rId2"/>
                <a:stretch>
                  <a:fillRect l="-2747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15952" y="2195635"/>
                <a:ext cx="5015376" cy="73975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b="1" i="1">
                            <a:latin typeface="Cambria Math"/>
                            <a:ea typeface="Cambria Math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𝒎𝒙</m:t>
                            </m:r>
                          </m:sup>
                        </m:sSup>
                        <m:r>
                          <a:rPr lang="en-US" sz="2800" b="1" i="1">
                            <a:latin typeface="Cambria Math" pitchFamily="18" charset="0"/>
                            <a:ea typeface="Cambria Math" pitchFamily="18" charset="0"/>
                          </a:rPr>
                          <m:t>𝒅𝒙</m:t>
                        </m:r>
                        <m:r>
                          <a:rPr lang="en-US" sz="2800" b="1" i="1">
                            <a:latin typeface="Cambria Math" pitchFamily="18" charset="0"/>
                            <a:ea typeface="Cambria Math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>
                                <a:latin typeface="Cambria Math"/>
                                <a:ea typeface="Cambria Math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1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8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𝒎𝒙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𝒎</m:t>
                            </m:r>
                          </m:den>
                        </m:f>
                        <m:r>
                          <a:rPr lang="en-US" sz="2800" b="1" i="1"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itchFamily="18" charset="0"/>
                            <a:ea typeface="Cambria Math" pitchFamily="18" charset="0"/>
                          </a:rPr>
                          <m:t>𝒄</m:t>
                        </m:r>
                      </m:e>
                    </m:nary>
                  </m:oMath>
                </a14:m>
                <a:r>
                  <a:rPr lang="en-US" sz="2800" b="1" dirty="0">
                    <a:latin typeface="Cambria Math" pitchFamily="18" charset="0"/>
                    <a:ea typeface="Cambria Math" pitchFamily="18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itchFamily="18" charset="0"/>
                        <a:ea typeface="Cambria Math" pitchFamily="18" charset="0"/>
                      </a:rPr>
                      <m:t>𝒎</m:t>
                    </m:r>
                    <m:r>
                      <a:rPr lang="en-US" sz="2800" b="1" i="1">
                        <a:latin typeface="Cambria Math" pitchFamily="18" charset="0"/>
                        <a:ea typeface="Cambria Math" pitchFamily="18" charset="0"/>
                      </a:rPr>
                      <m:t>≠</m:t>
                    </m:r>
                    <m:r>
                      <a:rPr lang="en-US" sz="2800" b="1" i="1">
                        <a:latin typeface="Cambria Math" pitchFamily="18" charset="0"/>
                        <a:ea typeface="Cambria Math" pitchFamily="18" charset="0"/>
                      </a:rPr>
                      <m:t>𝟎</m:t>
                    </m:r>
                  </m:oMath>
                </a14:m>
                <a:endParaRPr lang="en-US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952" y="2195635"/>
                <a:ext cx="5015376" cy="739754"/>
              </a:xfrm>
              <a:prstGeom prst="rect">
                <a:avLst/>
              </a:prstGeom>
              <a:blipFill rotWithShape="1"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15952" y="3503318"/>
                <a:ext cx="4088096" cy="6609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200" b="1" i="1">
                            <a:latin typeface="Cambria Math"/>
                            <a:ea typeface="Cambria Math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b="1" i="1">
                            <a:latin typeface="Cambria Math"/>
                            <a:ea typeface="Cambria Math" pitchFamily="18" charset="0"/>
                          </a:rPr>
                          <m:t>𝒄𝒐𝒔𝒙𝒅𝒙</m:t>
                        </m:r>
                        <m:r>
                          <a:rPr lang="en-US" sz="3200" b="1" i="1">
                            <a:latin typeface="Cambria Math"/>
                            <a:ea typeface="Cambria Math" pitchFamily="18" charset="0"/>
                          </a:rPr>
                          <m:t>=</m:t>
                        </m:r>
                      </m:e>
                    </m:nary>
                    <m:r>
                      <a:rPr lang="en-US" sz="3200" b="1" i="1">
                        <a:latin typeface="Cambria Math"/>
                        <a:ea typeface="Cambria Math" pitchFamily="18" charset="0"/>
                      </a:rPr>
                      <m:t>𝒔𝒊𝒏𝒙</m:t>
                    </m:r>
                    <m:r>
                      <a:rPr lang="en-US" sz="3200" b="1" i="1">
                        <a:latin typeface="Cambria Math"/>
                        <a:ea typeface="Cambria Math" pitchFamily="18" charset="0"/>
                      </a:rPr>
                      <m:t>+</m:t>
                    </m:r>
                    <m:r>
                      <a:rPr lang="en-US" sz="3200" b="1" i="1">
                        <a:latin typeface="Cambria Math"/>
                        <a:ea typeface="Cambria Math" pitchFamily="18" charset="0"/>
                      </a:rPr>
                      <m:t>𝒄</m:t>
                    </m:r>
                  </m:oMath>
                </a14:m>
                <a:r>
                  <a:rPr lang="en-US" sz="3200" b="1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endParaRPr lang="en-US" dirty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952" y="3503318"/>
                <a:ext cx="4088096" cy="660950"/>
              </a:xfrm>
              <a:prstGeom prst="rect">
                <a:avLst/>
              </a:prstGeom>
              <a:blipFill rotWithShape="1">
                <a:blip r:embed="rId4"/>
                <a:stretch>
                  <a:fillRect t="-6481" r="-3726" b="-2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15952" y="4923026"/>
                <a:ext cx="4191128" cy="6035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∫</m:t>
                      </m:r>
                      <m:r>
                        <a:rPr lang="bn-BD" sz="3200" b="0" i="1" smtClean="0">
                          <a:latin typeface="Cambria Math"/>
                          <a:ea typeface="Cambria Math"/>
                        </a:rPr>
                        <m:t>𝑠𝑖𝑛𝑥𝑑𝑥</m:t>
                      </m:r>
                      <m:r>
                        <a:rPr lang="bn-BD" sz="3200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bn-BD" sz="3200" b="0" i="1" smtClean="0">
                          <a:latin typeface="Cambria Math"/>
                          <a:ea typeface="Cambria Math"/>
                        </a:rPr>
                        <m:t>𝑐𝑜𝑠𝑥</m:t>
                      </m:r>
                      <m:r>
                        <a:rPr lang="bn-BD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bn-BD" sz="3200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952" y="4923026"/>
                <a:ext cx="4191128" cy="603563"/>
              </a:xfrm>
              <a:prstGeom prst="rect">
                <a:avLst/>
              </a:prstGeom>
              <a:blipFill rotWithShape="1">
                <a:blip r:embed="rId5"/>
                <a:stretch>
                  <a:fillRect t="-9091" r="-49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15952" y="5966961"/>
                <a:ext cx="4134119" cy="6035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∫</m:t>
                      </m:r>
                      <m:sSup>
                        <m:sSupPr>
                          <m:ctrlPr>
                            <a:rPr lang="en-US" sz="32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/>
                              <a:ea typeface="Cambria Math"/>
                            </a:rPr>
                            <m:t>𝑠𝑒𝑐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bn-BD" sz="3200" b="0" i="1" smtClean="0">
                          <a:latin typeface="Cambria Math"/>
                          <a:ea typeface="Cambria Math"/>
                        </a:rPr>
                        <m:t>𝑥𝑑𝑥</m:t>
                      </m:r>
                      <m:r>
                        <a:rPr lang="bn-BD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bn-BD" sz="3200" b="0" i="1" smtClean="0">
                          <a:latin typeface="Cambria Math"/>
                          <a:ea typeface="Cambria Math"/>
                        </a:rPr>
                        <m:t>𝑡𝑎𝑛𝑥</m:t>
                      </m:r>
                      <m:r>
                        <a:rPr lang="bn-BD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bn-BD" sz="3200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952" y="5966961"/>
                <a:ext cx="4134119" cy="603563"/>
              </a:xfrm>
              <a:prstGeom prst="rect">
                <a:avLst/>
              </a:prstGeom>
              <a:blipFill rotWithShape="1">
                <a:blip r:embed="rId6"/>
                <a:stretch>
                  <a:fillRect t="-9091" r="-413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1" y="3406936"/>
                <a:ext cx="3129469" cy="1027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sz="3200" b="1" i="1">
                              <a:latin typeface="Cambria Math"/>
                            </a:rPr>
                            <m:t>𝒅𝒙</m:t>
                          </m:r>
                        </m:den>
                      </m:f>
                      <m:d>
                        <m:d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/>
                            </a:rPr>
                            <m:t>𝒔𝒊𝒏𝒙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𝒄</m:t>
                          </m:r>
                        </m:e>
                      </m:d>
                      <m:r>
                        <a:rPr lang="en-US" sz="3200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406936"/>
                <a:ext cx="3129469" cy="1027717"/>
              </a:xfrm>
              <a:prstGeom prst="rect">
                <a:avLst/>
              </a:prstGeom>
              <a:blipFill rotWithShape="1">
                <a:blip r:embed="rId7"/>
                <a:stretch>
                  <a:fillRect r="-6628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2051" y="767088"/>
                <a:ext cx="2591301" cy="939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sz="2400" b="1" i="1">
                              <a:latin typeface="Cambria Math"/>
                            </a:rPr>
                            <m:t>𝒅𝒙</m:t>
                          </m:r>
                        </m:den>
                      </m:f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𝒏</m:t>
                                  </m:r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𝟏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1" i="1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𝟏</m:t>
                              </m:r>
                            </m:den>
                          </m:f>
                          <m:r>
                            <a:rPr lang="en-US" sz="2400" b="1" i="1">
                              <a:latin typeface="Cambria Math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𝒄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51" y="767088"/>
                <a:ext cx="2591301" cy="939103"/>
              </a:xfrm>
              <a:prstGeom prst="rect">
                <a:avLst/>
              </a:prstGeom>
              <a:blipFill rotWithShape="1">
                <a:blip r:embed="rId8"/>
                <a:stretch>
                  <a:fillRect r="-4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5799" y="4634956"/>
                <a:ext cx="3169811" cy="91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𝒅𝒙</m:t>
                          </m:r>
                        </m:den>
                      </m:f>
                      <m:d>
                        <m: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𝒄𝒐𝒔𝒙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𝒄</m:t>
                          </m:r>
                        </m:e>
                      </m:d>
                      <m:r>
                        <a:rPr lang="en-US" sz="2800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4634956"/>
                <a:ext cx="3169811" cy="910762"/>
              </a:xfrm>
              <a:prstGeom prst="rect">
                <a:avLst/>
              </a:prstGeom>
              <a:blipFill rotWithShape="1">
                <a:blip r:embed="rId9"/>
                <a:stretch>
                  <a:fillRect r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5800" y="2174990"/>
                <a:ext cx="2756647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𝒅𝒙</m:t>
                          </m:r>
                        </m:den>
                      </m:f>
                      <m:d>
                        <m: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𝒎𝒙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</a:rPr>
                                <m:t>𝒎</m:t>
                              </m:r>
                            </m:den>
                          </m:f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𝒄</m:t>
                          </m:r>
                        </m:e>
                      </m:d>
                      <m:r>
                        <a:rPr lang="en-US" sz="2800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174990"/>
                <a:ext cx="2756647" cy="1060483"/>
              </a:xfrm>
              <a:prstGeom prst="rect">
                <a:avLst/>
              </a:prstGeom>
              <a:blipFill rotWithShape="1">
                <a:blip r:embed="rId10"/>
                <a:stretch>
                  <a:fillRect r="-5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8226" y="5792150"/>
                <a:ext cx="2918010" cy="91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𝒅𝒙</m:t>
                          </m:r>
                        </m:den>
                      </m:f>
                      <m:r>
                        <a:rPr lang="en-US" sz="2800" b="1" i="1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latin typeface="Cambria Math"/>
                        </a:rPr>
                        <m:t>𝒕𝒂𝒏𝒙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𝒄</m:t>
                      </m:r>
                      <m:r>
                        <a:rPr lang="en-US" sz="2800" b="1" i="1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26" y="5792150"/>
                <a:ext cx="2918010" cy="910762"/>
              </a:xfrm>
              <a:prstGeom prst="rect">
                <a:avLst/>
              </a:prstGeom>
              <a:blipFill rotWithShape="1">
                <a:blip r:embed="rId11"/>
                <a:stretch>
                  <a:fillRect r="-3967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>
          <a:xfrm>
            <a:off x="5042647" y="1075697"/>
            <a:ext cx="1398494" cy="321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042647" y="2393576"/>
            <a:ext cx="1398494" cy="336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042647" y="3644406"/>
            <a:ext cx="1398494" cy="336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029199" y="5056718"/>
            <a:ext cx="1398494" cy="336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029199" y="6092216"/>
            <a:ext cx="1398494" cy="336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18200" y="981568"/>
            <a:ext cx="65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?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96415" y="994948"/>
                <a:ext cx="23503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</a:rPr>
                        <m:t>,</m:t>
                      </m:r>
                      <m:r>
                        <a:rPr lang="en-US" sz="2800" b="1" i="1">
                          <a:latin typeface="Cambria Math"/>
                        </a:rPr>
                        <m:t>𝒏</m:t>
                      </m:r>
                      <m:r>
                        <a:rPr lang="en-US" sz="2800" b="1" i="1">
                          <a:latin typeface="Cambria Math"/>
                        </a:rPr>
                        <m:t>≠−</m:t>
                      </m:r>
                      <m:r>
                        <a:rPr lang="en-US" sz="2800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415" y="994948"/>
                <a:ext cx="2350395" cy="523220"/>
              </a:xfrm>
              <a:prstGeom prst="rect">
                <a:avLst/>
              </a:prstGeom>
              <a:blipFill rotWithShape="1">
                <a:blip r:embed="rId12"/>
                <a:stretch>
                  <a:fillRect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334746" y="6038428"/>
            <a:ext cx="611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3426786" y="4842542"/>
            <a:ext cx="611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550023" y="3688195"/>
            <a:ext cx="611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3204093" y="2451445"/>
            <a:ext cx="611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?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850777" y="2450410"/>
                <a:ext cx="15598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3200" b="1" i="1">
                              <a:latin typeface="Cambria Math"/>
                            </a:rPr>
                            <m:t>𝒎𝒙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777" y="2450410"/>
                <a:ext cx="1559859" cy="584775"/>
              </a:xfrm>
              <a:prstGeom prst="rect">
                <a:avLst/>
              </a:prstGeom>
              <a:blipFill rotWithShape="1">
                <a:blip r:embed="rId1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496234" y="3661554"/>
                <a:ext cx="12041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</a:rPr>
                        <m:t>𝒄𝒐𝒔𝒙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234" y="3661554"/>
                <a:ext cx="1204176" cy="584775"/>
              </a:xfrm>
              <a:prstGeom prst="rect">
                <a:avLst/>
              </a:prstGeom>
              <a:blipFill rotWithShape="1">
                <a:blip r:embed="rId14"/>
                <a:stretch>
                  <a:fillRect t="-12500" r="-1675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402105" y="4828897"/>
                <a:ext cx="11503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</a:rPr>
                        <m:t>𝒔𝒊𝒏𝒙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105" y="4828897"/>
                <a:ext cx="1150388" cy="584775"/>
              </a:xfrm>
              <a:prstGeom prst="rect">
                <a:avLst/>
              </a:prstGeom>
              <a:blipFill rotWithShape="1">
                <a:blip r:embed="rId15"/>
                <a:stretch>
                  <a:fillRect t="-12500" r="-1851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21235" y="5974592"/>
                <a:ext cx="1361184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𝒔𝒆𝒄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3200" b="1" dirty="0"/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235" y="5974592"/>
                <a:ext cx="1361184" cy="595932"/>
              </a:xfrm>
              <a:prstGeom prst="rect">
                <a:avLst/>
              </a:prstGeom>
              <a:blipFill rotWithShape="1">
                <a:blip r:embed="rId16"/>
                <a:stretch>
                  <a:fillRect t="-15306" r="-17857" b="-3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4" grpId="0" animBg="1"/>
      <p:bldP spid="5" grpId="0" animBg="1"/>
      <p:bldP spid="3" grpId="0"/>
      <p:bldP spid="10" grpId="0"/>
      <p:bldP spid="11" grpId="0"/>
      <p:bldP spid="12" grpId="0"/>
      <p:bldP spid="13" grpId="0"/>
      <p:bldP spid="14" grpId="0" animBg="1"/>
      <p:bldP spid="15" grpId="0" animBg="1"/>
      <p:bldP spid="17" grpId="0" animBg="1"/>
      <p:bldP spid="18" grpId="0" animBg="1"/>
      <p:bldP spid="19" grpId="0" animBg="1"/>
      <p:bldP spid="9" grpId="0"/>
      <p:bldP spid="9" grpId="1"/>
      <p:bldP spid="16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2412" y="0"/>
            <a:ext cx="3711388" cy="156966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প্রশ্ন-উত্তর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509682" y="3160059"/>
                <a:ext cx="3079377" cy="945195"/>
              </a:xfrm>
              <a:prstGeom prst="rect">
                <a:avLst/>
              </a:prstGeom>
              <a:noFill/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latin typeface="Cambria Math"/>
                            <a:ea typeface="Cambria Math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4800" b="1" i="1">
                            <a:latin typeface="Cambria Math" pitchFamily="18" charset="0"/>
                            <a:ea typeface="Cambria Math" pitchFamily="18" charset="0"/>
                          </a:rPr>
                          <m:t>𝒅𝒙</m:t>
                        </m:r>
                        <m:r>
                          <a:rPr lang="en-US" sz="4800" b="1" i="1">
                            <a:latin typeface="Cambria Math" pitchFamily="18" charset="0"/>
                            <a:ea typeface="Cambria Math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bn-BD" sz="4800" dirty="0" smtClean="0"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sz="4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682" y="3160059"/>
                <a:ext cx="3079377" cy="9451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509682" y="4585447"/>
                <a:ext cx="3388659" cy="7951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Cambria Math"/>
                      </a:rPr>
                      <m:t>∫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bn-BD" sz="4400" i="1">
                            <a:latin typeface="Cambria Math"/>
                            <a:ea typeface="Cambria Math"/>
                          </a:rPr>
                          <m:t>𝑠𝑒𝑐</m:t>
                        </m:r>
                      </m:e>
                      <m:sup>
                        <m:r>
                          <a:rPr lang="bn-BD" sz="4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bn-BD" sz="4400" i="1">
                        <a:latin typeface="Cambria Math"/>
                        <a:ea typeface="Cambria Math"/>
                      </a:rPr>
                      <m:t>𝑥𝑑𝑥</m:t>
                    </m:r>
                  </m:oMath>
                </a14:m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=? 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682" y="4585447"/>
                <a:ext cx="3388659" cy="7951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4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48507" y="5030075"/>
                <a:ext cx="3786389" cy="76008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bn-BD" sz="32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bn-BD" sz="3200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bn-BD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bn-BD" sz="32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bn-BD" sz="32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bn-BD" sz="32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bn-BD" sz="3200" b="0" i="1" smtClean="0"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bn-BD" sz="3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bn-BD" sz="32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bn-BD" sz="3200" b="0" i="1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e>
                        </m:rad>
                      </m:e>
                    </m:nary>
                  </m:oMath>
                </a14:m>
                <a:r>
                  <a:rPr lang="bn-BD" sz="3200" dirty="0" smtClean="0"/>
                  <a:t> dx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507" y="5030075"/>
                <a:ext cx="3786389" cy="7600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156449" y="53788"/>
            <a:ext cx="7626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রাশিগুলোর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নির্দিষ্ট যোগজ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48508" y="1056570"/>
                <a:ext cx="2962140" cy="78098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  <m:sup>
                        <m:r>
                          <a:rPr lang="en-US" sz="32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/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𝑥𝑑𝑥</m:t>
                        </m:r>
                      </m:e>
                    </m:nary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508" y="1056570"/>
                <a:ext cx="2962140" cy="7809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48508" y="2472744"/>
                <a:ext cx="2807593" cy="69487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  <m:sup>
                        <m:r>
                          <a:rPr lang="en-US" sz="28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𝑥𝑑𝑥</m:t>
                        </m:r>
                      </m:e>
                    </m:nary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508" y="2472744"/>
                <a:ext cx="2807593" cy="6948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48508" y="3696237"/>
                <a:ext cx="2962140" cy="780983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  <m:sup>
                        <m:r>
                          <a:rPr lang="en-US" sz="32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/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𝑑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nary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508" y="3696237"/>
                <a:ext cx="2962140" cy="7809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42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20" grpId="0" animBg="1"/>
      <p:bldP spid="22" grpId="0" animBg="1"/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1504</TotalTime>
  <Words>533</Words>
  <Application>Microsoft Office PowerPoint</Application>
  <PresentationFormat>Custom</PresentationFormat>
  <Paragraphs>84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subrato biswas</dc:creator>
  <cp:lastModifiedBy>WIN_PC</cp:lastModifiedBy>
  <cp:revision>128</cp:revision>
  <dcterms:created xsi:type="dcterms:W3CDTF">2021-03-05T10:24:13Z</dcterms:created>
  <dcterms:modified xsi:type="dcterms:W3CDTF">2021-03-13T17:42:43Z</dcterms:modified>
</cp:coreProperties>
</file>