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</p:sldMasterIdLst>
  <p:notesMasterIdLst>
    <p:notesMasterId r:id="rId20"/>
  </p:notesMasterIdLst>
  <p:sldIdLst>
    <p:sldId id="295" r:id="rId4"/>
    <p:sldId id="271" r:id="rId5"/>
    <p:sldId id="265" r:id="rId6"/>
    <p:sldId id="281" r:id="rId7"/>
    <p:sldId id="258" r:id="rId8"/>
    <p:sldId id="278" r:id="rId9"/>
    <p:sldId id="259" r:id="rId10"/>
    <p:sldId id="266" r:id="rId11"/>
    <p:sldId id="263" r:id="rId12"/>
    <p:sldId id="267" r:id="rId13"/>
    <p:sldId id="272" r:id="rId14"/>
    <p:sldId id="268" r:id="rId15"/>
    <p:sldId id="282" r:id="rId16"/>
    <p:sldId id="292" r:id="rId17"/>
    <p:sldId id="294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5EC66-5D00-4D9C-858C-75EF93809442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56D1E-F1F1-4BCB-B0BB-D5B0C7252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A8A0B8-22C5-4FF3-A4F8-74FC802B2BEB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1A054A-FDE3-44DE-B6C3-01BA95D9E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-7938"/>
            <a:ext cx="9113837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3"/>
          <p:cNvSpPr txBox="1"/>
          <p:nvPr/>
        </p:nvSpPr>
        <p:spPr>
          <a:xfrm>
            <a:off x="3810000" y="3978275"/>
            <a:ext cx="5334000" cy="31083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Prepared by :</a:t>
            </a:r>
          </a:p>
          <a:p>
            <a:pPr algn="ctr">
              <a:defRPr/>
            </a:pP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Shahanaz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Sultana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Lecturer (Economics)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South Asian College, Chittagong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Teacher’s Trainer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College.</a:t>
            </a:r>
          </a:p>
          <a:p>
            <a:pPr algn="ctr">
              <a:defRPr/>
            </a:pPr>
            <a:endParaRPr lang="en-US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54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Pvwn`v A‡c¶K </a:t>
            </a:r>
            <a:endParaRPr lang="en-US" sz="5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>
                <a:latin typeface="SutonnyMJ" pitchFamily="2" charset="0"/>
                <a:cs typeface="SutonnyMJ" pitchFamily="2" charset="0"/>
              </a:rPr>
              <a:t>†Kvb `ª‡e¨i Pvwn`v †h mKj wel‡qi Dci wbf©i K‡i, Zv‡`i mv‡_ Pvwn`vi †h Kvh©KviY m¤úK© i‡q‡Q Zv‡K Pvwn`v A‡c¶K e‡j| †hgb-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Y, C,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W, S............)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GLv‡b,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nb-NO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 = x 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`ª‡e¨i Pvwn`v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nb-NO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=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`ª‡e¨i `vg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nb-NO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 = cwieZ©K `ª‡e¨i `vg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nb-NO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Pc</a:t>
            </a:r>
            <a:r>
              <a:rPr lang="nb-NO" dirty="0" smtClean="0">
                <a:latin typeface="SutonnyMJ" pitchFamily="2" charset="0"/>
                <a:cs typeface="SutonnyMJ" pitchFamily="2" charset="0"/>
              </a:rPr>
              <a:t> = cwic~iK `ª‡e¨i `vg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nb-NO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dirty="0" smtClean="0">
                <a:latin typeface="SutonnyMJ" pitchFamily="2" charset="0"/>
                <a:cs typeface="SutonnyMJ" pitchFamily="2" charset="0"/>
              </a:rPr>
              <a:t> = Avq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pl-PL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pl-PL" dirty="0" smtClean="0">
                <a:latin typeface="SutonnyMJ" pitchFamily="2" charset="0"/>
                <a:cs typeface="SutonnyMJ" pitchFamily="2" charset="0"/>
              </a:rPr>
              <a:t>= cQ›`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pl-PL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RbmsL¨v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pl-PL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pl-PL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AvenvIqv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Pvwn`v</a:t>
            </a:r>
            <a:r>
              <a:rPr lang="en-US" sz="5400" b="1" dirty="0" smtClean="0"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mgxKiY</a:t>
            </a:r>
            <a:endParaRPr lang="en-US" sz="5400" b="1" dirty="0">
              <a:solidFill>
                <a:srgbClr val="FF0000"/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a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`ª‡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`ª‡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`vg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		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abvZœK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Xvj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9" y="5257800"/>
          <a:ext cx="4114800" cy="1371600"/>
        </p:xfrm>
        <a:graphic>
          <a:graphicData uri="http://schemas.openxmlformats.org/drawingml/2006/table">
            <a:tbl>
              <a:tblPr/>
              <a:tblGrid>
                <a:gridCol w="686456"/>
                <a:gridCol w="857086"/>
                <a:gridCol w="857086"/>
                <a:gridCol w="857086"/>
                <a:gridCol w="857086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4572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= 10 - 2P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GLv‡b,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=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¯^vaxb PjK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=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Aaxb PjK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GLb ¯^vaxb PjK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 gv‡bi wfwË‡Z Aaxb PjK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 gvb wbY©q K‡i Pvwn`vm~Px cÖ¯‘Z Kiv n‡jv|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pl-PL" sz="28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=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0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n‡j,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 = 10-2P = 10 - (2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0) = 10-0 = 10</a:t>
            </a:r>
            <a:endParaRPr lang="en-US" sz="2800" dirty="0" smtClean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= 1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n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‡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j,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 = 10-2P = 10 - (2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= 10-2 = 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= 2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n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‡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j,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 = 10-2P = 10 - (2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= 10-4 = 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 = 3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n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‡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j,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 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0-2P = 10 - (2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= 10-6 = 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Pvwn`vm~~Px</a:t>
            </a:r>
            <a:endParaRPr kumimoji="0" lang="pl-PL" sz="4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5" dur="1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8" dur="1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1" dur="1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4" dur="1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7" dur="1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0" dur="1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3" dur="1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9" dur="1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19200" y="4933950"/>
            <a:ext cx="6019800" cy="190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239000" y="47053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1762125" y="494188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3717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051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4385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9719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5053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5038725" y="492283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-762000" y="2952750"/>
            <a:ext cx="3962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4113213"/>
            <a:ext cx="1524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3332163"/>
            <a:ext cx="1524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3000" y="2590800"/>
            <a:ext cx="1524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835025" y="3943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830263" y="24384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066800" y="585788"/>
            <a:ext cx="407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934200" y="508635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utonnyMJ" pitchFamily="2" charset="0"/>
              </a:rPr>
              <a:t>Pvwn`vi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</a:rPr>
              <a:t>cwigvY</a:t>
            </a:r>
            <a:endParaRPr lang="en-US" sz="2400" b="1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3400" y="11953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SutonnyMJ" pitchFamily="2" charset="0"/>
              </a:rPr>
              <a:t>`vg</a:t>
            </a:r>
            <a:endParaRPr lang="en-US" sz="2400" b="1" dirty="0"/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779463" y="4629150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SutonnyMJ" pitchFamily="2" charset="0"/>
                <a:cs typeface="SutonnyMJ" pitchFamily="2" charset="0"/>
              </a:rPr>
              <a:t>0</a:t>
            </a:r>
            <a:endParaRPr lang="en-US" sz="280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2323308" y="3771108"/>
            <a:ext cx="236219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19200" y="2590800"/>
            <a:ext cx="2286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295400" y="3332163"/>
            <a:ext cx="3276600" cy="206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771108" y="4152108"/>
            <a:ext cx="1600199" cy="15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295400" y="4113213"/>
            <a:ext cx="43434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257008" y="4495008"/>
            <a:ext cx="76199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2286000" y="1676400"/>
            <a:ext cx="4800600" cy="3505200"/>
          </a:xfrm>
          <a:custGeom>
            <a:avLst/>
            <a:gdLst>
              <a:gd name="connsiteX0" fmla="*/ 0 w 4995081"/>
              <a:gd name="connsiteY0" fmla="*/ 0 h 5120185"/>
              <a:gd name="connsiteX1" fmla="*/ 4285397 w 4995081"/>
              <a:gd name="connsiteY1" fmla="*/ 4394579 h 5120185"/>
              <a:gd name="connsiteX2" fmla="*/ 4258102 w 4995081"/>
              <a:gd name="connsiteY2" fmla="*/ 4353636 h 512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5081" h="5120185">
                <a:moveTo>
                  <a:pt x="0" y="0"/>
                </a:moveTo>
                <a:lnTo>
                  <a:pt x="4285397" y="4394579"/>
                </a:lnTo>
                <a:cubicBezTo>
                  <a:pt x="4995081" y="5120185"/>
                  <a:pt x="4626591" y="4736910"/>
                  <a:pt x="4258102" y="4353636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791200" y="1447800"/>
          <a:ext cx="2667001" cy="1219200"/>
        </p:xfrm>
        <a:graphic>
          <a:graphicData uri="http://schemas.openxmlformats.org/drawingml/2006/table">
            <a:tbl>
              <a:tblPr/>
              <a:tblGrid>
                <a:gridCol w="444925"/>
                <a:gridCol w="555519"/>
                <a:gridCol w="555519"/>
                <a:gridCol w="555519"/>
                <a:gridCol w="555519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6629400" y="838200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Pvwn`vm~~Px</a:t>
            </a:r>
            <a:endParaRPr lang="pl-PL" sz="3200" b="1" dirty="0" smtClean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1676400" y="508635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32"/>
          <p:cNvSpPr>
            <a:spLocks noChangeArrowheads="1"/>
          </p:cNvSpPr>
          <p:nvPr/>
        </p:nvSpPr>
        <p:spPr bwMode="auto">
          <a:xfrm>
            <a:off x="2286000" y="508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2819400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32"/>
          <p:cNvSpPr>
            <a:spLocks noChangeArrowheads="1"/>
          </p:cNvSpPr>
          <p:nvPr/>
        </p:nvSpPr>
        <p:spPr bwMode="auto">
          <a:xfrm>
            <a:off x="3344694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3878094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4419600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4944894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32"/>
          <p:cNvSpPr>
            <a:spLocks noChangeArrowheads="1"/>
          </p:cNvSpPr>
          <p:nvPr/>
        </p:nvSpPr>
        <p:spPr bwMode="auto">
          <a:xfrm>
            <a:off x="5478294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5400000" flipH="1" flipV="1">
            <a:off x="5572125" y="494188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105525" y="494188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6715125" y="4941888"/>
            <a:ext cx="131763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Rectangle 32"/>
          <p:cNvSpPr>
            <a:spLocks noChangeArrowheads="1"/>
          </p:cNvSpPr>
          <p:nvPr/>
        </p:nvSpPr>
        <p:spPr bwMode="auto">
          <a:xfrm>
            <a:off x="6011694" y="5105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32"/>
          <p:cNvSpPr>
            <a:spLocks noChangeArrowheads="1"/>
          </p:cNvSpPr>
          <p:nvPr/>
        </p:nvSpPr>
        <p:spPr bwMode="auto">
          <a:xfrm>
            <a:off x="6553200" y="50862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33"/>
          <p:cNvSpPr>
            <a:spLocks noChangeArrowheads="1"/>
          </p:cNvSpPr>
          <p:nvPr/>
        </p:nvSpPr>
        <p:spPr bwMode="auto">
          <a:xfrm>
            <a:off x="838200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662613" y="3810000"/>
            <a:ext cx="987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(1,8)</a:t>
            </a:r>
            <a:endParaRPr lang="en-US" sz="2400" dirty="0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572000" y="3043535"/>
            <a:ext cx="1005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(2,6)</a:t>
            </a:r>
            <a:endParaRPr lang="en-US" sz="2400" dirty="0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3490397" y="2281535"/>
            <a:ext cx="987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(3,4)</a:t>
            </a:r>
            <a:endParaRPr lang="en-US" sz="2400" dirty="0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6705600" y="4491037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400" dirty="0" smtClean="0">
                <a:latin typeface="SutonnyMJ" pitchFamily="2" charset="0"/>
                <a:cs typeface="Times New Roman" pitchFamily="18" charset="0"/>
              </a:rPr>
              <a:t>©</a:t>
            </a:r>
            <a:endParaRPr lang="en-US" sz="2400" dirty="0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2057400" y="121920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8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1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4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3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6" dur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1" dur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4" dur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1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4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7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0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3" dur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6" dur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9" dur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2" dur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5" dur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8" dur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1" dur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4" dur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07" dur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0" dur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3" dur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6" dur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9" dur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2" dur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5" dur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8" dur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1" dur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4" dur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7" dur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0" dur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3" dur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6" dur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9" dur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2" dur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5" dur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8" dur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1" dur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4" dur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7" dur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0" dur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3" dur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6" dur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9" dur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2" dur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5" dur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8" dur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1" dur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4" dur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7" dur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0" dur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3" dur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6" dur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9" dur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2" grpId="0"/>
      <p:bldP spid="32" grpId="1"/>
      <p:bldP spid="34" grpId="0"/>
      <p:bldP spid="34" grpId="1"/>
      <p:bldP spid="36" grpId="0"/>
      <p:bldP spid="36" grpId="1"/>
      <p:bldP spid="38" grpId="0"/>
      <p:bldP spid="38" grpId="1"/>
      <p:bldP spid="39" grpId="0"/>
      <p:bldP spid="39" grpId="1"/>
      <p:bldP spid="40" grpId="0"/>
      <p:bldP spid="40" grpId="1"/>
      <p:bldP spid="57" grpId="0" animBg="1"/>
      <p:bldP spid="57" grpId="1" animBg="1"/>
      <p:bldP spid="62" grpId="0"/>
      <p:bldP spid="62" grpId="1"/>
      <p:bldP spid="63" grpId="0"/>
      <p:bldP spid="63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7" grpId="0"/>
      <p:bldP spid="77" grpId="1"/>
      <p:bldP spid="78" grpId="0"/>
      <p:bldP spid="78" grpId="1"/>
      <p:bldP spid="79" grpId="0"/>
      <p:bldP spid="79" grpId="1"/>
      <p:bldP spid="82" grpId="0"/>
      <p:bldP spid="82" grpId="1"/>
      <p:bldP spid="87" grpId="1"/>
      <p:bldP spid="87" grpId="2"/>
      <p:bldP spid="90" grpId="1"/>
      <p:bldP spid="90" grpId="2"/>
      <p:bldP spid="91" grpId="0"/>
      <p:bldP spid="91" grpId="1"/>
      <p:bldP spid="92" grpId="0"/>
      <p:bldP spid="9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0"/>
            <a:ext cx="4343400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Pvwn`v</a:t>
            </a:r>
            <a:r>
              <a:rPr lang="en-US" sz="4000" b="1" dirty="0" smtClean="0"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mgxKiY</a:t>
            </a:r>
            <a:r>
              <a:rPr lang="en-US" sz="4000" b="1" dirty="0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ChandrabatiMJ" pitchFamily="2" charset="0"/>
                <a:cs typeface="ChandrabatiMJ" pitchFamily="2" charset="0"/>
              </a:rPr>
              <a:t>MVb</a:t>
            </a:r>
            <a:endParaRPr lang="en-GB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671060"/>
          <a:ext cx="4114800" cy="2034540"/>
        </p:xfrm>
        <a:graphic>
          <a:graphicData uri="http://schemas.openxmlformats.org/drawingml/2006/table">
            <a:tbl>
              <a:tblPr/>
              <a:tblGrid>
                <a:gridCol w="1829964"/>
                <a:gridCol w="2284836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`vg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(P)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Pvwn`vi</a:t>
                      </a:r>
                      <a:r>
                        <a:rPr lang="en-US" sz="28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cwigvY</a:t>
                      </a:r>
                      <a:r>
                        <a:rPr lang="en-US" sz="28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Qd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29212" y="3962400"/>
            <a:ext cx="1423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Pvwn`vm~~Px</a:t>
            </a:r>
            <a:endParaRPr lang="pl-PL" sz="3200" b="1" dirty="0" smtClean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1524000"/>
            <a:ext cx="7848600" cy="2438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latin typeface="SutonnyMJ" pitchFamily="2" charset="0"/>
              </a:rPr>
              <a:t>g‡b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Kwi</a:t>
            </a:r>
            <a:r>
              <a:rPr lang="en-GB" sz="2400" dirty="0" smtClean="0">
                <a:latin typeface="SutonnyMJ" pitchFamily="2" charset="0"/>
              </a:rPr>
              <a:t>, †</a:t>
            </a:r>
            <a:r>
              <a:rPr lang="en-GB" sz="2400" dirty="0" err="1" smtClean="0">
                <a:latin typeface="SutonnyMJ" pitchFamily="2" charset="0"/>
              </a:rPr>
              <a:t>Kvb</a:t>
            </a:r>
            <a:r>
              <a:rPr lang="en-GB" sz="2400" dirty="0" smtClean="0">
                <a:latin typeface="SutonnyMJ" pitchFamily="2" charset="0"/>
              </a:rPr>
              <a:t> `ª‡</a:t>
            </a:r>
            <a:r>
              <a:rPr lang="en-GB" sz="2400" dirty="0" err="1" smtClean="0">
                <a:latin typeface="SutonnyMJ" pitchFamily="2" charset="0"/>
              </a:rPr>
              <a:t>e¨i</a:t>
            </a:r>
            <a:r>
              <a:rPr lang="en-GB" sz="2400" dirty="0" smtClean="0">
                <a:latin typeface="SutonnyMJ" pitchFamily="2" charset="0"/>
              </a:rPr>
              <a:t> `vg 2 </a:t>
            </a:r>
            <a:r>
              <a:rPr lang="en-GB" sz="2400" dirty="0" err="1" smtClean="0">
                <a:latin typeface="SutonnyMJ" pitchFamily="2" charset="0"/>
              </a:rPr>
              <a:t>UvKv</a:t>
            </a:r>
            <a:r>
              <a:rPr lang="en-GB" sz="2400" dirty="0" smtClean="0">
                <a:latin typeface="SutonnyMJ" pitchFamily="2" charset="0"/>
              </a:rPr>
              <a:t> †_‡K </a:t>
            </a:r>
            <a:r>
              <a:rPr lang="en-GB" sz="2400" dirty="0" err="1" smtClean="0">
                <a:latin typeface="SutonnyMJ" pitchFamily="2" charset="0"/>
              </a:rPr>
              <a:t>e„w</a:t>
            </a:r>
            <a:r>
              <a:rPr lang="en-GB" sz="2400" dirty="0" smtClean="0">
                <a:latin typeface="SutonnyMJ" pitchFamily="2" charset="0"/>
              </a:rPr>
              <a:t>× †</a:t>
            </a:r>
            <a:r>
              <a:rPr lang="en-GB" sz="2400" dirty="0" err="1" smtClean="0">
                <a:latin typeface="SutonnyMJ" pitchFamily="2" charset="0"/>
              </a:rPr>
              <a:t>c‡q</a:t>
            </a:r>
            <a:r>
              <a:rPr lang="en-GB" sz="2400" dirty="0" smtClean="0">
                <a:latin typeface="SutonnyMJ" pitchFamily="2" charset="0"/>
              </a:rPr>
              <a:t> 3 </a:t>
            </a:r>
            <a:r>
              <a:rPr lang="en-GB" sz="2400" dirty="0" err="1" smtClean="0">
                <a:latin typeface="SutonnyMJ" pitchFamily="2" charset="0"/>
              </a:rPr>
              <a:t>UvKv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n‡j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Pvwn`vi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cwigvY</a:t>
            </a:r>
            <a:r>
              <a:rPr lang="en-GB" sz="2400" dirty="0" smtClean="0">
                <a:latin typeface="SutonnyMJ" pitchFamily="2" charset="0"/>
              </a:rPr>
              <a:t> 6 GKK †_‡K </a:t>
            </a:r>
            <a:r>
              <a:rPr lang="en-GB" sz="2400" dirty="0" err="1" smtClean="0">
                <a:latin typeface="SutonnyMJ" pitchFamily="2" charset="0"/>
              </a:rPr>
              <a:t>n«vm</a:t>
            </a:r>
            <a:r>
              <a:rPr lang="en-GB" sz="2400" dirty="0" smtClean="0">
                <a:latin typeface="SutonnyMJ" pitchFamily="2" charset="0"/>
              </a:rPr>
              <a:t> †</a:t>
            </a:r>
            <a:r>
              <a:rPr lang="en-GB" sz="2400" dirty="0" err="1" smtClean="0">
                <a:latin typeface="SutonnyMJ" pitchFamily="2" charset="0"/>
              </a:rPr>
              <a:t>c‡q</a:t>
            </a:r>
            <a:r>
              <a:rPr lang="en-GB" sz="2400" dirty="0" smtClean="0">
                <a:latin typeface="SutonnyMJ" pitchFamily="2" charset="0"/>
              </a:rPr>
              <a:t> 4 GKK </a:t>
            </a:r>
            <a:r>
              <a:rPr lang="en-GB" sz="2400" dirty="0" err="1" smtClean="0">
                <a:latin typeface="SutonnyMJ" pitchFamily="2" charset="0"/>
              </a:rPr>
              <a:t>nq</a:t>
            </a:r>
            <a:r>
              <a:rPr lang="en-GB" sz="2400" dirty="0" smtClean="0">
                <a:latin typeface="SutonnyMJ" pitchFamily="2" charset="0"/>
              </a:rPr>
              <a:t>| </a:t>
            </a:r>
            <a:r>
              <a:rPr lang="en-GB" sz="2400" dirty="0" err="1" smtClean="0">
                <a:latin typeface="SutonnyMJ" pitchFamily="2" charset="0"/>
              </a:rPr>
              <a:t>GgZve¯’vq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Pvwn`vi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mgxKiY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wbY</a:t>
            </a:r>
            <a:r>
              <a:rPr lang="en-GB" sz="2400" dirty="0" smtClean="0">
                <a:latin typeface="SutonnyMJ" pitchFamily="2" charset="0"/>
              </a:rPr>
              <a:t>©‡</a:t>
            </a:r>
            <a:r>
              <a:rPr lang="en-GB" sz="2400" dirty="0" err="1" smtClean="0">
                <a:latin typeface="SutonnyMJ" pitchFamily="2" charset="0"/>
              </a:rPr>
              <a:t>qi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m~Î</a:t>
            </a:r>
            <a:r>
              <a:rPr lang="en-GB" sz="2400" dirty="0" smtClean="0">
                <a:latin typeface="SutonnyMJ" pitchFamily="2" charset="0"/>
              </a:rPr>
              <a:t> </a:t>
            </a:r>
            <a:r>
              <a:rPr lang="en-GB" sz="2400" dirty="0" err="1" smtClean="0">
                <a:latin typeface="SutonnyMJ" pitchFamily="2" charset="0"/>
              </a:rPr>
              <a:t>n‡jv</a:t>
            </a:r>
            <a:r>
              <a:rPr lang="en-GB" sz="2400" dirty="0" smtClean="0">
                <a:latin typeface="SutonnyMJ" pitchFamily="2" charset="0"/>
              </a:rPr>
              <a:t>-</a:t>
            </a:r>
          </a:p>
          <a:p>
            <a:pPr algn="ctr"/>
            <a:endParaRPr lang="en-GB" sz="2400" dirty="0">
              <a:latin typeface="SutonnyMJ" pitchFamily="2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124200"/>
            <a:ext cx="2057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2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4" dur="1"/>
                                        <p:tgtEl>
                                          <p:spTgt spid="3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/>
      <p:bldP spid="6" grpId="1"/>
      <p:bldP spid="8" grpId="0" animBg="1"/>
      <p:bldP spid="8" grpId="1" animBg="1"/>
      <p:bldP spid="3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524000"/>
            <a:ext cx="2442552" cy="69532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438400"/>
            <a:ext cx="2133600" cy="7112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476625"/>
            <a:ext cx="1866900" cy="6223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3411" y="4276725"/>
            <a:ext cx="2548689" cy="37147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0360" y="4724400"/>
            <a:ext cx="2377440" cy="381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99" y="5181600"/>
            <a:ext cx="2400301" cy="381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0587" y="5638800"/>
            <a:ext cx="2470484" cy="3810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6172200"/>
            <a:ext cx="2112045" cy="361520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5638800" y="0"/>
            <a:ext cx="3505200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715000" y="0"/>
          <a:ext cx="3352800" cy="1584960"/>
        </p:xfrm>
        <a:graphic>
          <a:graphicData uri="http://schemas.openxmlformats.org/drawingml/2006/table">
            <a:tbl>
              <a:tblPr/>
              <a:tblGrid>
                <a:gridCol w="1491082"/>
                <a:gridCol w="1861718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`vg</a:t>
                      </a:r>
                      <a:r>
                        <a:rPr lang="en-US" sz="2400" baseline="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(P)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Pvwn`vi</a:t>
                      </a: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cwigvY</a:t>
                      </a:r>
                      <a:r>
                        <a:rPr lang="en-US" sz="24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SutonnyMJ" pitchFamily="2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Qd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P1 = 2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Q1 = 6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P2 = 3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Q2 = 4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362200" y="762000"/>
            <a:ext cx="3124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SutonnyMJ" pitchFamily="2" charset="0"/>
              </a:rPr>
              <a:t>m~‡Î </a:t>
            </a:r>
            <a:r>
              <a:rPr lang="en-GB" sz="2800" dirty="0" err="1" smtClean="0">
                <a:latin typeface="SutonnyMJ" pitchFamily="2" charset="0"/>
              </a:rPr>
              <a:t>gvb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ewm‡q</a:t>
            </a:r>
            <a:r>
              <a:rPr lang="en-GB" sz="2800" dirty="0" smtClean="0">
                <a:latin typeface="SutonnyMJ" pitchFamily="2" charset="0"/>
              </a:rPr>
              <a:t> </a:t>
            </a:r>
            <a:r>
              <a:rPr lang="en-GB" sz="2800" dirty="0" err="1" smtClean="0">
                <a:latin typeface="SutonnyMJ" pitchFamily="2" charset="0"/>
              </a:rPr>
              <a:t>cvB</a:t>
            </a:r>
            <a:r>
              <a:rPr lang="en-GB" sz="2800" dirty="0" smtClean="0">
                <a:latin typeface="SutonnyMJ" pitchFamily="2" charset="0"/>
              </a:rPr>
              <a:t>-</a:t>
            </a:r>
            <a:endParaRPr lang="en-GB" sz="28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9" dur="1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5" dur="1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4" dur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7" dur="1"/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0" dur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3" dur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6" dur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Users\sacc\Desktop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9830" cy="6858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657600" y="990600"/>
            <a:ext cx="6096000" cy="3046988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w="114300" prst="hardEdge"/>
          </a:sp3d>
        </p:spPr>
        <p:txBody>
          <a:bodyPr wrap="square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</a:p>
          <a:p>
            <a:pPr algn="ctr">
              <a:defRPr/>
            </a:pPr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143000" y="1905000"/>
            <a:ext cx="6858000" cy="28956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4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pl-PL" sz="4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4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>
              <a:defRPr/>
            </a:pPr>
            <a:r>
              <a:rPr lang="en-US" sz="44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44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44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4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4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44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Right Arrow 5"/>
          <p:cNvSpPr/>
          <p:nvPr/>
        </p:nvSpPr>
        <p:spPr>
          <a:xfrm>
            <a:off x="3581400" y="1143000"/>
            <a:ext cx="1905000" cy="1524000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2667000"/>
            <a:ext cx="84582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¯^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vaxb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Pj‡Ki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mv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‡_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Aaxb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Pj‡Ki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m¤ú©K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hLb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wP‡Îi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mvnv‡h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¨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cÖKvk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Kiv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nq</a:t>
            </a:r>
            <a:r>
              <a:rPr lang="bn-BD" sz="3600" dirty="0">
                <a:latin typeface="SutonnyMJ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ZLb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Zv‡K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†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jLwPÎ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e‡j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utonnyMJ" pitchFamily="2" charset="0"/>
                <a:ea typeface="+mn-ea"/>
                <a:cs typeface="+mn-cs"/>
              </a:rPr>
              <a:t>|</a:t>
            </a:r>
            <a:r>
              <a:rPr lang="en-US" sz="3600" dirty="0" smtClean="0">
                <a:latin typeface="SutonnyMJ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hgbt</a:t>
            </a:r>
            <a:r>
              <a:rPr lang="en-US" sz="3600" dirty="0" smtClean="0">
                <a:latin typeface="SutonnyMJ" pitchFamily="2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 = f(x), </a:t>
            </a:r>
            <a:r>
              <a:rPr lang="en-US" sz="3600" dirty="0" err="1" smtClean="0">
                <a:latin typeface="SutonnyMJ" pitchFamily="2" charset="0"/>
              </a:rPr>
              <a:t>dvskbwU‡Z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nj</a:t>
            </a:r>
            <a:r>
              <a:rPr lang="en-US" sz="3600" dirty="0" smtClean="0">
                <a:latin typeface="SutonnyMJ" pitchFamily="2" charset="0"/>
              </a:rPr>
              <a:t> ¯^</a:t>
            </a:r>
            <a:r>
              <a:rPr lang="en-US" sz="3600" dirty="0" err="1" smtClean="0">
                <a:latin typeface="SutonnyMJ" pitchFamily="2" charset="0"/>
              </a:rPr>
              <a:t>vaxb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PjK</a:t>
            </a:r>
            <a:r>
              <a:rPr lang="en-US" sz="3600" dirty="0" smtClean="0">
                <a:latin typeface="SutonnyMJ" pitchFamily="2" charset="0"/>
              </a:rPr>
              <a:t> </a:t>
            </a:r>
          </a:p>
          <a:p>
            <a:pPr lvl="0" algn="ctr">
              <a:spcBef>
                <a:spcPct val="20000"/>
              </a:spcBef>
            </a:pP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Aaxb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PjK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</a:rPr>
              <a:t>GLv‡b</a:t>
            </a:r>
            <a:r>
              <a:rPr lang="en-US" sz="3600" dirty="0" smtClean="0">
                <a:latin typeface="SutonnyMJ" pitchFamily="2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cÖwZwU</a:t>
            </a:r>
            <a:r>
              <a:rPr lang="en-US" sz="3600" dirty="0" smtClean="0">
                <a:latin typeface="SutonnyMJ" pitchFamily="2" charset="0"/>
              </a:rPr>
              <a:t> </a:t>
            </a:r>
          </a:p>
          <a:p>
            <a:pPr lvl="0" algn="ctr">
              <a:spcBef>
                <a:spcPct val="20000"/>
              </a:spcBef>
            </a:pPr>
            <a:r>
              <a:rPr lang="en-US" sz="3600" dirty="0" smtClean="0">
                <a:latin typeface="SutonnyMJ" pitchFamily="2" charset="0"/>
              </a:rPr>
              <a:t>   </a:t>
            </a:r>
            <a:r>
              <a:rPr lang="en-US" sz="3600" dirty="0" err="1" smtClean="0">
                <a:latin typeface="SutonnyMJ" pitchFamily="2" charset="0"/>
              </a:rPr>
              <a:t>gv‡bi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lvl="0" algn="ctr">
              <a:spcBef>
                <a:spcPct val="20000"/>
              </a:spcBef>
            </a:pPr>
            <a:r>
              <a:rPr lang="en-US" sz="3600" dirty="0" smtClean="0">
                <a:latin typeface="SutonnyMJ" pitchFamily="2" charset="0"/>
              </a:rPr>
              <a:t>   </a:t>
            </a:r>
            <a:r>
              <a:rPr lang="en-US" sz="3600" dirty="0" err="1" smtClean="0">
                <a:latin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cvIqv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hv‡e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bn-BD" sz="36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lvl="0" algn="ctr">
              <a:spcBef>
                <a:spcPct val="20000"/>
              </a:spcBef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utonnyMJ" pitchFamily="2" charset="0"/>
              <a:ea typeface="+mn-ea"/>
              <a:cs typeface="+mn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62200" y="0"/>
            <a:ext cx="4038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 †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jLwPÎ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09691" y="3770312"/>
            <a:ext cx="448759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210791" y="3961997"/>
            <a:ext cx="3886200" cy="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95401" y="3505200"/>
            <a:ext cx="914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cs typeface="Arial" pitchFamily="34" charset="0"/>
              </a:rPr>
              <a:t>X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©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433628" y="3505200"/>
            <a:ext cx="348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cs typeface="Arial" pitchFamily="34" charset="0"/>
              </a:rPr>
              <a:t>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62400" y="1447800"/>
            <a:ext cx="348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¨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62400" y="5829300"/>
            <a:ext cx="990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Calibri" pitchFamily="34" charset="0"/>
                <a:cs typeface="Arial" pitchFamily="34" charset="0"/>
              </a:rPr>
              <a:t>Y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733800" y="3695700"/>
            <a:ext cx="348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362200" y="0"/>
            <a:ext cx="43434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wPÎ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 t †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jLwP‡Îi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J" pitchFamily="2" charset="0"/>
                <a:cs typeface="ChandrabatiMJ" pitchFamily="2" charset="0"/>
              </a:rPr>
              <a:t>aiY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2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1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7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0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3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172097" y="3009503"/>
            <a:ext cx="388620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2819400"/>
            <a:ext cx="441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24600" y="25908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Calibri" pitchFamily="34" charset="0"/>
                <a:cs typeface="Arial" pitchFamily="34" charset="0"/>
              </a:rPr>
              <a:t>X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¨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14800" y="6096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¨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771900" y="27432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¨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10" idx="2"/>
            <a:endCxn id="15" idx="0"/>
          </p:cNvCxnSpPr>
          <p:nvPr/>
        </p:nvCxnSpPr>
        <p:spPr>
          <a:xfrm rot="5400000">
            <a:off x="3238500" y="3143250"/>
            <a:ext cx="762000" cy="6477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667000" y="3848100"/>
            <a:ext cx="1257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n-BD" sz="2400" dirty="0" smtClean="0">
                <a:latin typeface="Calibri" pitchFamily="34" charset="0"/>
                <a:cs typeface="Arial" pitchFamily="34" charset="0"/>
              </a:rPr>
              <a:t>মূলবিন্দু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876800" y="3771900"/>
            <a:ext cx="2095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X</a:t>
            </a:r>
            <a:r>
              <a:rPr lang="bn-BD" sz="2400" dirty="0" smtClean="0">
                <a:latin typeface="Calibri" pitchFamily="34" charset="0"/>
                <a:cs typeface="Arial" pitchFamily="34" charset="0"/>
              </a:rPr>
              <a:t>-</a:t>
            </a:r>
            <a:r>
              <a:rPr kumimoji="0" lang="bn-B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অক্ষ/ভুমি</a:t>
            </a:r>
            <a:r>
              <a:rPr kumimoji="0" lang="bn-BD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 অক্ষ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5676900" y="3162300"/>
            <a:ext cx="685800" cy="609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305300" y="1600200"/>
            <a:ext cx="2095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Y</a:t>
            </a:r>
            <a:r>
              <a:rPr lang="bn-BD" sz="2400" dirty="0" smtClean="0">
                <a:latin typeface="Calibri" pitchFamily="34" charset="0"/>
                <a:cs typeface="Arial" pitchFamily="34" charset="0"/>
              </a:rPr>
              <a:t>-</a:t>
            </a:r>
            <a:r>
              <a:rPr kumimoji="0" lang="bn-B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অক্ষ/লম্ব</a:t>
            </a:r>
            <a:r>
              <a:rPr kumimoji="0" lang="bn-BD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 অক্ষ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4543425" y="1019175"/>
            <a:ext cx="495300" cy="742950"/>
          </a:xfrm>
          <a:prstGeom prst="straightConnector1">
            <a:avLst/>
          </a:prstGeom>
          <a:ln w="41275">
            <a:solidFill>
              <a:schemeClr val="accent1">
                <a:shade val="95000"/>
                <a:satMod val="105000"/>
                <a:alpha val="74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800600" y="19812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(X, Y)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800600" y="23241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(+, +)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895600" y="19812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(X, Y)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4800600" y="28956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(X, Y)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743200" y="28575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(X, Y)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800600" y="32766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(+, -)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895600" y="23622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(-, +)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743200" y="3200400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(-,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057400" y="5791200"/>
            <a:ext cx="46482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n-BD" sz="4000" dirty="0" smtClean="0">
                <a:latin typeface="Calibri" pitchFamily="34" charset="0"/>
                <a:cs typeface="Arial" pitchFamily="34" charset="0"/>
              </a:rPr>
              <a:t>চিত্রঃ লেখচিত্রের ধারণা </a:t>
            </a:r>
            <a:endParaRPr lang="bn-BD" sz="28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562600" y="2247900"/>
            <a:ext cx="838200" cy="38100"/>
          </a:xfrm>
          <a:prstGeom prst="straightConnector1">
            <a:avLst/>
          </a:prstGeom>
          <a:ln w="41275">
            <a:solidFill>
              <a:schemeClr val="accent1">
                <a:shade val="95000"/>
                <a:satMod val="105000"/>
                <a:alpha val="74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6553200" y="2057400"/>
            <a:ext cx="1333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n-IN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স্থানাঙ্ক</a:t>
            </a:r>
            <a:r>
              <a:rPr kumimoji="0" lang="bn-IN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bn-BD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Arial" pitchFamily="34" charset="0"/>
              </a:rPr>
              <a:t> 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990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Calibri" pitchFamily="34" charset="0"/>
                <a:cs typeface="Arial" pitchFamily="34" charset="0"/>
              </a:rPr>
              <a:t>Y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295400" y="2590800"/>
            <a:ext cx="914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  <a:cs typeface="Arial" pitchFamily="34" charset="0"/>
              </a:rPr>
              <a:t>X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©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  <p:bldP spid="15" grpId="0"/>
      <p:bldP spid="15" grpId="1"/>
      <p:bldP spid="16" grpId="0"/>
      <p:bldP spid="16" grpId="1"/>
      <p:bldP spid="18" grpId="0"/>
      <p:bldP spid="18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4" grpId="0" animBg="1"/>
      <p:bldP spid="34" grpId="1" animBg="1"/>
      <p:bldP spid="32" grpId="0"/>
      <p:bldP spid="32" grpId="1"/>
      <p:bldP spid="31" grpId="0"/>
      <p:bldP spid="31" grpId="1"/>
      <p:bldP spid="33" grpId="0"/>
      <p:bldP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: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7620000" cy="5901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15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1038"/>
            <a:ext cx="8305800" cy="2239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)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gvbmg~n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hw` QK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KvM‡R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Dc¯’vcb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Kiv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nq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Zvn‡j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wKQy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we›`y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cvIqv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hv‡e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| </a:t>
            </a:r>
            <a:r>
              <a:rPr lang="bn-IN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/>
            </a:r>
            <a:br>
              <a:rPr lang="bn-IN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</a:br>
            <a:r>
              <a:rPr lang="bn-IN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/>
            </a:r>
            <a:br>
              <a:rPr lang="bn-IN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</a:b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1" y="3324761"/>
            <a:ext cx="67817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G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we›`y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¸‡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jv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†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hvM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K‡i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†h †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iLv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cvIqv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hvq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ZvB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 †</a:t>
            </a:r>
            <a:r>
              <a:rPr lang="en-US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jLwPÎ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Times New Roman" pitchFamily="18" charset="0"/>
              </a:rPr>
              <a:t>|</a:t>
            </a:r>
            <a:endParaRPr lang="en-US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362200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SutonnyMJ" pitchFamily="2" charset="0"/>
                <a:cs typeface="SutonnyMJ" pitchFamily="2" charset="0"/>
              </a:rPr>
              <a:t>ÔA‡c¶KÕ ev dvskb n‡”Q `yB ev Z‡ZvwaK Pj‡Ki g‡a¨ wbf©ikxjZvi m¤úK© cÖKv‡ki GKwU MvwYwZK c×wZ|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vaxb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cÖ`wk©Z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A‡c¶K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1800" y="0"/>
            <a:ext cx="2895600" cy="990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SutonnyMJ" pitchFamily="2" charset="0"/>
              </a:rPr>
              <a:t>A‡c¶K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ightning Bolt 6"/>
          <p:cNvSpPr/>
          <p:nvPr/>
        </p:nvSpPr>
        <p:spPr>
          <a:xfrm>
            <a:off x="3962400" y="1066800"/>
            <a:ext cx="914400" cy="1295400"/>
          </a:xfrm>
          <a:prstGeom prst="lightningBol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animBg="1"/>
      <p:bldP spid="6" grpId="1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183880" cy="5029200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>
                <a:latin typeface="SutonnyMJ" pitchFamily="2" charset="0"/>
              </a:rPr>
              <a:t>aiv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hvK</a:t>
            </a:r>
            <a:r>
              <a:rPr lang="en-US" dirty="0" smtClean="0">
                <a:latin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dirty="0" smtClean="0">
                <a:latin typeface="SutonnyMJ" pitchFamily="2" charset="0"/>
              </a:rPr>
              <a:t>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PjK</a:t>
            </a:r>
            <a:r>
              <a:rPr lang="en-US" dirty="0" smtClean="0">
                <a:latin typeface="SutonnyMJ" pitchFamily="2" charset="0"/>
              </a:rPr>
              <a:t>| hw`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smtClean="0">
                <a:latin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</a:rPr>
              <a:t>vaxb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PjK</a:t>
            </a:r>
            <a:r>
              <a:rPr lang="en-US" dirty="0" smtClean="0">
                <a:latin typeface="SutonnyMJ" pitchFamily="2" charset="0"/>
              </a:rPr>
              <a:t>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PjK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A‡c¶K‡K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wb¤œwjwLZfv‡e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hvqt</a:t>
            </a:r>
            <a:endParaRPr lang="en-US" dirty="0" smtClean="0">
              <a:latin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</a:rPr>
              <a:t>  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pPr algn="ctr">
              <a:buNone/>
            </a:pPr>
            <a:r>
              <a:rPr lang="en-US" dirty="0" err="1" smtClean="0">
                <a:latin typeface="SutonnyMJ" pitchFamily="2" charset="0"/>
              </a:rPr>
              <a:t>GLv‡b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wbf©ikxj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dirty="0" err="1" smtClean="0">
                <a:latin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= f (P)</a:t>
            </a:r>
            <a:endParaRPr lang="en-US" sz="48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</a:rPr>
              <a:t>vaxb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PjK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Aaxb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PjK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wbf©ikxj</a:t>
            </a:r>
            <a:r>
              <a:rPr lang="bn-BD" dirty="0" smtClean="0">
                <a:latin typeface="SutonnyMJ" pitchFamily="2" charset="0"/>
              </a:rPr>
              <a:t>।</a:t>
            </a:r>
            <a:endParaRPr lang="en-US" dirty="0" smtClean="0">
              <a:latin typeface="SutonnyMJ" pitchFamily="2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525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Opulent</vt:lpstr>
      <vt:lpstr>Equity</vt:lpstr>
      <vt:lpstr>Slide 1</vt:lpstr>
      <vt:lpstr>Slide 2</vt:lpstr>
      <vt:lpstr>Slide 3</vt:lpstr>
      <vt:lpstr>Slide 4</vt:lpstr>
      <vt:lpstr>Slide 5</vt:lpstr>
      <vt:lpstr>Slide 6</vt:lpstr>
      <vt:lpstr>(x, y) gvbmg~n hw` QK KvM‡R Dc¯’vcb Kiv nq, Zvn‡j wKQy we›`y cvIqv hv‡e|   </vt:lpstr>
      <vt:lpstr>Slide 8</vt:lpstr>
      <vt:lpstr>Slide 9</vt:lpstr>
      <vt:lpstr>Pvwn`v A‡c¶K </vt:lpstr>
      <vt:lpstr>Pvwn`v mgxKiY</vt:lpstr>
      <vt:lpstr>Slide 12</vt:lpstr>
      <vt:lpstr>Slide 13</vt:lpstr>
      <vt:lpstr>Slide 14</vt:lpstr>
      <vt:lpstr>Slide 15</vt:lpstr>
      <vt:lpstr>Slide 16</vt:lpstr>
    </vt:vector>
  </TitlesOfParts>
  <Company>RM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লেখচিত্র</dc:title>
  <dc:creator>ARIF</dc:creator>
  <cp:lastModifiedBy>SHAHANAZ SUMON</cp:lastModifiedBy>
  <cp:revision>113</cp:revision>
  <dcterms:created xsi:type="dcterms:W3CDTF">2012-06-20T03:44:03Z</dcterms:created>
  <dcterms:modified xsi:type="dcterms:W3CDTF">2021-03-15T16:12:30Z</dcterms:modified>
</cp:coreProperties>
</file>