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10.jpg" ContentType="image/png"/>
  <Override PartName="/ppt/notesSlides/notesSlide16.xml" ContentType="application/vnd.openxmlformats-officedocument.presentationml.notesSlide+xml"/>
  <Override PartName="/ppt/notesSlides/notesSlide17.xml" ContentType="application/vnd.openxmlformats-officedocument.presentationml.notesSlide+xml"/>
  <Override PartName="/ppt/media/image12.jpg" ContentType="image/png"/>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32" r:id="rId1"/>
  </p:sldMasterIdLst>
  <p:notesMasterIdLst>
    <p:notesMasterId r:id="rId21"/>
  </p:notesMasterIdLst>
  <p:sldIdLst>
    <p:sldId id="284" r:id="rId2"/>
    <p:sldId id="283" r:id="rId3"/>
    <p:sldId id="260" r:id="rId4"/>
    <p:sldId id="261" r:id="rId5"/>
    <p:sldId id="263" r:id="rId6"/>
    <p:sldId id="264" r:id="rId7"/>
    <p:sldId id="265" r:id="rId8"/>
    <p:sldId id="266" r:id="rId9"/>
    <p:sldId id="281" r:id="rId10"/>
    <p:sldId id="267" r:id="rId11"/>
    <p:sldId id="268" r:id="rId12"/>
    <p:sldId id="269" r:id="rId13"/>
    <p:sldId id="270" r:id="rId14"/>
    <p:sldId id="271" r:id="rId15"/>
    <p:sldId id="272" r:id="rId16"/>
    <p:sldId id="273" r:id="rId17"/>
    <p:sldId id="274"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42C9C-9536-4AC8-9DA6-24D64841CE37}" type="datetimeFigureOut">
              <a:rPr lang="en-US" smtClean="0"/>
              <a:t>3/15/2021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C7BBE-B95D-4B44-9459-5E9D4D99F0C8}" type="slidenum">
              <a:rPr lang="en-US" smtClean="0"/>
              <a:t>‹#›</a:t>
            </a:fld>
            <a:endParaRPr lang="en-US"/>
          </a:p>
        </p:txBody>
      </p:sp>
    </p:spTree>
    <p:extLst>
      <p:ext uri="{BB962C8B-B14F-4D97-AF65-F5344CB8AC3E}">
        <p14:creationId xmlns:p14="http://schemas.microsoft.com/office/powerpoint/2010/main" val="328706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pPr/>
              <a:t>1</a:t>
            </a:fld>
            <a:endParaRPr lang="en-US"/>
          </a:p>
        </p:txBody>
      </p:sp>
    </p:spTree>
    <p:extLst>
      <p:ext uri="{BB962C8B-B14F-4D97-AF65-F5344CB8AC3E}">
        <p14:creationId xmlns:p14="http://schemas.microsoft.com/office/powerpoint/2010/main" val="3132242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10</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11</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12</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13</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14</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15</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16</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17</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18</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19</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pPr/>
              <a:t>2</a:t>
            </a:fld>
            <a:endParaRPr lang="en-US"/>
          </a:p>
        </p:txBody>
      </p:sp>
    </p:spTree>
    <p:extLst>
      <p:ext uri="{BB962C8B-B14F-4D97-AF65-F5344CB8AC3E}">
        <p14:creationId xmlns:p14="http://schemas.microsoft.com/office/powerpoint/2010/main" val="1169792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3</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4</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5</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6</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7</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8</a:t>
            </a:fld>
            <a:endParaRPr lang="en-US"/>
          </a:p>
        </p:txBody>
      </p:sp>
    </p:spTree>
    <p:extLst>
      <p:ext uri="{BB962C8B-B14F-4D97-AF65-F5344CB8AC3E}">
        <p14:creationId xmlns:p14="http://schemas.microsoft.com/office/powerpoint/2010/main" val="2838269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C7BBE-B95D-4B44-9459-5E9D4D99F0C8}" type="slidenum">
              <a:rPr lang="en-US" smtClean="0"/>
              <a:t>9</a:t>
            </a:fld>
            <a:endParaRPr lang="en-US"/>
          </a:p>
        </p:txBody>
      </p:sp>
    </p:spTree>
    <p:extLst>
      <p:ext uri="{BB962C8B-B14F-4D97-AF65-F5344CB8AC3E}">
        <p14:creationId xmlns:p14="http://schemas.microsoft.com/office/powerpoint/2010/main" val="2838269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238711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344059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0725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307520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2919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3613660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850041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312370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126186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249A-FD2B-4BBB-8D96-10C9BED22F2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11605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91249A-FD2B-4BBB-8D96-10C9BED22F2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83936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91249A-FD2B-4BBB-8D96-10C9BED22F26}"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422830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91249A-FD2B-4BBB-8D96-10C9BED22F26}"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21396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1249A-FD2B-4BBB-8D96-10C9BED22F26}"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225949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249A-FD2B-4BBB-8D96-10C9BED22F2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61022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249A-FD2B-4BBB-8D96-10C9BED22F2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0DB5-FAAD-48F0-A0D5-3195E4F54982}" type="slidenum">
              <a:rPr lang="en-US" smtClean="0"/>
              <a:t>‹#›</a:t>
            </a:fld>
            <a:endParaRPr lang="en-US"/>
          </a:p>
        </p:txBody>
      </p:sp>
    </p:spTree>
    <p:extLst>
      <p:ext uri="{BB962C8B-B14F-4D97-AF65-F5344CB8AC3E}">
        <p14:creationId xmlns:p14="http://schemas.microsoft.com/office/powerpoint/2010/main" val="297023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91249A-FD2B-4BBB-8D96-10C9BED22F26}" type="datetimeFigureOut">
              <a:rPr lang="en-US" smtClean="0"/>
              <a:t>3/15/2021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5850DB5-FAAD-48F0-A0D5-3195E4F54982}" type="slidenum">
              <a:rPr lang="en-US" smtClean="0"/>
              <a:t>‹#›</a:t>
            </a:fld>
            <a:endParaRPr lang="en-US"/>
          </a:p>
        </p:txBody>
      </p:sp>
    </p:spTree>
    <p:extLst>
      <p:ext uri="{BB962C8B-B14F-4D97-AF65-F5344CB8AC3E}">
        <p14:creationId xmlns:p14="http://schemas.microsoft.com/office/powerpoint/2010/main" val="4183490528"/>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62200"/>
            <a:ext cx="8277225" cy="523220"/>
          </a:xfrm>
          <a:prstGeom prst="rect">
            <a:avLst/>
          </a:prstGeom>
          <a:effectLst>
            <a:reflection blurRad="6350" stA="50000" endA="300" endPos="55000" dir="5400000" sy="-100000" algn="bl" rotWithShape="0"/>
          </a:effectLst>
          <a:scene3d>
            <a:camera prst="perspectiveLeft"/>
            <a:lightRig rig="threePt" dir="t"/>
          </a:scene3d>
        </p:spPr>
        <p:txBody>
          <a:bodyPr wrap="square">
            <a:spAutoFit/>
          </a:bodyPr>
          <a:lstStyle/>
          <a:p>
            <a:r>
              <a:rPr lang="en-US" sz="2800" b="1" dirty="0" err="1">
                <a:solidFill>
                  <a:srgbClr val="008000"/>
                </a:solidFill>
                <a:latin typeface="Virinda"/>
              </a:rPr>
              <a:t>তথ্য</a:t>
            </a:r>
            <a:r>
              <a:rPr lang="en-US" sz="2800" b="1" dirty="0">
                <a:solidFill>
                  <a:srgbClr val="008000"/>
                </a:solidFill>
                <a:latin typeface="Virinda"/>
              </a:rPr>
              <a:t> ও </a:t>
            </a:r>
            <a:r>
              <a:rPr lang="en-US" sz="2800" b="1" dirty="0" err="1">
                <a:solidFill>
                  <a:srgbClr val="008000"/>
                </a:solidFill>
                <a:latin typeface="Virinda"/>
              </a:rPr>
              <a:t>যোগাযোগ</a:t>
            </a:r>
            <a:r>
              <a:rPr lang="en-US" sz="2800" b="1" dirty="0">
                <a:solidFill>
                  <a:srgbClr val="008000"/>
                </a:solidFill>
                <a:latin typeface="Virinda"/>
              </a:rPr>
              <a:t> </a:t>
            </a:r>
            <a:r>
              <a:rPr lang="en-US" sz="2800" b="1" dirty="0" err="1" smtClean="0">
                <a:solidFill>
                  <a:srgbClr val="008000"/>
                </a:solidFill>
                <a:latin typeface="Virinda"/>
              </a:rPr>
              <a:t>প্রযুক্তি</a:t>
            </a:r>
            <a:r>
              <a:rPr lang="en-US" sz="2800" b="1" dirty="0" smtClean="0">
                <a:solidFill>
                  <a:srgbClr val="002060"/>
                </a:solidFill>
                <a:latin typeface="Virinda"/>
              </a:rPr>
              <a:t> </a:t>
            </a:r>
            <a:r>
              <a:rPr lang="en-US" sz="2800" b="1" dirty="0" err="1">
                <a:solidFill>
                  <a:srgbClr val="008000"/>
                </a:solidFill>
                <a:latin typeface="Virinda"/>
              </a:rPr>
              <a:t>ক্লাসে</a:t>
            </a:r>
            <a:r>
              <a:rPr lang="en-US" sz="2800" b="1" dirty="0">
                <a:solidFill>
                  <a:srgbClr val="008000"/>
                </a:solidFill>
                <a:latin typeface="Virinda"/>
              </a:rPr>
              <a:t> </a:t>
            </a:r>
            <a:r>
              <a:rPr lang="en-US" sz="2800" b="1" dirty="0" err="1" smtClean="0">
                <a:solidFill>
                  <a:srgbClr val="008000"/>
                </a:solidFill>
                <a:latin typeface="Virinda"/>
              </a:rPr>
              <a:t>সবাইকে</a:t>
            </a:r>
            <a:r>
              <a:rPr lang="en-US" sz="2800" b="1" dirty="0" smtClean="0">
                <a:solidFill>
                  <a:srgbClr val="008000"/>
                </a:solidFill>
                <a:latin typeface="Virinda"/>
              </a:rPr>
              <a:t> </a:t>
            </a:r>
            <a:r>
              <a:rPr lang="en-US" sz="2800" b="1" dirty="0" err="1" smtClean="0">
                <a:solidFill>
                  <a:srgbClr val="008000"/>
                </a:solidFill>
                <a:latin typeface="Virinda"/>
              </a:rPr>
              <a:t>স্বাগতম</a:t>
            </a:r>
            <a:endParaRPr lang="en-US" sz="2800" dirty="0">
              <a:solidFill>
                <a:srgbClr val="008000"/>
              </a:solidFill>
            </a:endParaRPr>
          </a:p>
        </p:txBody>
      </p:sp>
    </p:spTree>
    <p:extLst>
      <p:ext uri="{BB962C8B-B14F-4D97-AF65-F5344CB8AC3E}">
        <p14:creationId xmlns:p14="http://schemas.microsoft.com/office/powerpoint/2010/main" val="16489806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194" y="457200"/>
            <a:ext cx="9166016" cy="523220"/>
          </a:xfrm>
          <a:prstGeom prst="rect">
            <a:avLst/>
          </a:prstGeom>
        </p:spPr>
        <p:txBody>
          <a:bodyPr wrap="square">
            <a:spAutoFit/>
          </a:bodyPr>
          <a:lstStyle/>
          <a:p>
            <a:pPr lvl="0" eaLnBrk="0" fontAlgn="base" hangingPunct="0">
              <a:spcBef>
                <a:spcPct val="0"/>
              </a:spcBef>
              <a:spcAft>
                <a:spcPct val="0"/>
              </a:spcAft>
              <a:tabLst>
                <a:tab pos="457200" algn="l"/>
              </a:tabLst>
            </a:pP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দ্বিমুখী </a:t>
            </a:r>
            <a:r>
              <a:rPr lang="as-IN" sz="2400" b="1" dirty="0">
                <a:solidFill>
                  <a:srgbClr val="00B0F0"/>
                </a:solidFill>
                <a:latin typeface="SutonnyMJ" pitchFamily="2" charset="0"/>
                <a:ea typeface="Times New Roman" pitchFamily="18" charset="0"/>
                <a:cs typeface="SutonnyMJ" pitchFamily="2" charset="0"/>
                <a:sym typeface="Symbol" pitchFamily="18" charset="2"/>
              </a:rPr>
              <a:t>বা হাফ-ডুপ্লেক্স মোড</a:t>
            </a:r>
            <a:r>
              <a:rPr lang="en-US" sz="24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800" b="1" dirty="0" smtClean="0">
                <a:solidFill>
                  <a:srgbClr val="00B0F0"/>
                </a:solidFill>
                <a:latin typeface="Times New Roman" pitchFamily="18" charset="0"/>
                <a:ea typeface="Times New Roman" pitchFamily="18" charset="0"/>
                <a:cs typeface="Times New Roman" pitchFamily="18" charset="0"/>
                <a:sym typeface="Symbol" pitchFamily="18" charset="2"/>
              </a:rPr>
              <a:t>(Half-Duplex Mode)</a:t>
            </a:r>
            <a:endParaRPr lang="en-US" sz="2800" b="1" dirty="0" smtClean="0">
              <a:solidFill>
                <a:srgbClr val="00B0F0"/>
              </a:solidFill>
              <a:latin typeface="Arial" pitchFamily="34" charset="0"/>
              <a:cs typeface="Arial" pitchFamily="34" charset="0"/>
              <a:sym typeface="Symbol" pitchFamily="18" charset="2"/>
            </a:endParaRPr>
          </a:p>
        </p:txBody>
      </p:sp>
      <p:sp>
        <p:nvSpPr>
          <p:cNvPr id="7" name="Rectangle 6"/>
          <p:cNvSpPr/>
          <p:nvPr/>
        </p:nvSpPr>
        <p:spPr>
          <a:xfrm>
            <a:off x="762000" y="2895600"/>
            <a:ext cx="7886700" cy="2823465"/>
          </a:xfrm>
          <a:prstGeom prst="rect">
            <a:avLst/>
          </a:prstGeom>
        </p:spPr>
        <p:txBody>
          <a:bodyPr wrap="square">
            <a:spAutoFit/>
          </a:bodyPr>
          <a:lstStyle/>
          <a:p>
            <a:pPr algn="just">
              <a:lnSpc>
                <a:spcPct val="150000"/>
              </a:lnSpc>
            </a:pPr>
            <a:r>
              <a:rPr lang="as-IN" sz="2000" dirty="0">
                <a:latin typeface="SutonnyMJ" pitchFamily="2" charset="0"/>
                <a:cs typeface="SutonnyMJ" pitchFamily="2" charset="0"/>
              </a:rPr>
              <a:t>হাফ-ডুপ্লেক্স পদ্ধতিতে উভয় দিক থেকে ডেটা আদান-প্রদানের ব্যবস্থা থাকে কিন্তু তা একসাথে সম্ভব নয়। অর্থাৎ প্রেরকের ডেটা পাঠানো সম্পন্ন হলে প্রাপক ডেটা পাঠাতে পারবে। </a:t>
            </a:r>
            <a:r>
              <a:rPr lang="as-IN" sz="2000" dirty="0">
                <a:solidFill>
                  <a:srgbClr val="0070C0"/>
                </a:solidFill>
                <a:latin typeface="SutonnyMJ" pitchFamily="2" charset="0"/>
                <a:cs typeface="SutonnyMJ" pitchFamily="2" charset="0"/>
              </a:rPr>
              <a:t>উদাহরণস্বরূপ, ওয়াকিটকি একটি হাফ-ডুপ্লেক্স ডিভাইস। আমরা দুটি ওয়াকিটকি দ্বারা কথা বলার সময় এক পক্ষের কথা শেষ হলে অপর পক্ষ কথা শুরু করতে পারে। একসাথে উভয় পক্ষের কথা বলা সম্ভব নয়। মডেমও এ পদ্ধতিতে কাজ করে থাকে। </a:t>
            </a:r>
            <a:endParaRPr lang="en-US" sz="2000" dirty="0">
              <a:solidFill>
                <a:srgbClr val="0070C0"/>
              </a:solidFill>
              <a:latin typeface="SutonnyMJ" pitchFamily="2" charset="0"/>
              <a:cs typeface="SutonnyMJ"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1133317"/>
            <a:ext cx="4495800" cy="17622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09600"/>
            <a:ext cx="9139822" cy="461665"/>
          </a:xfrm>
          <a:prstGeom prst="rect">
            <a:avLst/>
          </a:prstGeom>
        </p:spPr>
        <p:txBody>
          <a:bodyPr wrap="square">
            <a:spAutoFit/>
          </a:bodyPr>
          <a:lstStyle/>
          <a:p>
            <a:pPr lvl="0" eaLnBrk="0" fontAlgn="base" hangingPunct="0">
              <a:spcBef>
                <a:spcPct val="0"/>
              </a:spcBef>
              <a:spcAft>
                <a:spcPct val="0"/>
              </a:spcAft>
              <a:tabLst>
                <a:tab pos="457200" algn="l"/>
              </a:tabLst>
            </a:pPr>
            <a:r>
              <a:rPr lang="as-IN" sz="2000" b="1" dirty="0" smtClean="0">
                <a:solidFill>
                  <a:srgbClr val="00B0F0"/>
                </a:solidFill>
                <a:latin typeface="SutonnyMJ" pitchFamily="2" charset="0"/>
                <a:ea typeface="Times New Roman" pitchFamily="18" charset="0"/>
                <a:cs typeface="SutonnyMJ" pitchFamily="2" charset="0"/>
                <a:sym typeface="Symbol" pitchFamily="18" charset="2"/>
              </a:rPr>
              <a:t>উভয়মুখী </a:t>
            </a:r>
            <a:r>
              <a:rPr lang="as-IN" sz="2000" b="1" dirty="0">
                <a:solidFill>
                  <a:srgbClr val="00B0F0"/>
                </a:solidFill>
                <a:latin typeface="SutonnyMJ" pitchFamily="2" charset="0"/>
                <a:ea typeface="Times New Roman" pitchFamily="18" charset="0"/>
                <a:cs typeface="SutonnyMJ" pitchFamily="2" charset="0"/>
                <a:sym typeface="Symbol" pitchFamily="18" charset="2"/>
              </a:rPr>
              <a:t>বা ফুল-ডুপ্লেক্স </a:t>
            </a:r>
            <a:r>
              <a:rPr lang="as-IN" sz="2000" b="1" dirty="0" smtClean="0">
                <a:solidFill>
                  <a:srgbClr val="00B0F0"/>
                </a:solidFill>
                <a:latin typeface="SutonnyMJ" pitchFamily="2" charset="0"/>
                <a:ea typeface="Times New Roman" pitchFamily="18" charset="0"/>
                <a:cs typeface="SutonnyMJ" pitchFamily="2" charset="0"/>
                <a:sym typeface="Symbol" pitchFamily="18" charset="2"/>
              </a:rPr>
              <a:t>মোড</a:t>
            </a:r>
            <a:r>
              <a:rPr lang="en-US" sz="20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400" b="1" dirty="0" smtClean="0">
                <a:solidFill>
                  <a:srgbClr val="00B0F0"/>
                </a:solidFill>
                <a:latin typeface="Times New Roman" pitchFamily="18" charset="0"/>
                <a:ea typeface="Times New Roman" pitchFamily="18" charset="0"/>
                <a:cs typeface="Times New Roman" pitchFamily="18" charset="0"/>
                <a:sym typeface="Symbol" pitchFamily="18" charset="2"/>
              </a:rPr>
              <a:t>(Full-Duplex Mode)</a:t>
            </a:r>
            <a:endParaRPr lang="en-US" sz="2400" b="1" dirty="0" smtClean="0">
              <a:solidFill>
                <a:srgbClr val="00B0F0"/>
              </a:solidFill>
              <a:latin typeface="SutonnyMJ" pitchFamily="2" charset="0"/>
              <a:ea typeface="Times New Roman" pitchFamily="18" charset="0"/>
              <a:cs typeface="SutonnyMJ" pitchFamily="2" charset="0"/>
              <a:sym typeface="Symbol" pitchFamily="18" charset="2"/>
            </a:endParaRPr>
          </a:p>
        </p:txBody>
      </p:sp>
      <p:sp>
        <p:nvSpPr>
          <p:cNvPr id="7" name="Rectangle 6"/>
          <p:cNvSpPr/>
          <p:nvPr/>
        </p:nvSpPr>
        <p:spPr>
          <a:xfrm>
            <a:off x="152400" y="3276600"/>
            <a:ext cx="8839200" cy="1938992"/>
          </a:xfrm>
          <a:prstGeom prst="rect">
            <a:avLst/>
          </a:prstGeom>
        </p:spPr>
        <p:txBody>
          <a:bodyPr wrap="square">
            <a:spAutoFit/>
          </a:bodyPr>
          <a:lstStyle/>
          <a:p>
            <a:pPr algn="just">
              <a:lnSpc>
                <a:spcPct val="150000"/>
              </a:lnSpc>
            </a:pPr>
            <a:r>
              <a:rPr lang="as-IN" sz="2000" dirty="0">
                <a:latin typeface="SutonnyMJ" pitchFamily="2" charset="0"/>
                <a:cs typeface="SutonnyMJ" pitchFamily="2" charset="0"/>
              </a:rPr>
              <a:t>ফুল-ডুপ্লেক্স পদ্ধতিতে ডেটা একই সাথে উভয় দিকে আদান-প্রদান করা যায়। অর্থাৎ প্রেরক ও প্রাপক উভয়ই এক সাথে ডেটা আদান-প্রদান করতে পারে। বর্তমানে আমরা স্বাচ্ছন্দ্যে কথা বলার জন্য যেসব প্রযুক্তি ব্যবহার করে থাকি, সেগুলোর প্রায় সবগুলোই ফুল-ডুপ্লেক্স ডিভাইস (যেমন</a:t>
            </a:r>
            <a:r>
              <a:rPr lang="en-US" sz="2000" dirty="0">
                <a:latin typeface="SutonnyMJ" pitchFamily="2" charset="0"/>
                <a:cs typeface="SutonnyMJ" pitchFamily="2" charset="0"/>
              </a:rPr>
              <a:t>Ñ </a:t>
            </a:r>
            <a:r>
              <a:rPr lang="as-IN" sz="2000" dirty="0">
                <a:latin typeface="SutonnyMJ" pitchFamily="2" charset="0"/>
                <a:cs typeface="SutonnyMJ" pitchFamily="2" charset="0"/>
              </a:rPr>
              <a:t>ল্যান্ড ফোন, মোবাইল ফোন ইত্যাদি)।</a:t>
            </a:r>
            <a:endParaRPr lang="en-US" sz="2000" dirty="0">
              <a:latin typeface="SutonnyMJ" pitchFamily="2" charset="0"/>
              <a:cs typeface="SutonnyMJ"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239332"/>
            <a:ext cx="6781800" cy="18761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641865"/>
            <a:ext cx="913982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s-IN" sz="2400" b="1" dirty="0">
                <a:solidFill>
                  <a:srgbClr val="00B050"/>
                </a:solidFill>
                <a:latin typeface="SutonnyMJ" pitchFamily="2" charset="0"/>
                <a:ea typeface="Times New Roman" pitchFamily="18" charset="0"/>
                <a:cs typeface="SutonnyMJ" pitchFamily="2" charset="0"/>
              </a:rPr>
              <a:t>প্রাপকের সংখ্যা ও ডেটা গ্রহণের অধিকারের উপর ভিত্তি করে </a:t>
            </a:r>
          </a:p>
          <a:p>
            <a:pPr lvl="0" algn="ctr" fontAlgn="base">
              <a:spcBef>
                <a:spcPct val="0"/>
              </a:spcBef>
              <a:spcAft>
                <a:spcPct val="0"/>
              </a:spcAft>
            </a:pPr>
            <a:r>
              <a:rPr lang="as-IN" sz="2400" b="1" dirty="0">
                <a:solidFill>
                  <a:srgbClr val="00B050"/>
                </a:solidFill>
                <a:latin typeface="SutonnyMJ" pitchFamily="2" charset="0"/>
                <a:ea typeface="Times New Roman" pitchFamily="18" charset="0"/>
                <a:cs typeface="SutonnyMJ" pitchFamily="2" charset="0"/>
              </a:rPr>
              <a:t>ডেটা ট্রান্সমিশন মোড তিন ভাগে ভাগ করা যায়।</a:t>
            </a:r>
            <a:endParaRPr kumimoji="0" lang="en-US"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7" name="Rectangle 6"/>
          <p:cNvSpPr/>
          <p:nvPr/>
        </p:nvSpPr>
        <p:spPr>
          <a:xfrm>
            <a:off x="533399" y="1828800"/>
            <a:ext cx="7846511" cy="523220"/>
          </a:xfrm>
          <a:prstGeom prst="rect">
            <a:avLst/>
          </a:prstGeom>
        </p:spPr>
        <p:txBody>
          <a:bodyPr wrap="square">
            <a:spAutoFit/>
          </a:bodyPr>
          <a:lstStyle/>
          <a:p>
            <a:pPr lvl="0" eaLnBrk="0" fontAlgn="base" hangingPunct="0">
              <a:spcBef>
                <a:spcPct val="0"/>
              </a:spcBef>
              <a:spcAft>
                <a:spcPct val="0"/>
              </a:spcAft>
            </a:pP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ইউনিকাস্ট </a:t>
            </a:r>
            <a:r>
              <a:rPr lang="as-IN" sz="2400" b="1" dirty="0">
                <a:solidFill>
                  <a:srgbClr val="00B0F0"/>
                </a:solidFill>
                <a:latin typeface="SutonnyMJ" pitchFamily="2" charset="0"/>
                <a:ea typeface="Times New Roman" pitchFamily="18" charset="0"/>
                <a:cs typeface="SutonnyMJ" pitchFamily="2" charset="0"/>
                <a:sym typeface="Symbol" pitchFamily="18" charset="2"/>
              </a:rPr>
              <a:t>মোড</a:t>
            </a:r>
            <a:r>
              <a:rPr lang="en-US" sz="24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800" b="1" dirty="0" smtClean="0">
                <a:solidFill>
                  <a:srgbClr val="00B0F0"/>
                </a:solidFill>
                <a:latin typeface="Times New Roman" pitchFamily="18" charset="0"/>
                <a:ea typeface="Times New Roman" pitchFamily="18" charset="0"/>
                <a:cs typeface="Times New Roman" pitchFamily="18" charset="0"/>
                <a:sym typeface="Symbol" pitchFamily="18" charset="2"/>
              </a:rPr>
              <a:t>(Unicast Mode)</a:t>
            </a:r>
            <a:endParaRPr lang="en-US" sz="2800" b="1" dirty="0" smtClean="0">
              <a:solidFill>
                <a:srgbClr val="00B0F0"/>
              </a:solidFill>
              <a:latin typeface="SutonnyMJ" pitchFamily="2" charset="0"/>
              <a:ea typeface="Times New Roman" pitchFamily="18" charset="0"/>
              <a:cs typeface="SutonnyMJ" pitchFamily="2" charset="0"/>
              <a:sym typeface="Symbol" pitchFamily="18" charset="2"/>
            </a:endParaRPr>
          </a:p>
        </p:txBody>
      </p:sp>
      <p:sp>
        <p:nvSpPr>
          <p:cNvPr id="9" name="Rectangle 8"/>
          <p:cNvSpPr/>
          <p:nvPr/>
        </p:nvSpPr>
        <p:spPr>
          <a:xfrm>
            <a:off x="762000" y="4221540"/>
            <a:ext cx="7886700" cy="1785104"/>
          </a:xfrm>
          <a:prstGeom prst="rect">
            <a:avLst/>
          </a:prstGeom>
        </p:spPr>
        <p:txBody>
          <a:bodyPr wrap="square">
            <a:spAutoFit/>
          </a:bodyPr>
          <a:lstStyle/>
          <a:p>
            <a:pPr algn="just"/>
            <a:r>
              <a:rPr lang="as-IN" sz="2200" dirty="0">
                <a:latin typeface="SutonnyMJ" pitchFamily="2" charset="0"/>
                <a:cs typeface="SutonnyMJ" pitchFamily="2" charset="0"/>
              </a:rPr>
              <a:t>একটি প্রেরক থেকে শুধুমাত্র একটি প্রাপকই ডেটা গ্রহণ করতে পারে। অনেক প্রাপক এক সাথে ডেটা গ্রহণ করতে পারে না। নেটওয়ার্কের কোনো একটি নোড (কম্পিউটার, প্রিন্টার বা অন্য কোনো যন্ত্রপাতি) থেকে ডেটা প্রেরণ করলে তা নেটওয়ার্কের অধীনে শুধুমাত্র একটি নোডই গ্রহণ করে।</a:t>
            </a:r>
            <a:endParaRPr lang="en-US" sz="2200" dirty="0">
              <a:latin typeface="SutonnyMJ" pitchFamily="2" charset="0"/>
              <a:cs typeface="SutonnyMJ" pitchFamily="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2448580"/>
            <a:ext cx="2514600" cy="167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381000"/>
            <a:ext cx="6553200" cy="523220"/>
          </a:xfrm>
          <a:prstGeom prst="rect">
            <a:avLst/>
          </a:prstGeom>
        </p:spPr>
        <p:txBody>
          <a:bodyPr wrap="square">
            <a:spAutoFit/>
          </a:bodyPr>
          <a:lstStyle/>
          <a:p>
            <a:pPr lvl="0" eaLnBrk="0" fontAlgn="base" hangingPunct="0">
              <a:spcBef>
                <a:spcPct val="0"/>
              </a:spcBef>
              <a:spcAft>
                <a:spcPct val="0"/>
              </a:spcAft>
            </a:pP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ব্রডকাস্ট </a:t>
            </a:r>
            <a:r>
              <a:rPr lang="as-IN" sz="2400" b="1" dirty="0">
                <a:solidFill>
                  <a:srgbClr val="00B0F0"/>
                </a:solidFill>
                <a:latin typeface="SutonnyMJ" pitchFamily="2" charset="0"/>
                <a:ea typeface="Times New Roman" pitchFamily="18" charset="0"/>
                <a:cs typeface="SutonnyMJ" pitchFamily="2" charset="0"/>
                <a:sym typeface="Symbol" pitchFamily="18" charset="2"/>
              </a:rPr>
              <a:t>মোড</a:t>
            </a:r>
            <a:r>
              <a:rPr lang="en-US" sz="24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800" b="1" dirty="0" smtClean="0">
                <a:solidFill>
                  <a:srgbClr val="00B0F0"/>
                </a:solidFill>
                <a:latin typeface="Times New Roman" pitchFamily="18" charset="0"/>
                <a:ea typeface="Times New Roman" pitchFamily="18" charset="0"/>
                <a:cs typeface="Times New Roman" pitchFamily="18" charset="0"/>
                <a:sym typeface="Symbol" pitchFamily="18" charset="2"/>
              </a:rPr>
              <a:t>(Broadcast Mode)</a:t>
            </a:r>
            <a:endParaRPr lang="en-US" sz="2800" b="1" dirty="0" smtClean="0">
              <a:solidFill>
                <a:srgbClr val="00B0F0"/>
              </a:solidFill>
              <a:latin typeface="SutonnyMJ" pitchFamily="2" charset="0"/>
              <a:ea typeface="Times New Roman" pitchFamily="18" charset="0"/>
              <a:cs typeface="SutonnyMJ" pitchFamily="2" charset="0"/>
              <a:sym typeface="Symbol" pitchFamily="18" charset="2"/>
            </a:endParaRPr>
          </a:p>
        </p:txBody>
      </p:sp>
      <p:sp>
        <p:nvSpPr>
          <p:cNvPr id="8" name="Rectangle 7"/>
          <p:cNvSpPr/>
          <p:nvPr/>
        </p:nvSpPr>
        <p:spPr>
          <a:xfrm>
            <a:off x="676274" y="3391907"/>
            <a:ext cx="7781925" cy="2588786"/>
          </a:xfrm>
          <a:prstGeom prst="rect">
            <a:avLst/>
          </a:prstGeom>
        </p:spPr>
        <p:txBody>
          <a:bodyPr wrap="square">
            <a:spAutoFit/>
          </a:bodyPr>
          <a:lstStyle/>
          <a:p>
            <a:pPr algn="just">
              <a:lnSpc>
                <a:spcPct val="150000"/>
              </a:lnSpc>
            </a:pPr>
            <a:r>
              <a:rPr lang="as-IN" sz="2200" dirty="0">
                <a:latin typeface="SutonnyMJ" pitchFamily="2" charset="0"/>
                <a:cs typeface="SutonnyMJ" pitchFamily="2" charset="0"/>
              </a:rPr>
              <a:t>ব্রডকাস্ট মোডে নেটওয়ার্কের কোনো একটি নোড (কম্পিউটার, প্রিন্টার বা অন্য কোনো যন্ত্রপাতি) থেকে ডেটা প্রেরণ করলে তা নেটওয়ার্কের অধীনে সকল নোডই গ্রহণ করে। যেমন টিভি </a:t>
            </a:r>
            <a:r>
              <a:rPr lang="en-US" sz="2200" dirty="0" err="1" smtClean="0">
                <a:latin typeface="SutonnyMJ" pitchFamily="2" charset="0"/>
                <a:cs typeface="SutonnyMJ" pitchFamily="2" charset="0"/>
              </a:rPr>
              <a:t>সম্প্র</a:t>
            </a:r>
            <a:r>
              <a:rPr lang="as-IN" sz="2200" dirty="0" smtClean="0">
                <a:latin typeface="SutonnyMJ" pitchFamily="2" charset="0"/>
                <a:cs typeface="SutonnyMJ" pitchFamily="2" charset="0"/>
              </a:rPr>
              <a:t>চার কেন্দ্র </a:t>
            </a:r>
            <a:r>
              <a:rPr lang="as-IN" sz="2200" dirty="0">
                <a:latin typeface="SutonnyMJ" pitchFamily="2" charset="0"/>
                <a:cs typeface="SutonnyMJ" pitchFamily="2" charset="0"/>
              </a:rPr>
              <a:t>থেকে কোনো অনুষ্ঠান </a:t>
            </a:r>
            <a:r>
              <a:rPr lang="as-IN" sz="2200" dirty="0" smtClean="0">
                <a:latin typeface="SutonnyMJ" pitchFamily="2" charset="0"/>
                <a:cs typeface="SutonnyMJ" pitchFamily="2" charset="0"/>
              </a:rPr>
              <a:t> </a:t>
            </a:r>
            <a:r>
              <a:rPr lang="en-US" sz="2200" dirty="0" err="1">
                <a:latin typeface="SutonnyMJ" pitchFamily="2" charset="0"/>
                <a:cs typeface="SutonnyMJ" pitchFamily="2" charset="0"/>
              </a:rPr>
              <a:t>সম্প্র</a:t>
            </a:r>
            <a:r>
              <a:rPr lang="as-IN" sz="2200" dirty="0">
                <a:latin typeface="SutonnyMJ" pitchFamily="2" charset="0"/>
                <a:cs typeface="SutonnyMJ" pitchFamily="2" charset="0"/>
              </a:rPr>
              <a:t>চার </a:t>
            </a:r>
            <a:r>
              <a:rPr lang="as-IN" sz="2200" dirty="0" smtClean="0">
                <a:latin typeface="SutonnyMJ" pitchFamily="2" charset="0"/>
                <a:cs typeface="SutonnyMJ" pitchFamily="2" charset="0"/>
              </a:rPr>
              <a:t>করলে </a:t>
            </a:r>
            <a:r>
              <a:rPr lang="as-IN" sz="2200" dirty="0">
                <a:latin typeface="SutonnyMJ" pitchFamily="2" charset="0"/>
                <a:cs typeface="SutonnyMJ" pitchFamily="2" charset="0"/>
              </a:rPr>
              <a:t>তা সকলেই দেখতে পারে</a:t>
            </a:r>
            <a:r>
              <a:rPr lang="as-IN" sz="2200" dirty="0" smtClean="0">
                <a:latin typeface="SutonnyMJ" pitchFamily="2" charset="0"/>
                <a:cs typeface="SutonnyMJ" pitchFamily="2" charset="0"/>
              </a:rPr>
              <a:t>।</a:t>
            </a:r>
            <a:endParaRPr lang="en-US" sz="2200" dirty="0">
              <a:latin typeface="SutonnyMJ" pitchFamily="2" charset="0"/>
              <a:cs typeface="SutonnyMJ" pitchFamily="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878064"/>
            <a:ext cx="3810000" cy="254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189" y="533400"/>
            <a:ext cx="9139822" cy="523220"/>
          </a:xfrm>
          <a:prstGeom prst="rect">
            <a:avLst/>
          </a:prstGeom>
        </p:spPr>
        <p:txBody>
          <a:bodyPr wrap="square">
            <a:spAutoFit/>
          </a:bodyPr>
          <a:lstStyle/>
          <a:p>
            <a:pPr lvl="0" eaLnBrk="0" fontAlgn="base" hangingPunct="0">
              <a:spcBef>
                <a:spcPct val="0"/>
              </a:spcBef>
              <a:spcAft>
                <a:spcPct val="0"/>
              </a:spcAft>
            </a:pP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মাল্টিকাস্ট </a:t>
            </a: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মোড</a:t>
            </a:r>
            <a:r>
              <a:rPr lang="en-US" sz="24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800" b="1" dirty="0" smtClean="0">
                <a:solidFill>
                  <a:srgbClr val="00B0F0"/>
                </a:solidFill>
                <a:latin typeface="Arial" pitchFamily="34" charset="0"/>
                <a:ea typeface="Times New Roman" pitchFamily="18" charset="0"/>
                <a:cs typeface="Arial" pitchFamily="34" charset="0"/>
                <a:sym typeface="Symbol" pitchFamily="18" charset="2"/>
              </a:rPr>
              <a:t>(Multicast Mode)</a:t>
            </a:r>
            <a:r>
              <a:rPr lang="en-US" sz="2800" b="1" dirty="0" smtClean="0">
                <a:solidFill>
                  <a:srgbClr val="00B0F0"/>
                </a:solidFill>
                <a:latin typeface="SutonnyMJ" pitchFamily="2" charset="0"/>
                <a:ea typeface="Times New Roman" pitchFamily="18" charset="0"/>
                <a:cs typeface="SutonnyMJ" pitchFamily="2" charset="0"/>
                <a:sym typeface="Symbol" pitchFamily="18" charset="2"/>
              </a:rPr>
              <a:t> </a:t>
            </a:r>
          </a:p>
        </p:txBody>
      </p:sp>
      <p:sp>
        <p:nvSpPr>
          <p:cNvPr id="8" name="Rectangle 7"/>
          <p:cNvSpPr/>
          <p:nvPr/>
        </p:nvSpPr>
        <p:spPr>
          <a:xfrm>
            <a:off x="838200" y="3657600"/>
            <a:ext cx="7543800" cy="2588786"/>
          </a:xfrm>
          <a:prstGeom prst="rect">
            <a:avLst/>
          </a:prstGeom>
        </p:spPr>
        <p:txBody>
          <a:bodyPr wrap="square">
            <a:spAutoFit/>
          </a:bodyPr>
          <a:lstStyle/>
          <a:p>
            <a:pPr algn="just">
              <a:lnSpc>
                <a:spcPct val="150000"/>
              </a:lnSpc>
            </a:pPr>
            <a:r>
              <a:rPr lang="as-IN" sz="2200" dirty="0">
                <a:latin typeface="SutonnyMJ" pitchFamily="2" charset="0"/>
                <a:cs typeface="SutonnyMJ" pitchFamily="2" charset="0"/>
              </a:rPr>
              <a:t>মাল্টিকাস্ট মোডে নেটওয়ার্কের কোনো একটি নোড থেকে ডেটা প্রেরণ করলে তা নেটওয়ার্কের অধীনে সকল নোডই গ্রহণ করতে পারে না। শুধুমাত্র নির্দিষ্ট একটি গ্র</a:t>
            </a:r>
            <a:r>
              <a:rPr lang="en-US" sz="2200" dirty="0">
                <a:latin typeface="SutonnyMJ" pitchFamily="2" charset="0"/>
                <a:cs typeface="SutonnyMJ" pitchFamily="2" charset="0"/>
              </a:rPr>
              <a:t>æ</a:t>
            </a:r>
            <a:r>
              <a:rPr lang="as-IN" sz="2200" dirty="0">
                <a:latin typeface="SutonnyMJ" pitchFamily="2" charset="0"/>
                <a:cs typeface="SutonnyMJ" pitchFamily="2" charset="0"/>
              </a:rPr>
              <a:t>পের সদস্য গ্রহণ করতে পারবে। যেমন ভিডিও কনফারেন্সিং এর ক্ষেত্রে  শুধুমাত্র যাদের অনুমতি থাকবে তারাই অংশগ্রহণ করতে পারবে।</a:t>
            </a:r>
            <a:endParaRPr lang="en-US" sz="2200" dirty="0">
              <a:latin typeface="SutonnyMJ" pitchFamily="2" charset="0"/>
              <a:cs typeface="SutonnyMJ" pitchFamily="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084118"/>
            <a:ext cx="3886200"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81400" y="990600"/>
            <a:ext cx="3352800" cy="838200"/>
          </a:xfrm>
          <a:prstGeom prst="rect">
            <a:avLst/>
          </a:prstGeom>
        </p:spPr>
        <p:txBody>
          <a:bodyPr vert="horz" lIns="0" tIns="45720" rIns="0" bIns="45720" rtlCol="0" anchor="t">
            <a:normAutofit fontScale="25000" lnSpcReduction="20000"/>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4400" b="1" dirty="0" err="1" smtClean="0">
                <a:solidFill>
                  <a:srgbClr val="00B050"/>
                </a:solidFill>
                <a:latin typeface="SutonnyMJ" pitchFamily="2" charset="0"/>
                <a:cs typeface="SutonnyMJ" pitchFamily="2" charset="0"/>
              </a:rPr>
              <a:t>একক</a:t>
            </a:r>
            <a:r>
              <a:rPr lang="en-US" sz="14400" b="1" dirty="0" smtClean="0">
                <a:solidFill>
                  <a:srgbClr val="00B050"/>
                </a:solidFill>
                <a:latin typeface="SutonnyMJ" pitchFamily="2" charset="0"/>
                <a:cs typeface="SutonnyMJ" pitchFamily="2" charset="0"/>
              </a:rPr>
              <a:t> </a:t>
            </a:r>
            <a:r>
              <a:rPr lang="en-US" sz="14400" b="1" dirty="0" err="1" smtClean="0">
                <a:solidFill>
                  <a:srgbClr val="00B050"/>
                </a:solidFill>
                <a:latin typeface="SutonnyMJ" pitchFamily="2" charset="0"/>
                <a:cs typeface="SutonnyMJ" pitchFamily="2" charset="0"/>
              </a:rPr>
              <a:t>কাজ</a:t>
            </a:r>
            <a:r>
              <a:rPr lang="en-US" dirty="0" smtClean="0">
                <a:solidFill>
                  <a:srgbClr val="0070C0"/>
                </a:solidFill>
                <a:latin typeface="SutonnyMJ" pitchFamily="2" charset="0"/>
                <a:cs typeface="SutonnyMJ" pitchFamily="2" charset="0"/>
              </a:rPr>
              <a:t/>
            </a:r>
            <a:br>
              <a:rPr lang="en-US" dirty="0" smtClean="0">
                <a:solidFill>
                  <a:srgbClr val="0070C0"/>
                </a:solidFill>
                <a:latin typeface="SutonnyMJ" pitchFamily="2" charset="0"/>
                <a:cs typeface="SutonnyMJ" pitchFamily="2" charset="0"/>
              </a:rPr>
            </a:br>
            <a:endParaRPr lang="en-US" dirty="0">
              <a:solidFill>
                <a:srgbClr val="0070C0"/>
              </a:solidFill>
              <a:latin typeface="SutonnyMJ" pitchFamily="2" charset="0"/>
              <a:cs typeface="SutonnyMJ" pitchFamily="2" charset="0"/>
            </a:endParaRPr>
          </a:p>
        </p:txBody>
      </p:sp>
      <p:sp>
        <p:nvSpPr>
          <p:cNvPr id="7" name="Title 1"/>
          <p:cNvSpPr txBox="1">
            <a:spLocks/>
          </p:cNvSpPr>
          <p:nvPr/>
        </p:nvSpPr>
        <p:spPr>
          <a:xfrm>
            <a:off x="4152900" y="2743200"/>
            <a:ext cx="4343400" cy="1524000"/>
          </a:xfrm>
          <a:prstGeom prst="rect">
            <a:avLst/>
          </a:prstGeom>
        </p:spPr>
        <p:txBody>
          <a:bodyPr vert="horz" lIns="91440" tIns="45720" rIns="91440" bIns="45720" rtlCol="0" anchor="ctr">
            <a:noAutofit/>
          </a:bodyPr>
          <a:lstStyle/>
          <a:p>
            <a:pPr lvl="0">
              <a:spcBef>
                <a:spcPct val="0"/>
              </a:spcBef>
            </a:pPr>
            <a:r>
              <a:rPr lang="as-IN" sz="2400" dirty="0" smtClean="0">
                <a:latin typeface="SutonnyMJ" pitchFamily="2" charset="0"/>
                <a:cs typeface="SutonnyMJ" pitchFamily="2" charset="0"/>
              </a:rPr>
              <a:t>মাল্টিকাস্ট </a:t>
            </a:r>
            <a:r>
              <a:rPr lang="as-IN" sz="2400" dirty="0">
                <a:latin typeface="SutonnyMJ" pitchFamily="2" charset="0"/>
                <a:cs typeface="SutonnyMJ" pitchFamily="2" charset="0"/>
              </a:rPr>
              <a:t>কী? </a:t>
            </a:r>
            <a:endParaRPr lang="en-US" sz="2400" dirty="0" smtClean="0">
              <a:latin typeface="SutonnyMJ" pitchFamily="2" charset="0"/>
              <a:cs typeface="SutonnyMJ" pitchFamily="2" charset="0"/>
            </a:endParaRPr>
          </a:p>
          <a:p>
            <a:pPr lvl="0">
              <a:spcBef>
                <a:spcPct val="0"/>
              </a:spcBef>
            </a:pPr>
            <a:endParaRPr lang="en-US" sz="2400" dirty="0" smtClean="0">
              <a:latin typeface="SutonnyMJ" pitchFamily="2" charset="0"/>
              <a:cs typeface="SutonnyMJ" pitchFamily="2" charset="0"/>
            </a:endParaRPr>
          </a:p>
          <a:p>
            <a:pPr lvl="0">
              <a:spcBef>
                <a:spcPct val="0"/>
              </a:spcBef>
            </a:pPr>
            <a:r>
              <a:rPr lang="en-US" sz="2400" dirty="0" err="1" smtClean="0">
                <a:latin typeface="SutonnyMJ" pitchFamily="2" charset="0"/>
                <a:cs typeface="SutonnyMJ" pitchFamily="2" charset="0"/>
              </a:rPr>
              <a:t>হাফ</a:t>
            </a:r>
            <a:r>
              <a:rPr lang="en-US" sz="2400" dirty="0" smtClean="0">
                <a:latin typeface="SutonnyMJ" pitchFamily="2" charset="0"/>
                <a:cs typeface="SutonnyMJ" pitchFamily="2" charset="0"/>
              </a:rPr>
              <a:t> </a:t>
            </a:r>
            <a:r>
              <a:rPr lang="as-IN" sz="2400" dirty="0" smtClean="0">
                <a:latin typeface="SutonnyMJ" pitchFamily="2" charset="0"/>
                <a:cs typeface="SutonnyMJ" pitchFamily="2" charset="0"/>
              </a:rPr>
              <a:t>ডুপ্লেক্স </a:t>
            </a:r>
            <a:r>
              <a:rPr lang="as-IN" sz="2400" dirty="0">
                <a:latin typeface="SutonnyMJ" pitchFamily="2" charset="0"/>
                <a:cs typeface="SutonnyMJ" pitchFamily="2" charset="0"/>
              </a:rPr>
              <a:t>বলতে কি বুঝ? </a:t>
            </a:r>
            <a:r>
              <a:rPr lang="en-US" sz="2400" b="1" dirty="0" smtClean="0">
                <a:latin typeface="SutonnyMJ" pitchFamily="2" charset="0"/>
                <a:ea typeface="Times New Roman" pitchFamily="18" charset="0"/>
                <a:cs typeface="SutonnyMJ" pitchFamily="2" charset="0"/>
              </a:rPr>
              <a:t> </a:t>
            </a:r>
            <a:endParaRPr kumimoji="0" lang="en-US" sz="2400" b="1" i="0" u="none" strike="noStrike" kern="1200" cap="none" spc="0" normalizeH="0" baseline="0" noProof="0" dirty="0">
              <a:ln>
                <a:noFill/>
              </a:ln>
              <a:solidFill>
                <a:schemeClr val="tx1"/>
              </a:solidFill>
              <a:effectLst/>
              <a:uLnTx/>
              <a:uFillTx/>
              <a:latin typeface="SutonnyMJ" pitchFamily="2" charset="0"/>
              <a:ea typeface="+mj-ea"/>
              <a:cs typeface="SutonnyMJ" pitchFamily="2" charset="0"/>
            </a:endParaRPr>
          </a:p>
        </p:txBody>
      </p:sp>
      <p:sp>
        <p:nvSpPr>
          <p:cNvPr id="8" name="Title 1"/>
          <p:cNvSpPr txBox="1">
            <a:spLocks/>
          </p:cNvSpPr>
          <p:nvPr/>
        </p:nvSpPr>
        <p:spPr>
          <a:xfrm>
            <a:off x="4000500" y="3519134"/>
            <a:ext cx="5067300" cy="609600"/>
          </a:xfrm>
          <a:prstGeom prst="rect">
            <a:avLst/>
          </a:prstGeom>
        </p:spPr>
        <p:txBody>
          <a:bodyPr vert="horz" lIns="91440" tIns="45720" rIns="91440" bIns="45720" rtlCol="0" anchor="ctr">
            <a:noAutofit/>
          </a:bodyPr>
          <a:lstStyle/>
          <a:p>
            <a:pPr lvl="0">
              <a:spcBef>
                <a:spcPct val="0"/>
              </a:spcBef>
            </a:pPr>
            <a:endParaRPr kumimoji="0" lang="en-US" sz="3600" b="0" i="0" u="none" strike="noStrike" kern="1200" cap="none" spc="0" normalizeH="0" baseline="0" noProof="0" dirty="0">
              <a:ln>
                <a:noFill/>
              </a:ln>
              <a:solidFill>
                <a:schemeClr val="tx1"/>
              </a:solidFill>
              <a:effectLst/>
              <a:uLnTx/>
              <a:uFillTx/>
              <a:latin typeface="SutonnyMJ" pitchFamily="2" charset="0"/>
              <a:ea typeface="+mj-ea"/>
              <a:cs typeface="SutonnyMJ"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63691" y="2683315"/>
            <a:ext cx="3613009" cy="2281237"/>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6194" y="393700"/>
            <a:ext cx="9166016" cy="685800"/>
          </a:xfrm>
          <a:prstGeom prst="rect">
            <a:avLst/>
          </a:prstGeom>
        </p:spPr>
        <p:txBody>
          <a:bodyPr vert="horz" lIns="0" tIns="45720" rIns="0" bIns="45720" rtlCol="0" anchor="t">
            <a:normAutofit fontScale="40000" lnSpcReduction="20000"/>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1200" b="1" dirty="0" err="1" smtClean="0">
                <a:solidFill>
                  <a:srgbClr val="00B050"/>
                </a:solidFill>
                <a:latin typeface="SutonnyMJ" pitchFamily="2" charset="0"/>
                <a:cs typeface="SutonnyMJ" pitchFamily="2" charset="0"/>
              </a:rPr>
              <a:t>দলগত</a:t>
            </a:r>
            <a:r>
              <a:rPr lang="en-US" sz="11200" b="1" dirty="0" smtClean="0">
                <a:solidFill>
                  <a:srgbClr val="00B050"/>
                </a:solidFill>
                <a:latin typeface="SutonnyMJ" pitchFamily="2" charset="0"/>
                <a:cs typeface="SutonnyMJ" pitchFamily="2" charset="0"/>
              </a:rPr>
              <a:t> </a:t>
            </a:r>
            <a:r>
              <a:rPr lang="en-US" sz="11200" b="1" dirty="0" err="1" smtClean="0">
                <a:solidFill>
                  <a:srgbClr val="00B050"/>
                </a:solidFill>
                <a:latin typeface="SutonnyMJ" pitchFamily="2" charset="0"/>
                <a:cs typeface="SutonnyMJ" pitchFamily="2" charset="0"/>
              </a:rPr>
              <a:t>কাজ</a:t>
            </a:r>
            <a:endParaRPr lang="en-US" dirty="0">
              <a:solidFill>
                <a:srgbClr val="00B050"/>
              </a:solidFill>
              <a:latin typeface="SutonnyMJ" pitchFamily="2" charset="0"/>
              <a:cs typeface="SutonnyMJ" pitchFamily="2" charset="0"/>
            </a:endParaRPr>
          </a:p>
        </p:txBody>
      </p:sp>
      <p:sp>
        <p:nvSpPr>
          <p:cNvPr id="8" name="Rectangle 8"/>
          <p:cNvSpPr>
            <a:spLocks noChangeArrowheads="1"/>
          </p:cNvSpPr>
          <p:nvPr/>
        </p:nvSpPr>
        <p:spPr bwMode="auto">
          <a:xfrm>
            <a:off x="990600" y="5179369"/>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400" dirty="0" err="1" smtClean="0">
                <a:latin typeface="SutonnyMJ" pitchFamily="2" charset="0"/>
                <a:cs typeface="SutonnyMJ" pitchFamily="2" charset="0"/>
              </a:rPr>
              <a:t>হাফ</a:t>
            </a:r>
            <a:r>
              <a:rPr lang="en-US" sz="2400" dirty="0" smtClean="0">
                <a:latin typeface="SutonnyMJ" pitchFamily="2" charset="0"/>
                <a:cs typeface="SutonnyMJ" pitchFamily="2" charset="0"/>
              </a:rPr>
              <a:t> </a:t>
            </a:r>
            <a:r>
              <a:rPr lang="en-US" sz="2400" dirty="0" err="1" smtClean="0">
                <a:latin typeface="SutonnyMJ" pitchFamily="2" charset="0"/>
                <a:cs typeface="SutonnyMJ" pitchFamily="2" charset="0"/>
              </a:rPr>
              <a:t>ডুপ্লেক্স</a:t>
            </a:r>
            <a:r>
              <a:rPr lang="en-US" sz="2400" dirty="0" smtClean="0">
                <a:latin typeface="SutonnyMJ" pitchFamily="2" charset="0"/>
                <a:cs typeface="SutonnyMJ" pitchFamily="2" charset="0"/>
              </a:rPr>
              <a:t> ও </a:t>
            </a:r>
            <a:r>
              <a:rPr lang="en-US" sz="2400" dirty="0" err="1" smtClean="0">
                <a:latin typeface="SutonnyMJ" pitchFamily="2" charset="0"/>
                <a:cs typeface="SutonnyMJ" pitchFamily="2" charset="0"/>
              </a:rPr>
              <a:t>ফুল</a:t>
            </a:r>
            <a:r>
              <a:rPr lang="en-US" sz="2400" dirty="0" smtClean="0">
                <a:latin typeface="SutonnyMJ" pitchFamily="2" charset="0"/>
                <a:cs typeface="SutonnyMJ" pitchFamily="2" charset="0"/>
              </a:rPr>
              <a:t> </a:t>
            </a:r>
            <a:r>
              <a:rPr lang="en-US" sz="2400" dirty="0" err="1" smtClean="0">
                <a:latin typeface="SutonnyMJ" pitchFamily="2" charset="0"/>
                <a:cs typeface="SutonnyMJ" pitchFamily="2" charset="0"/>
              </a:rPr>
              <a:t>ডুপ্লেক্স</a:t>
            </a:r>
            <a:r>
              <a:rPr lang="en-US" sz="2400" dirty="0" smtClean="0">
                <a:latin typeface="SutonnyMJ" pitchFamily="2" charset="0"/>
                <a:cs typeface="SutonnyMJ" pitchFamily="2" charset="0"/>
              </a:rPr>
              <a:t> </a:t>
            </a:r>
            <a:r>
              <a:rPr lang="en-US" sz="2400" dirty="0" err="1" smtClean="0">
                <a:latin typeface="SutonnyMJ" pitchFamily="2" charset="0"/>
                <a:cs typeface="SutonnyMJ" pitchFamily="2" charset="0"/>
              </a:rPr>
              <a:t>বর্ণনা</a:t>
            </a:r>
            <a:r>
              <a:rPr lang="en-US" sz="2400" dirty="0" smtClean="0">
                <a:latin typeface="SutonnyMJ" pitchFamily="2" charset="0"/>
                <a:cs typeface="SutonnyMJ" pitchFamily="2" charset="0"/>
              </a:rPr>
              <a:t> </a:t>
            </a:r>
            <a:r>
              <a:rPr lang="en-US" sz="2400" dirty="0" err="1" smtClean="0">
                <a:latin typeface="SutonnyMJ" pitchFamily="2" charset="0"/>
                <a:cs typeface="SutonnyMJ" pitchFamily="2" charset="0"/>
              </a:rPr>
              <a:t>করা</a:t>
            </a:r>
            <a:r>
              <a:rPr lang="en-US" sz="2400" dirty="0" smtClean="0">
                <a:latin typeface="SutonnyMJ" pitchFamily="2" charset="0"/>
                <a:cs typeface="SutonnyMJ" pitchFamily="2" charset="0"/>
              </a:rPr>
              <a:t>।</a:t>
            </a:r>
            <a:endParaRPr lang="en-US" sz="2400" dirty="0" smtClean="0">
              <a:latin typeface="SutonnyMJ" pitchFamily="2" charset="0"/>
              <a:cs typeface="SutonnyMJ"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079500"/>
            <a:ext cx="6045200" cy="3454400"/>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6194" y="381000"/>
            <a:ext cx="9170194" cy="838200"/>
          </a:xfrm>
          <a:prstGeom prst="rect">
            <a:avLst/>
          </a:prstGeom>
        </p:spPr>
        <p:txBody>
          <a:bodyPr vert="horz" lIns="0" tIns="45720" rIns="0" bIns="45720" rtlCol="0" anchor="t">
            <a:normAutofit fontScale="47500" lnSpcReduction="20000"/>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2800" b="1" dirty="0" err="1" smtClean="0">
                <a:solidFill>
                  <a:srgbClr val="0070C0"/>
                </a:solidFill>
                <a:latin typeface="SutonnyMJ" pitchFamily="2" charset="0"/>
                <a:cs typeface="SutonnyMJ" pitchFamily="2" charset="0"/>
              </a:rPr>
              <a:t>মূল্যায়ন</a:t>
            </a:r>
            <a:endParaRPr lang="en-US" dirty="0">
              <a:solidFill>
                <a:srgbClr val="0070C0"/>
              </a:solidFill>
              <a:latin typeface="SutonnyMJ" pitchFamily="2" charset="0"/>
              <a:cs typeface="SutonnyMJ" pitchFamily="2" charset="0"/>
            </a:endParaRPr>
          </a:p>
        </p:txBody>
      </p:sp>
      <p:sp>
        <p:nvSpPr>
          <p:cNvPr id="8" name="Rectangle 7"/>
          <p:cNvSpPr/>
          <p:nvPr/>
        </p:nvSpPr>
        <p:spPr>
          <a:xfrm>
            <a:off x="685800" y="5031432"/>
            <a:ext cx="8001000" cy="400110"/>
          </a:xfrm>
          <a:prstGeom prst="rect">
            <a:avLst/>
          </a:prstGeom>
        </p:spPr>
        <p:txBody>
          <a:bodyPr wrap="square">
            <a:spAutoFit/>
          </a:bodyPr>
          <a:lstStyle/>
          <a:p>
            <a:r>
              <a:rPr lang="en-US" sz="2000" dirty="0" err="1" smtClean="0">
                <a:latin typeface="SutonnyMJ" pitchFamily="2" charset="0"/>
                <a:cs typeface="SutonnyMJ" pitchFamily="2" charset="0"/>
              </a:rPr>
              <a:t>ক্লাশে</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পাঠদানকে</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কোন</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মোডের</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সাথে</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তুলনা</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করা</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যায়</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ব্যাখ্যা</a:t>
            </a:r>
            <a:r>
              <a:rPr lang="en-US" sz="2000" dirty="0" smtClean="0">
                <a:latin typeface="SutonnyMJ" pitchFamily="2" charset="0"/>
                <a:cs typeface="SutonnyMJ" pitchFamily="2" charset="0"/>
              </a:rPr>
              <a:t> </a:t>
            </a:r>
            <a:r>
              <a:rPr lang="en-US" sz="2000" dirty="0" err="1" smtClean="0">
                <a:latin typeface="SutonnyMJ" pitchFamily="2" charset="0"/>
                <a:cs typeface="SutonnyMJ" pitchFamily="2" charset="0"/>
              </a:rPr>
              <a:t>কর</a:t>
            </a:r>
            <a:r>
              <a:rPr lang="en-US" sz="2000" dirty="0" smtClean="0">
                <a:latin typeface="SutonnyMJ" pitchFamily="2" charset="0"/>
                <a:cs typeface="SutonnyMJ" pitchFamily="2" charset="0"/>
              </a:rPr>
              <a:t>। </a:t>
            </a:r>
            <a:endParaRPr lang="en-US" sz="2000" dirty="0">
              <a:latin typeface="SutonnyMJ" pitchFamily="2" charset="0"/>
              <a:cs typeface="SutonnyMJ"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1229591"/>
            <a:ext cx="4907863" cy="3265960"/>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81200"/>
            <a:ext cx="8839200" cy="3816429"/>
          </a:xfrm>
          <a:prstGeom prst="rect">
            <a:avLst/>
          </a:prstGeom>
        </p:spPr>
        <p:txBody>
          <a:bodyPr wrap="square">
            <a:spAutoFit/>
          </a:bodyPr>
          <a:lstStyle/>
          <a:p>
            <a:pPr algn="just"/>
            <a:r>
              <a:rPr lang="en-US" sz="2200" dirty="0" err="1" smtClean="0"/>
              <a:t>জামাল</a:t>
            </a:r>
            <a:r>
              <a:rPr lang="en-US" sz="2200" dirty="0" smtClean="0"/>
              <a:t> ও </a:t>
            </a:r>
            <a:r>
              <a:rPr lang="en-US" sz="2200" dirty="0" err="1"/>
              <a:t>কালাম</a:t>
            </a:r>
            <a:r>
              <a:rPr lang="en-US" sz="2200" dirty="0"/>
              <a:t> </a:t>
            </a:r>
            <a:r>
              <a:rPr lang="en-US" sz="2200" dirty="0" err="1"/>
              <a:t>দুই</a:t>
            </a:r>
            <a:r>
              <a:rPr lang="en-US" sz="2200" dirty="0"/>
              <a:t> </a:t>
            </a:r>
            <a:r>
              <a:rPr lang="en-US" sz="2200" dirty="0" err="1"/>
              <a:t>বন্ধু</a:t>
            </a:r>
            <a:r>
              <a:rPr lang="en-US" sz="2200" dirty="0"/>
              <a:t> </a:t>
            </a:r>
            <a:r>
              <a:rPr lang="en-US" sz="2200" dirty="0" err="1"/>
              <a:t>রাস্তা</a:t>
            </a:r>
            <a:r>
              <a:rPr lang="en-US" sz="2200" dirty="0"/>
              <a:t> </a:t>
            </a:r>
            <a:r>
              <a:rPr lang="en-US" sz="2200" dirty="0" err="1"/>
              <a:t>দিয়ে</a:t>
            </a:r>
            <a:r>
              <a:rPr lang="en-US" sz="2200" dirty="0"/>
              <a:t> </a:t>
            </a:r>
            <a:r>
              <a:rPr lang="en-US" sz="2200" dirty="0" err="1"/>
              <a:t>হেটে</a:t>
            </a:r>
            <a:r>
              <a:rPr lang="en-US" sz="2200" dirty="0"/>
              <a:t> </a:t>
            </a:r>
            <a:r>
              <a:rPr lang="en-US" sz="2200" dirty="0" err="1"/>
              <a:t>যাচ্ছে</a:t>
            </a:r>
            <a:r>
              <a:rPr lang="en-US" sz="2200" dirty="0"/>
              <a:t>। </a:t>
            </a:r>
            <a:r>
              <a:rPr lang="en-US" sz="2200" dirty="0" err="1"/>
              <a:t>তাদের</a:t>
            </a:r>
            <a:r>
              <a:rPr lang="en-US" sz="2200" dirty="0"/>
              <a:t> </a:t>
            </a:r>
            <a:r>
              <a:rPr lang="en-US" sz="2200" dirty="0" err="1"/>
              <a:t>পাশ</a:t>
            </a:r>
            <a:r>
              <a:rPr lang="en-US" sz="2200" dirty="0"/>
              <a:t> </a:t>
            </a:r>
            <a:r>
              <a:rPr lang="en-US" sz="2200" dirty="0" err="1"/>
              <a:t>দিয়ে</a:t>
            </a:r>
            <a:r>
              <a:rPr lang="en-US" sz="2200" dirty="0"/>
              <a:t> </a:t>
            </a:r>
            <a:r>
              <a:rPr lang="en-US" sz="2200" dirty="0" err="1"/>
              <a:t>একজন</a:t>
            </a:r>
            <a:r>
              <a:rPr lang="en-US" sz="2200" dirty="0"/>
              <a:t> </a:t>
            </a:r>
            <a:r>
              <a:rPr lang="en-US" sz="2200" dirty="0" err="1"/>
              <a:t>পুলিশ</a:t>
            </a:r>
            <a:r>
              <a:rPr lang="en-US" sz="2200" dirty="0"/>
              <a:t> </a:t>
            </a:r>
            <a:r>
              <a:rPr lang="en-US" sz="2200" dirty="0" err="1"/>
              <a:t>একটি</a:t>
            </a:r>
            <a:r>
              <a:rPr lang="en-US" sz="2200" dirty="0"/>
              <a:t> </a:t>
            </a:r>
            <a:r>
              <a:rPr lang="en-US" sz="2200" dirty="0" err="1"/>
              <a:t>ডিভাইসের</a:t>
            </a:r>
            <a:r>
              <a:rPr lang="en-US" sz="2200" dirty="0"/>
              <a:t> </a:t>
            </a:r>
            <a:r>
              <a:rPr lang="en-US" sz="2200" dirty="0" err="1"/>
              <a:t>মাধ্যমে</a:t>
            </a:r>
            <a:r>
              <a:rPr lang="en-US" sz="2200" dirty="0"/>
              <a:t> </a:t>
            </a:r>
            <a:r>
              <a:rPr lang="en-US" sz="2200" dirty="0" err="1"/>
              <a:t>কথা</a:t>
            </a:r>
            <a:r>
              <a:rPr lang="en-US" sz="2200" dirty="0"/>
              <a:t> </a:t>
            </a:r>
            <a:r>
              <a:rPr lang="en-US" sz="2200" dirty="0" err="1"/>
              <a:t>বলছে</a:t>
            </a:r>
            <a:r>
              <a:rPr lang="en-US" sz="2200" dirty="0"/>
              <a:t> </a:t>
            </a:r>
            <a:r>
              <a:rPr lang="en-US" sz="2200" dirty="0" err="1"/>
              <a:t>এবং</a:t>
            </a:r>
            <a:r>
              <a:rPr lang="en-US" sz="2200" dirty="0"/>
              <a:t> </a:t>
            </a:r>
            <a:r>
              <a:rPr lang="en-US" sz="2200" dirty="0" err="1"/>
              <a:t>কথা</a:t>
            </a:r>
            <a:r>
              <a:rPr lang="en-US" sz="2200" dirty="0"/>
              <a:t> </a:t>
            </a:r>
            <a:r>
              <a:rPr lang="en-US" sz="2200" dirty="0" err="1"/>
              <a:t>বলা</a:t>
            </a:r>
            <a:r>
              <a:rPr lang="en-US" sz="2200" dirty="0"/>
              <a:t> </a:t>
            </a:r>
            <a:r>
              <a:rPr lang="en-US" sz="2200" dirty="0" err="1"/>
              <a:t>শেষ</a:t>
            </a:r>
            <a:r>
              <a:rPr lang="en-US" sz="2200" dirty="0"/>
              <a:t> </a:t>
            </a:r>
            <a:r>
              <a:rPr lang="en-US" sz="2200" dirty="0" err="1"/>
              <a:t>হলে</a:t>
            </a:r>
            <a:r>
              <a:rPr lang="en-US" sz="2200" dirty="0"/>
              <a:t> </a:t>
            </a:r>
            <a:r>
              <a:rPr lang="en-US" sz="2200" dirty="0" err="1"/>
              <a:t>অপর</a:t>
            </a:r>
            <a:r>
              <a:rPr lang="en-US" sz="2200" dirty="0"/>
              <a:t> </a:t>
            </a:r>
            <a:r>
              <a:rPr lang="en-US" sz="2200" dirty="0" err="1"/>
              <a:t>পক্ষকে</a:t>
            </a:r>
            <a:r>
              <a:rPr lang="en-US" sz="2200" dirty="0"/>
              <a:t> </a:t>
            </a:r>
            <a:r>
              <a:rPr lang="en-US" sz="2200" dirty="0" err="1"/>
              <a:t>কথা</a:t>
            </a:r>
            <a:r>
              <a:rPr lang="en-US" sz="2200" dirty="0"/>
              <a:t> </a:t>
            </a:r>
            <a:r>
              <a:rPr lang="en-US" sz="2200" dirty="0" err="1"/>
              <a:t>বলার</a:t>
            </a:r>
            <a:r>
              <a:rPr lang="en-US" sz="2200" dirty="0"/>
              <a:t> </a:t>
            </a:r>
            <a:r>
              <a:rPr lang="en-US" sz="2200" dirty="0" err="1"/>
              <a:t>সিগন্যাল</a:t>
            </a:r>
            <a:r>
              <a:rPr lang="en-US" sz="2200" dirty="0"/>
              <a:t> </a:t>
            </a:r>
            <a:r>
              <a:rPr lang="en-US" sz="2200" dirty="0" err="1"/>
              <a:t>দিচ্ছে</a:t>
            </a:r>
            <a:r>
              <a:rPr lang="en-US" sz="2200" dirty="0"/>
              <a:t>। </a:t>
            </a:r>
            <a:r>
              <a:rPr lang="en-US" sz="2200" dirty="0" err="1"/>
              <a:t>সালামের</a:t>
            </a:r>
            <a:r>
              <a:rPr lang="en-US" sz="2200" dirty="0"/>
              <a:t> </a:t>
            </a:r>
            <a:r>
              <a:rPr lang="en-US" sz="2200" dirty="0" err="1"/>
              <a:t>সাথে</a:t>
            </a:r>
            <a:r>
              <a:rPr lang="en-US" sz="2200" dirty="0"/>
              <a:t> </a:t>
            </a:r>
            <a:r>
              <a:rPr lang="en-US" sz="2200" dirty="0" err="1"/>
              <a:t>থাকা</a:t>
            </a:r>
            <a:r>
              <a:rPr lang="en-US" sz="2200" dirty="0"/>
              <a:t> </a:t>
            </a:r>
            <a:r>
              <a:rPr lang="en-US" sz="2200" dirty="0" err="1"/>
              <a:t>একটি</a:t>
            </a:r>
            <a:r>
              <a:rPr lang="en-US" sz="2200" dirty="0"/>
              <a:t> </a:t>
            </a:r>
            <a:r>
              <a:rPr lang="en-US" sz="2200" dirty="0" err="1"/>
              <a:t>ডিভাইস</a:t>
            </a:r>
            <a:r>
              <a:rPr lang="en-US" sz="2200" dirty="0"/>
              <a:t> </a:t>
            </a:r>
            <a:r>
              <a:rPr lang="en-US" sz="2200" dirty="0" err="1"/>
              <a:t>দিয়ে</a:t>
            </a:r>
            <a:r>
              <a:rPr lang="en-US" sz="2200" dirty="0"/>
              <a:t> </a:t>
            </a:r>
            <a:r>
              <a:rPr lang="en-US" sz="2200" dirty="0" err="1"/>
              <a:t>তার</a:t>
            </a:r>
            <a:r>
              <a:rPr lang="en-US" sz="2200" dirty="0"/>
              <a:t> </a:t>
            </a:r>
            <a:r>
              <a:rPr lang="en-US" sz="2200" dirty="0" err="1"/>
              <a:t>মার</a:t>
            </a:r>
            <a:r>
              <a:rPr lang="en-US" sz="2200" dirty="0"/>
              <a:t> </a:t>
            </a:r>
            <a:r>
              <a:rPr lang="en-US" sz="2200" dirty="0" err="1"/>
              <a:t>সাথে</a:t>
            </a:r>
            <a:r>
              <a:rPr lang="en-US" sz="2200" dirty="0"/>
              <a:t> </a:t>
            </a:r>
            <a:r>
              <a:rPr lang="en-US" sz="2200" dirty="0" err="1"/>
              <a:t>একই</a:t>
            </a:r>
            <a:r>
              <a:rPr lang="en-US" sz="2200" dirty="0"/>
              <a:t> </a:t>
            </a:r>
            <a:r>
              <a:rPr lang="en-US" sz="2200" dirty="0" err="1"/>
              <a:t>সময়ে</a:t>
            </a:r>
            <a:r>
              <a:rPr lang="en-US" sz="2200" dirty="0"/>
              <a:t> </a:t>
            </a:r>
            <a:r>
              <a:rPr lang="en-US" sz="2200" dirty="0" err="1"/>
              <a:t>কথা</a:t>
            </a:r>
            <a:r>
              <a:rPr lang="en-US" sz="2200" dirty="0"/>
              <a:t> </a:t>
            </a:r>
            <a:r>
              <a:rPr lang="en-US" sz="2200" dirty="0" err="1"/>
              <a:t>বলছে</a:t>
            </a:r>
            <a:r>
              <a:rPr lang="en-US" sz="2200" dirty="0"/>
              <a:t> ও </a:t>
            </a:r>
            <a:r>
              <a:rPr lang="en-US" sz="2200" dirty="0" err="1"/>
              <a:t>শুনছে</a:t>
            </a:r>
            <a:r>
              <a:rPr lang="en-US" sz="2200" dirty="0"/>
              <a:t>। </a:t>
            </a:r>
            <a:r>
              <a:rPr lang="en-US" sz="2200" dirty="0" err="1"/>
              <a:t>কালাম</a:t>
            </a:r>
            <a:r>
              <a:rPr lang="en-US" sz="2200" dirty="0"/>
              <a:t> </a:t>
            </a:r>
            <a:r>
              <a:rPr lang="en-US" sz="2200" dirty="0" err="1"/>
              <a:t>বলল</a:t>
            </a:r>
            <a:r>
              <a:rPr lang="en-US" sz="2200" dirty="0"/>
              <a:t> “</a:t>
            </a:r>
            <a:r>
              <a:rPr lang="en-US" sz="2200" dirty="0" err="1"/>
              <a:t>দোস্ত</a:t>
            </a:r>
            <a:r>
              <a:rPr lang="en-US" sz="2200" dirty="0"/>
              <a:t> </a:t>
            </a:r>
            <a:r>
              <a:rPr lang="en-US" sz="2200" dirty="0" err="1"/>
              <a:t>তাড়াতাড়ি</a:t>
            </a:r>
            <a:r>
              <a:rPr lang="en-US" sz="2200" dirty="0"/>
              <a:t> </a:t>
            </a:r>
            <a:r>
              <a:rPr lang="en-US" sz="2200" dirty="0" err="1"/>
              <a:t>বাসায়</a:t>
            </a:r>
            <a:r>
              <a:rPr lang="en-US" sz="2200" dirty="0"/>
              <a:t> </a:t>
            </a:r>
            <a:r>
              <a:rPr lang="en-US" sz="2200" dirty="0" err="1"/>
              <a:t>ফিরতে</a:t>
            </a:r>
            <a:r>
              <a:rPr lang="en-US" sz="2200" dirty="0"/>
              <a:t> </a:t>
            </a:r>
            <a:r>
              <a:rPr lang="en-US" sz="2200" dirty="0" err="1"/>
              <a:t>হবে</a:t>
            </a:r>
            <a:r>
              <a:rPr lang="en-US" sz="2200" dirty="0"/>
              <a:t>। </a:t>
            </a:r>
            <a:r>
              <a:rPr lang="en-US" sz="2200" dirty="0" err="1"/>
              <a:t>আমার</a:t>
            </a:r>
            <a:r>
              <a:rPr lang="en-US" sz="2200" dirty="0"/>
              <a:t> </a:t>
            </a:r>
            <a:r>
              <a:rPr lang="en-US" sz="2200" dirty="0" err="1"/>
              <a:t>রেডিওতে</a:t>
            </a:r>
            <a:r>
              <a:rPr lang="en-US" sz="2200" dirty="0"/>
              <a:t> </a:t>
            </a:r>
            <a:r>
              <a:rPr lang="en-US" sz="2200" dirty="0" err="1"/>
              <a:t>সকালে</a:t>
            </a:r>
            <a:r>
              <a:rPr lang="en-US" sz="2200" dirty="0"/>
              <a:t> </a:t>
            </a:r>
            <a:r>
              <a:rPr lang="en-US" sz="2200" dirty="0" err="1"/>
              <a:t>শুনেছি</a:t>
            </a:r>
            <a:r>
              <a:rPr lang="en-US" sz="2200" dirty="0"/>
              <a:t> </a:t>
            </a:r>
            <a:r>
              <a:rPr lang="en-US" sz="2200" dirty="0" err="1"/>
              <a:t>আজ</a:t>
            </a:r>
            <a:r>
              <a:rPr lang="en-US" sz="2200" dirty="0"/>
              <a:t> </a:t>
            </a:r>
            <a:r>
              <a:rPr lang="en-US" sz="2200" dirty="0" err="1"/>
              <a:t>বৃষ্টি</a:t>
            </a:r>
            <a:r>
              <a:rPr lang="en-US" sz="2200" dirty="0"/>
              <a:t> </a:t>
            </a:r>
            <a:r>
              <a:rPr lang="en-US" sz="2200" dirty="0" err="1"/>
              <a:t>হতে</a:t>
            </a:r>
            <a:r>
              <a:rPr lang="en-US" sz="2200" dirty="0"/>
              <a:t> </a:t>
            </a:r>
            <a:r>
              <a:rPr lang="en-US" sz="2200" dirty="0" err="1"/>
              <a:t>পারে</a:t>
            </a:r>
            <a:r>
              <a:rPr lang="en-US" sz="2200" dirty="0"/>
              <a:t>।”		</a:t>
            </a:r>
            <a:endParaRPr lang="en-US" sz="2200" dirty="0" smtClean="0"/>
          </a:p>
          <a:p>
            <a:endParaRPr lang="en-US" sz="2200" dirty="0" smtClean="0"/>
          </a:p>
          <a:p>
            <a:r>
              <a:rPr lang="en-US" sz="2200" dirty="0" smtClean="0"/>
              <a:t>১. </a:t>
            </a:r>
            <a:r>
              <a:rPr lang="en-US" sz="2200" dirty="0" err="1" smtClean="0"/>
              <a:t>পুলিশের</a:t>
            </a:r>
            <a:r>
              <a:rPr lang="en-US" sz="2200" dirty="0" smtClean="0"/>
              <a:t> </a:t>
            </a:r>
            <a:r>
              <a:rPr lang="en-US" sz="2200" dirty="0" err="1"/>
              <a:t>ব্যবহৃত</a:t>
            </a:r>
            <a:r>
              <a:rPr lang="en-US" sz="2200" dirty="0"/>
              <a:t> </a:t>
            </a:r>
            <a:r>
              <a:rPr lang="en-US" sz="2200" dirty="0" err="1"/>
              <a:t>ডিভাইসটির</a:t>
            </a:r>
            <a:r>
              <a:rPr lang="en-US" sz="2200" dirty="0"/>
              <a:t> </a:t>
            </a:r>
            <a:r>
              <a:rPr lang="en-US" sz="2200" dirty="0" err="1"/>
              <a:t>ডেটা</a:t>
            </a:r>
            <a:r>
              <a:rPr lang="en-US" sz="2200" dirty="0"/>
              <a:t> </a:t>
            </a:r>
            <a:r>
              <a:rPr lang="en-US" sz="2200" dirty="0" err="1"/>
              <a:t>ট্রান্সমিশন</a:t>
            </a:r>
            <a:r>
              <a:rPr lang="en-US" sz="2200" dirty="0"/>
              <a:t> </a:t>
            </a:r>
            <a:r>
              <a:rPr lang="en-US" sz="2200" dirty="0" err="1"/>
              <a:t>মোড</a:t>
            </a:r>
            <a:r>
              <a:rPr lang="en-US" sz="2200" dirty="0"/>
              <a:t> </a:t>
            </a:r>
            <a:r>
              <a:rPr lang="en-US" sz="2200" dirty="0" err="1"/>
              <a:t>বর্ণনা</a:t>
            </a:r>
            <a:r>
              <a:rPr lang="en-US" sz="2200" dirty="0"/>
              <a:t> </a:t>
            </a:r>
            <a:r>
              <a:rPr lang="en-US" sz="2200" dirty="0" err="1"/>
              <a:t>কর</a:t>
            </a:r>
            <a:r>
              <a:rPr lang="en-US" sz="2200" dirty="0" smtClean="0"/>
              <a:t>।       </a:t>
            </a:r>
          </a:p>
          <a:p>
            <a:endParaRPr lang="en-US" sz="2200" dirty="0" smtClean="0"/>
          </a:p>
          <a:p>
            <a:pPr algn="just"/>
            <a:r>
              <a:rPr lang="en-US" sz="2200" dirty="0" smtClean="0"/>
              <a:t>২. </a:t>
            </a:r>
            <a:r>
              <a:rPr lang="en-US" sz="2200" dirty="0" err="1" smtClean="0"/>
              <a:t>জামাল</a:t>
            </a:r>
            <a:r>
              <a:rPr lang="en-US" sz="2200" dirty="0" smtClean="0"/>
              <a:t> ও </a:t>
            </a:r>
            <a:r>
              <a:rPr lang="en-US" sz="2200" dirty="0" err="1"/>
              <a:t>কালামের</a:t>
            </a:r>
            <a:r>
              <a:rPr lang="en-US" sz="2200" dirty="0"/>
              <a:t> </a:t>
            </a:r>
            <a:r>
              <a:rPr lang="en-US" sz="2200" dirty="0" err="1"/>
              <a:t>ব্যবহৃত</a:t>
            </a:r>
            <a:r>
              <a:rPr lang="en-US" sz="2200" dirty="0"/>
              <a:t> </a:t>
            </a:r>
            <a:r>
              <a:rPr lang="en-US" sz="2200" dirty="0" err="1"/>
              <a:t>ডিভাইসদ্বয়ের</a:t>
            </a:r>
            <a:r>
              <a:rPr lang="en-US" sz="2200" dirty="0"/>
              <a:t> </a:t>
            </a:r>
            <a:r>
              <a:rPr lang="en-US" sz="2200" dirty="0" err="1"/>
              <a:t>মধ্যে</a:t>
            </a:r>
            <a:r>
              <a:rPr lang="en-US" sz="2200" dirty="0"/>
              <a:t> </a:t>
            </a:r>
            <a:r>
              <a:rPr lang="en-US" sz="2200" dirty="0" err="1"/>
              <a:t>কোনটির</a:t>
            </a:r>
            <a:r>
              <a:rPr lang="en-US" sz="2200" dirty="0"/>
              <a:t> </a:t>
            </a:r>
            <a:r>
              <a:rPr lang="en-US" sz="2200" dirty="0" err="1"/>
              <a:t>ডেটা</a:t>
            </a:r>
            <a:r>
              <a:rPr lang="en-US" sz="2200" dirty="0"/>
              <a:t> </a:t>
            </a:r>
            <a:r>
              <a:rPr lang="en-US" sz="2200" dirty="0" err="1"/>
              <a:t>ট্রান্সমিশন</a:t>
            </a:r>
            <a:r>
              <a:rPr lang="en-US" sz="2200" dirty="0"/>
              <a:t> </a:t>
            </a:r>
            <a:r>
              <a:rPr lang="en-US" sz="2200" dirty="0" err="1"/>
              <a:t>মোড</a:t>
            </a:r>
            <a:r>
              <a:rPr lang="en-US" sz="2200" dirty="0"/>
              <a:t> </a:t>
            </a:r>
            <a:r>
              <a:rPr lang="en-US" sz="2200" dirty="0" err="1"/>
              <a:t>বেশি</a:t>
            </a:r>
            <a:r>
              <a:rPr lang="en-US" sz="2200" dirty="0"/>
              <a:t> </a:t>
            </a:r>
            <a:r>
              <a:rPr lang="en-US" sz="2200" dirty="0" err="1"/>
              <a:t>সুবিধাজনক</a:t>
            </a:r>
            <a:r>
              <a:rPr lang="en-US" sz="2200" dirty="0"/>
              <a:t>- </a:t>
            </a:r>
            <a:r>
              <a:rPr lang="en-US" sz="2200" dirty="0" err="1"/>
              <a:t>বিশ্লেষণপূর্বক</a:t>
            </a:r>
            <a:r>
              <a:rPr lang="en-US" sz="2200" dirty="0"/>
              <a:t> </a:t>
            </a:r>
            <a:r>
              <a:rPr lang="en-US" sz="2200" dirty="0" err="1"/>
              <a:t>মতামত</a:t>
            </a:r>
            <a:r>
              <a:rPr lang="en-US" sz="2200" dirty="0"/>
              <a:t> </a:t>
            </a:r>
            <a:r>
              <a:rPr lang="en-US" sz="2200" dirty="0" err="1"/>
              <a:t>দাও</a:t>
            </a:r>
            <a:r>
              <a:rPr lang="en-US" sz="2200" dirty="0" smtClean="0"/>
              <a:t>।	</a:t>
            </a:r>
            <a:endParaRPr lang="en-US" sz="22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152400"/>
            <a:ext cx="2209800" cy="1723644"/>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524000"/>
            <a:ext cx="8134350" cy="4555236"/>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54044" y="1981200"/>
            <a:ext cx="4800600" cy="289052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err="1" smtClean="0">
                <a:solidFill>
                  <a:srgbClr val="00B0F0"/>
                </a:solidFill>
                <a:latin typeface="Virinda"/>
              </a:rPr>
              <a:t>শিক্ষক</a:t>
            </a:r>
            <a:r>
              <a:rPr lang="en-US" sz="2000" b="1" dirty="0" smtClean="0">
                <a:solidFill>
                  <a:srgbClr val="00B0F0"/>
                </a:solidFill>
                <a:latin typeface="Virinda"/>
              </a:rPr>
              <a:t> </a:t>
            </a:r>
            <a:r>
              <a:rPr lang="en-US" sz="2000" b="1" dirty="0" err="1" smtClean="0">
                <a:solidFill>
                  <a:srgbClr val="00B0F0"/>
                </a:solidFill>
                <a:latin typeface="Virinda"/>
              </a:rPr>
              <a:t>পরিচিতি</a:t>
            </a:r>
            <a:endParaRPr lang="en-US" sz="2000" b="1" dirty="0" smtClean="0">
              <a:solidFill>
                <a:srgbClr val="00B0F0"/>
              </a:solidFill>
              <a:latin typeface="Virinda"/>
            </a:endParaRPr>
          </a:p>
          <a:p>
            <a:pPr algn="ctr"/>
            <a:r>
              <a:rPr lang="en-US" sz="2000" i="1" u="sng" dirty="0" smtClean="0">
                <a:solidFill>
                  <a:srgbClr val="00B0F0"/>
                </a:solidFill>
                <a:latin typeface="Virinda"/>
              </a:rPr>
              <a:t> </a:t>
            </a:r>
          </a:p>
          <a:p>
            <a:pPr algn="ctr"/>
            <a:r>
              <a:rPr lang="en-US" sz="2800" b="1" dirty="0" err="1">
                <a:solidFill>
                  <a:srgbClr val="008000"/>
                </a:solidFill>
                <a:latin typeface="Virinda"/>
              </a:rPr>
              <a:t>মোঃ</a:t>
            </a:r>
            <a:r>
              <a:rPr lang="en-US" sz="2800" b="1" dirty="0">
                <a:solidFill>
                  <a:srgbClr val="008000"/>
                </a:solidFill>
                <a:latin typeface="Virinda"/>
              </a:rPr>
              <a:t> </a:t>
            </a:r>
            <a:r>
              <a:rPr lang="en-US" sz="2800" b="1" dirty="0" err="1">
                <a:solidFill>
                  <a:srgbClr val="008000"/>
                </a:solidFill>
                <a:latin typeface="Virinda"/>
              </a:rPr>
              <a:t>শরীফ</a:t>
            </a:r>
            <a:r>
              <a:rPr lang="en-US" sz="2800" b="1" dirty="0">
                <a:solidFill>
                  <a:srgbClr val="008000"/>
                </a:solidFill>
                <a:latin typeface="Virinda"/>
              </a:rPr>
              <a:t> </a:t>
            </a:r>
            <a:r>
              <a:rPr lang="en-US" sz="2800" b="1" dirty="0" err="1" smtClean="0">
                <a:solidFill>
                  <a:srgbClr val="008000"/>
                </a:solidFill>
                <a:latin typeface="Virinda"/>
              </a:rPr>
              <a:t>হোসেন</a:t>
            </a:r>
            <a:endParaRPr lang="en-US" sz="2800" b="1" dirty="0" smtClean="0">
              <a:solidFill>
                <a:srgbClr val="008000"/>
              </a:solidFill>
              <a:latin typeface="Virinda"/>
            </a:endParaRPr>
          </a:p>
          <a:p>
            <a:pPr algn="ctr"/>
            <a:r>
              <a:rPr lang="en-US" sz="1600" b="1" dirty="0" err="1" smtClean="0">
                <a:solidFill>
                  <a:srgbClr val="008000"/>
                </a:solidFill>
                <a:latin typeface="Virinda"/>
              </a:rPr>
              <a:t>প্রভাষক</a:t>
            </a:r>
            <a:r>
              <a:rPr lang="en-US" sz="1600" b="1" dirty="0" smtClean="0">
                <a:solidFill>
                  <a:srgbClr val="008000"/>
                </a:solidFill>
                <a:latin typeface="Virinda"/>
              </a:rPr>
              <a:t> ও </a:t>
            </a:r>
            <a:r>
              <a:rPr lang="en-US" sz="1600" b="1" dirty="0" err="1" smtClean="0">
                <a:solidFill>
                  <a:srgbClr val="008000"/>
                </a:solidFill>
                <a:latin typeface="Virinda"/>
              </a:rPr>
              <a:t>বিভাগীয়</a:t>
            </a:r>
            <a:r>
              <a:rPr lang="en-US" sz="1600" b="1" dirty="0" smtClean="0">
                <a:solidFill>
                  <a:srgbClr val="008000"/>
                </a:solidFill>
                <a:latin typeface="Virinda"/>
              </a:rPr>
              <a:t> </a:t>
            </a:r>
            <a:r>
              <a:rPr lang="en-US" sz="1600" b="1" dirty="0" err="1" smtClean="0">
                <a:solidFill>
                  <a:srgbClr val="008000"/>
                </a:solidFill>
                <a:latin typeface="Virinda"/>
              </a:rPr>
              <a:t>প্রধান</a:t>
            </a:r>
            <a:endParaRPr lang="en-US" sz="1600" b="1" dirty="0" smtClean="0">
              <a:solidFill>
                <a:srgbClr val="008000"/>
              </a:solidFill>
              <a:latin typeface="Virinda"/>
            </a:endParaRPr>
          </a:p>
          <a:p>
            <a:pPr algn="ctr"/>
            <a:r>
              <a:rPr lang="en-US" sz="1600" b="1" dirty="0" smtClean="0">
                <a:solidFill>
                  <a:srgbClr val="008000"/>
                </a:solidFill>
                <a:latin typeface="Virinda"/>
              </a:rPr>
              <a:t>(</a:t>
            </a:r>
            <a:r>
              <a:rPr lang="en-US" sz="1600" b="1" dirty="0" err="1" smtClean="0">
                <a:solidFill>
                  <a:srgbClr val="008000"/>
                </a:solidFill>
                <a:latin typeface="Virinda"/>
              </a:rPr>
              <a:t>আইসিটি</a:t>
            </a:r>
            <a:r>
              <a:rPr lang="en-US" sz="1600" b="1" dirty="0" smtClean="0">
                <a:solidFill>
                  <a:srgbClr val="008000"/>
                </a:solidFill>
                <a:latin typeface="Virinda"/>
              </a:rPr>
              <a:t> </a:t>
            </a:r>
            <a:r>
              <a:rPr lang="en-US" sz="1600" b="1" dirty="0" err="1" smtClean="0">
                <a:solidFill>
                  <a:srgbClr val="008000"/>
                </a:solidFill>
                <a:latin typeface="Virinda"/>
              </a:rPr>
              <a:t>বিভাগ</a:t>
            </a:r>
            <a:r>
              <a:rPr lang="en-US" sz="1600" b="1" dirty="0" smtClean="0">
                <a:solidFill>
                  <a:srgbClr val="008000"/>
                </a:solidFill>
                <a:latin typeface="Virinda"/>
              </a:rPr>
              <a:t>)</a:t>
            </a:r>
          </a:p>
          <a:p>
            <a:pPr algn="ctr"/>
            <a:r>
              <a:rPr lang="en-US" sz="1600" b="1" dirty="0" err="1" smtClean="0">
                <a:solidFill>
                  <a:srgbClr val="008000"/>
                </a:solidFill>
                <a:latin typeface="Virinda"/>
              </a:rPr>
              <a:t>মুন্সী</a:t>
            </a:r>
            <a:r>
              <a:rPr lang="en-US" sz="1600" b="1" dirty="0" smtClean="0">
                <a:solidFill>
                  <a:srgbClr val="008000"/>
                </a:solidFill>
                <a:latin typeface="Virinda"/>
              </a:rPr>
              <a:t> </a:t>
            </a:r>
            <a:r>
              <a:rPr lang="en-US" sz="1600" b="1" dirty="0" err="1" smtClean="0">
                <a:solidFill>
                  <a:srgbClr val="008000"/>
                </a:solidFill>
                <a:latin typeface="Virinda"/>
              </a:rPr>
              <a:t>আজিম</a:t>
            </a:r>
            <a:r>
              <a:rPr lang="en-US" sz="1600" b="1" dirty="0" smtClean="0">
                <a:solidFill>
                  <a:srgbClr val="008000"/>
                </a:solidFill>
                <a:latin typeface="Virinda"/>
              </a:rPr>
              <a:t> </a:t>
            </a:r>
            <a:r>
              <a:rPr lang="en-US" sz="1600" b="1" dirty="0" err="1" smtClean="0">
                <a:solidFill>
                  <a:srgbClr val="008000"/>
                </a:solidFill>
                <a:latin typeface="Virinda"/>
              </a:rPr>
              <a:t>উদ্দিন</a:t>
            </a:r>
            <a:r>
              <a:rPr lang="en-US" sz="1600" b="1" dirty="0" smtClean="0">
                <a:solidFill>
                  <a:srgbClr val="008000"/>
                </a:solidFill>
                <a:latin typeface="Virinda"/>
              </a:rPr>
              <a:t> </a:t>
            </a:r>
            <a:r>
              <a:rPr lang="en-US" sz="1600" b="1" dirty="0" err="1" smtClean="0">
                <a:solidFill>
                  <a:srgbClr val="008000"/>
                </a:solidFill>
                <a:latin typeface="Virinda"/>
              </a:rPr>
              <a:t>কলেজ</a:t>
            </a:r>
            <a:r>
              <a:rPr lang="en-US" sz="1600" b="1" dirty="0" smtClean="0">
                <a:solidFill>
                  <a:srgbClr val="008000"/>
                </a:solidFill>
                <a:latin typeface="Virinda"/>
              </a:rPr>
              <a:t>, </a:t>
            </a:r>
          </a:p>
          <a:p>
            <a:pPr algn="ctr"/>
            <a:r>
              <a:rPr lang="en-US" sz="1600" b="1" dirty="0" err="1" smtClean="0">
                <a:solidFill>
                  <a:srgbClr val="008000"/>
                </a:solidFill>
                <a:latin typeface="Virinda"/>
              </a:rPr>
              <a:t>মতলব</a:t>
            </a:r>
            <a:r>
              <a:rPr lang="en-US" sz="1600" b="1" dirty="0" smtClean="0">
                <a:solidFill>
                  <a:srgbClr val="008000"/>
                </a:solidFill>
                <a:latin typeface="Virinda"/>
              </a:rPr>
              <a:t> </a:t>
            </a:r>
            <a:r>
              <a:rPr lang="en-US" sz="1600" b="1" dirty="0" err="1" smtClean="0">
                <a:solidFill>
                  <a:srgbClr val="008000"/>
                </a:solidFill>
                <a:latin typeface="Virinda"/>
              </a:rPr>
              <a:t>উত্তর,চাঁদপুর</a:t>
            </a:r>
            <a:r>
              <a:rPr lang="en-US" sz="1600" b="1" dirty="0" smtClean="0">
                <a:solidFill>
                  <a:srgbClr val="008000"/>
                </a:solidFill>
                <a:latin typeface="Virinda"/>
              </a:rPr>
              <a:t>।</a:t>
            </a:r>
          </a:p>
          <a:p>
            <a:pPr algn="ctr"/>
            <a:r>
              <a:rPr lang="en-US" b="1" dirty="0" err="1" smtClean="0">
                <a:solidFill>
                  <a:srgbClr val="008000"/>
                </a:solidFill>
                <a:latin typeface="Virinda"/>
              </a:rPr>
              <a:t>মোবাইল</a:t>
            </a:r>
            <a:r>
              <a:rPr lang="en-US" b="1" dirty="0" smtClean="0">
                <a:solidFill>
                  <a:srgbClr val="008000"/>
                </a:solidFill>
                <a:latin typeface="Virinda"/>
              </a:rPr>
              <a:t> : </a:t>
            </a:r>
            <a:r>
              <a:rPr lang="en-US" sz="2000" b="1" dirty="0" smtClean="0">
                <a:solidFill>
                  <a:srgbClr val="008000"/>
                </a:solidFill>
                <a:latin typeface="Virinda"/>
              </a:rPr>
              <a:t>০১৭৩৪৮৩৫৫২৫ </a:t>
            </a:r>
          </a:p>
          <a:p>
            <a:pPr algn="ctr"/>
            <a:r>
              <a:rPr lang="en-US" b="1" dirty="0" smtClean="0">
                <a:solidFill>
                  <a:srgbClr val="008000"/>
                </a:solidFill>
                <a:latin typeface="Virinda"/>
              </a:rPr>
              <a:t>ই-</a:t>
            </a:r>
            <a:r>
              <a:rPr lang="en-US" b="1" dirty="0" err="1" smtClean="0">
                <a:solidFill>
                  <a:srgbClr val="008000"/>
                </a:solidFill>
                <a:latin typeface="Virinda"/>
              </a:rPr>
              <a:t>মেইল</a:t>
            </a:r>
            <a:r>
              <a:rPr lang="en-US" b="1" dirty="0" smtClean="0">
                <a:solidFill>
                  <a:srgbClr val="008000"/>
                </a:solidFill>
                <a:latin typeface="Virinda"/>
              </a:rPr>
              <a:t>: sharifbd009@gmail.com</a:t>
            </a:r>
            <a:endParaRPr lang="en-US" dirty="0">
              <a:solidFill>
                <a:srgbClr val="008000"/>
              </a:solidFill>
            </a:endParaRPr>
          </a:p>
          <a:p>
            <a:pPr algn="ctr"/>
            <a:endParaRPr lang="en-US" dirty="0"/>
          </a:p>
        </p:txBody>
      </p:sp>
      <p:sp>
        <p:nvSpPr>
          <p:cNvPr id="15" name="Rounded Rectangle 14"/>
          <p:cNvSpPr/>
          <p:nvPr/>
        </p:nvSpPr>
        <p:spPr>
          <a:xfrm>
            <a:off x="5257800" y="1981201"/>
            <a:ext cx="3810000" cy="2890520"/>
          </a:xfrm>
          <a:prstGeom prst="roundRect">
            <a:avLst>
              <a:gd name="adj" fmla="val 0"/>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err="1" smtClean="0">
                <a:solidFill>
                  <a:srgbClr val="00B0F0"/>
                </a:solidFill>
                <a:latin typeface="Virinda"/>
              </a:rPr>
              <a:t>পাঠ</a:t>
            </a:r>
            <a:r>
              <a:rPr lang="en-US" sz="2000" b="1" dirty="0" smtClean="0">
                <a:solidFill>
                  <a:srgbClr val="00B0F0"/>
                </a:solidFill>
                <a:latin typeface="Virinda"/>
              </a:rPr>
              <a:t> </a:t>
            </a:r>
            <a:r>
              <a:rPr lang="en-US" sz="2000" b="1" dirty="0" err="1" smtClean="0">
                <a:solidFill>
                  <a:srgbClr val="00B0F0"/>
                </a:solidFill>
                <a:latin typeface="Virinda"/>
              </a:rPr>
              <a:t>পরিচিতি</a:t>
            </a:r>
            <a:endParaRPr lang="en-US" sz="2000" b="1" dirty="0" smtClean="0">
              <a:solidFill>
                <a:srgbClr val="00B0F0"/>
              </a:solidFill>
              <a:latin typeface="Virinda"/>
            </a:endParaRPr>
          </a:p>
          <a:p>
            <a:pPr algn="ctr"/>
            <a:endParaRPr lang="en-US" sz="2000" b="1" dirty="0">
              <a:solidFill>
                <a:srgbClr val="FF0000"/>
              </a:solidFill>
              <a:latin typeface="Virinda"/>
            </a:endParaRPr>
          </a:p>
          <a:p>
            <a:r>
              <a:rPr lang="en-US" b="1" dirty="0" err="1" smtClean="0">
                <a:solidFill>
                  <a:srgbClr val="008000"/>
                </a:solidFill>
                <a:latin typeface="Virinda"/>
              </a:rPr>
              <a:t>শ্রেণি</a:t>
            </a:r>
            <a:r>
              <a:rPr lang="en-US" b="1" dirty="0" smtClean="0">
                <a:solidFill>
                  <a:srgbClr val="008000"/>
                </a:solidFill>
                <a:latin typeface="Virinda"/>
              </a:rPr>
              <a:t>: </a:t>
            </a:r>
            <a:r>
              <a:rPr lang="en-US" b="1" dirty="0" err="1" smtClean="0">
                <a:solidFill>
                  <a:srgbClr val="008000"/>
                </a:solidFill>
                <a:latin typeface="Virinda"/>
              </a:rPr>
              <a:t>একাদশ-দ্বাদশ</a:t>
            </a:r>
            <a:r>
              <a:rPr lang="en-US" b="1" dirty="0" smtClean="0">
                <a:solidFill>
                  <a:srgbClr val="008000"/>
                </a:solidFill>
                <a:latin typeface="Virinda"/>
              </a:rPr>
              <a:t> </a:t>
            </a:r>
            <a:endParaRPr lang="en-US" b="1" dirty="0" smtClean="0">
              <a:solidFill>
                <a:srgbClr val="008000"/>
              </a:solidFill>
              <a:latin typeface="Virinda"/>
            </a:endParaRPr>
          </a:p>
          <a:p>
            <a:endParaRPr lang="en-US" b="1" dirty="0">
              <a:solidFill>
                <a:srgbClr val="008000"/>
              </a:solidFill>
              <a:latin typeface="Virinda"/>
            </a:endParaRPr>
          </a:p>
          <a:p>
            <a:r>
              <a:rPr lang="en-US" b="1" dirty="0" err="1" smtClean="0">
                <a:solidFill>
                  <a:srgbClr val="008000"/>
                </a:solidFill>
                <a:latin typeface="Virinda"/>
              </a:rPr>
              <a:t>বিষয়</a:t>
            </a:r>
            <a:r>
              <a:rPr lang="en-US" b="1" dirty="0" smtClean="0">
                <a:solidFill>
                  <a:srgbClr val="008000"/>
                </a:solidFill>
                <a:latin typeface="Virinda"/>
              </a:rPr>
              <a:t>: </a:t>
            </a:r>
            <a:r>
              <a:rPr lang="en-US" b="1" dirty="0" err="1" smtClean="0">
                <a:solidFill>
                  <a:srgbClr val="008000"/>
                </a:solidFill>
                <a:latin typeface="Virinda"/>
              </a:rPr>
              <a:t>তথ্য</a:t>
            </a:r>
            <a:r>
              <a:rPr lang="en-US" b="1" dirty="0" smtClean="0">
                <a:solidFill>
                  <a:srgbClr val="008000"/>
                </a:solidFill>
                <a:latin typeface="Virinda"/>
              </a:rPr>
              <a:t> ও </a:t>
            </a:r>
            <a:r>
              <a:rPr lang="en-US" b="1" dirty="0" err="1" smtClean="0">
                <a:solidFill>
                  <a:srgbClr val="008000"/>
                </a:solidFill>
                <a:latin typeface="Virinda"/>
              </a:rPr>
              <a:t>যোগাযোগ</a:t>
            </a:r>
            <a:r>
              <a:rPr lang="en-US" b="1" dirty="0" smtClean="0">
                <a:solidFill>
                  <a:srgbClr val="008000"/>
                </a:solidFill>
                <a:latin typeface="Virinda"/>
              </a:rPr>
              <a:t> </a:t>
            </a:r>
            <a:r>
              <a:rPr lang="en-US" b="1" dirty="0" err="1" smtClean="0">
                <a:solidFill>
                  <a:srgbClr val="008000"/>
                </a:solidFill>
                <a:latin typeface="Virinda"/>
              </a:rPr>
              <a:t>প্রযুক্তি</a:t>
            </a:r>
            <a:endParaRPr lang="en-US" b="1" dirty="0" smtClean="0">
              <a:solidFill>
                <a:srgbClr val="008000"/>
              </a:solidFill>
              <a:latin typeface="Virinda"/>
            </a:endParaRPr>
          </a:p>
          <a:p>
            <a:pPr>
              <a:lnSpc>
                <a:spcPct val="150000"/>
              </a:lnSpc>
            </a:pPr>
            <a:endParaRPr lang="en-US" b="1" dirty="0" smtClean="0">
              <a:solidFill>
                <a:srgbClr val="008000"/>
              </a:solidFill>
              <a:latin typeface="Virinda"/>
            </a:endParaRPr>
          </a:p>
          <a:p>
            <a:pPr>
              <a:lnSpc>
                <a:spcPct val="150000"/>
              </a:lnSpc>
            </a:pPr>
            <a:r>
              <a:rPr lang="en-US" b="1" dirty="0" err="1" smtClean="0">
                <a:solidFill>
                  <a:srgbClr val="008000"/>
                </a:solidFill>
                <a:latin typeface="Virinda"/>
              </a:rPr>
              <a:t>অধ্যায়</a:t>
            </a:r>
            <a:r>
              <a:rPr lang="en-US" b="1" dirty="0" smtClean="0">
                <a:solidFill>
                  <a:srgbClr val="008000"/>
                </a:solidFill>
                <a:latin typeface="Virinda"/>
              </a:rPr>
              <a:t>: </a:t>
            </a:r>
            <a:r>
              <a:rPr lang="en-US" b="1" dirty="0" err="1" smtClean="0">
                <a:solidFill>
                  <a:srgbClr val="008000"/>
                </a:solidFill>
                <a:latin typeface="Virinda"/>
              </a:rPr>
              <a:t>দ্বিতীয়</a:t>
            </a:r>
            <a:r>
              <a:rPr lang="en-US" b="1" dirty="0" smtClean="0">
                <a:solidFill>
                  <a:srgbClr val="008000"/>
                </a:solidFill>
                <a:latin typeface="Virinda"/>
              </a:rPr>
              <a:t> (</a:t>
            </a:r>
            <a:r>
              <a:rPr lang="as-IN" sz="1400" b="1" dirty="0">
                <a:solidFill>
                  <a:srgbClr val="00B050"/>
                </a:solidFill>
                <a:latin typeface="SutonnyMJ" pitchFamily="2" charset="0"/>
                <a:cs typeface="SutonnyMJ" pitchFamily="2" charset="0"/>
              </a:rPr>
              <a:t>ডেটা ট্রান্সমিশন মোড</a:t>
            </a:r>
            <a:r>
              <a:rPr lang="en-US" sz="1400" b="1" dirty="0" smtClean="0">
                <a:solidFill>
                  <a:srgbClr val="00B050"/>
                </a:solidFill>
                <a:latin typeface="SutonnyMJ" pitchFamily="2" charset="0"/>
                <a:ea typeface="Times New Roman" pitchFamily="18" charset="0"/>
                <a:cs typeface="SutonnyMJ" pitchFamily="2" charset="0"/>
              </a:rPr>
              <a:t>) </a:t>
            </a:r>
            <a:endParaRPr lang="en-US" dirty="0">
              <a:solidFill>
                <a:srgbClr val="00B050"/>
              </a:solidFill>
            </a:endParaRPr>
          </a:p>
        </p:txBody>
      </p:sp>
      <p:sp>
        <p:nvSpPr>
          <p:cNvPr id="16" name="Rounded Rectangle 15"/>
          <p:cNvSpPr/>
          <p:nvPr/>
        </p:nvSpPr>
        <p:spPr>
          <a:xfrm>
            <a:off x="3047632" y="452120"/>
            <a:ext cx="3200767" cy="995681"/>
          </a:xfrm>
          <a:prstGeom prst="roundRect">
            <a:avLst>
              <a:gd name="adj" fmla="val 0"/>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b="1" dirty="0" smtClean="0">
              <a:solidFill>
                <a:schemeClr val="bg2">
                  <a:lumMod val="50000"/>
                </a:schemeClr>
              </a:solidFill>
              <a:effectLst>
                <a:outerShdw blurRad="38100" dist="38100" dir="2700000" algn="tl">
                  <a:srgbClr val="000000">
                    <a:alpha val="43137"/>
                  </a:srgbClr>
                </a:outerShdw>
              </a:effectLst>
              <a:latin typeface="Virinda"/>
            </a:endParaRPr>
          </a:p>
          <a:p>
            <a:pPr algn="ctr"/>
            <a:r>
              <a:rPr lang="en-US" sz="4400" b="1" dirty="0" err="1" smtClean="0">
                <a:solidFill>
                  <a:srgbClr val="008000"/>
                </a:solidFill>
                <a:effectLst>
                  <a:outerShdw blurRad="38100" dist="38100" dir="2700000" algn="tl">
                    <a:srgbClr val="000000">
                      <a:alpha val="43137"/>
                    </a:srgbClr>
                  </a:outerShdw>
                </a:effectLst>
                <a:latin typeface="Virinda"/>
              </a:rPr>
              <a:t>পরিচিতি</a:t>
            </a:r>
            <a:endParaRPr lang="en-US" sz="4400" b="1" dirty="0" smtClean="0">
              <a:solidFill>
                <a:srgbClr val="008000"/>
              </a:solidFill>
              <a:effectLst>
                <a:outerShdw blurRad="38100" dist="38100" dir="2700000" algn="tl">
                  <a:srgbClr val="000000">
                    <a:alpha val="43137"/>
                  </a:srgbClr>
                </a:outerShdw>
              </a:effectLst>
              <a:latin typeface="Virinda"/>
            </a:endParaRPr>
          </a:p>
          <a:p>
            <a:pPr algn="ct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38078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16">
                                            <p:txEl>
                                              <p:pRg st="1" end="1"/>
                                            </p:txEl>
                                          </p:spTgt>
                                        </p:tgtEl>
                                      </p:cBhvr>
                                    </p:animEffect>
                                    <p:set>
                                      <p:cBhvr>
                                        <p:cTn id="7" dur="1" fill="hold">
                                          <p:stCondLst>
                                            <p:cond delay="499"/>
                                          </p:stCondLst>
                                        </p:cTn>
                                        <p:tgtEl>
                                          <p:spTgt spid="1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74638"/>
            <a:ext cx="8229600" cy="792162"/>
          </a:xfrm>
          <a:prstGeom prst="rect">
            <a:avLst/>
          </a:prstGeom>
        </p:spPr>
        <p:txBody>
          <a:bodyPr vert="horz" lIns="0" tIns="45720" rIns="0" bIns="45720" rtlCol="0" anchor="t">
            <a:normAutofit/>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err="1" smtClean="0">
                <a:solidFill>
                  <a:srgbClr val="00B0F0"/>
                </a:solidFill>
                <a:latin typeface="Virinda"/>
              </a:rPr>
              <a:t>চিত্রগুলো</a:t>
            </a:r>
            <a:r>
              <a:rPr lang="en-US" sz="3600" b="1" dirty="0" smtClean="0">
                <a:solidFill>
                  <a:srgbClr val="00B0F0"/>
                </a:solidFill>
                <a:latin typeface="Virinda"/>
              </a:rPr>
              <a:t> </a:t>
            </a:r>
            <a:r>
              <a:rPr lang="en-US" sz="3600" b="1" dirty="0" err="1" smtClean="0">
                <a:solidFill>
                  <a:srgbClr val="00B0F0"/>
                </a:solidFill>
                <a:latin typeface="Virinda"/>
              </a:rPr>
              <a:t>দেখ</a:t>
            </a:r>
            <a:endParaRPr lang="en-US" sz="3600" dirty="0">
              <a:solidFill>
                <a:srgbClr val="00B0F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52600"/>
            <a:ext cx="4267200" cy="32026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1749136"/>
            <a:ext cx="4572000" cy="32026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398792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792162"/>
          </a:xfrm>
          <a:prstGeom prst="rect">
            <a:avLst/>
          </a:prstGeom>
        </p:spPr>
        <p:txBody>
          <a:bodyPr vert="horz" lIns="0" tIns="45720" rIns="0" bIns="45720" rtlCol="0" anchor="t">
            <a:normAutofit/>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err="1" smtClean="0">
                <a:solidFill>
                  <a:srgbClr val="00B0F0"/>
                </a:solidFill>
                <a:latin typeface="Virinda"/>
              </a:rPr>
              <a:t>চিত্রগুলো</a:t>
            </a:r>
            <a:r>
              <a:rPr lang="en-US" sz="3600" b="1" dirty="0" smtClean="0">
                <a:solidFill>
                  <a:srgbClr val="00B0F0"/>
                </a:solidFill>
                <a:latin typeface="Virinda"/>
              </a:rPr>
              <a:t> </a:t>
            </a:r>
            <a:r>
              <a:rPr lang="en-US" sz="3600" b="1" dirty="0" err="1" smtClean="0">
                <a:solidFill>
                  <a:srgbClr val="00B0F0"/>
                </a:solidFill>
                <a:latin typeface="Virinda"/>
              </a:rPr>
              <a:t>দেখ</a:t>
            </a:r>
            <a:endParaRPr lang="en-US" sz="3600" dirty="0">
              <a:solidFill>
                <a:srgbClr val="00B0F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371600"/>
            <a:ext cx="6376987" cy="5106671"/>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6194" y="609600"/>
            <a:ext cx="9166016" cy="6096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rgbClr val="00B050"/>
                </a:solidFill>
                <a:effectLst/>
                <a:uLnTx/>
                <a:uFillTx/>
                <a:latin typeface="Virinda"/>
                <a:ea typeface="+mj-ea"/>
                <a:cs typeface="+mj-cs"/>
              </a:rPr>
              <a:t>আজকের</a:t>
            </a:r>
            <a:r>
              <a:rPr kumimoji="0" lang="en-US" sz="4400" b="1" i="0" u="none" strike="noStrike" kern="1200" cap="none" spc="0" normalizeH="0" baseline="0" noProof="0" dirty="0" smtClean="0">
                <a:ln>
                  <a:noFill/>
                </a:ln>
                <a:solidFill>
                  <a:srgbClr val="00B050"/>
                </a:solidFill>
                <a:effectLst/>
                <a:uLnTx/>
                <a:uFillTx/>
                <a:latin typeface="Virinda"/>
                <a:ea typeface="+mj-ea"/>
                <a:cs typeface="+mj-cs"/>
              </a:rPr>
              <a:t> </a:t>
            </a:r>
            <a:r>
              <a:rPr kumimoji="0" lang="en-US" sz="4400" b="1" i="0" u="none" strike="noStrike" kern="1200" cap="none" spc="0" normalizeH="0" baseline="0" noProof="0" dirty="0" err="1" smtClean="0">
                <a:ln>
                  <a:noFill/>
                </a:ln>
                <a:solidFill>
                  <a:srgbClr val="00B050"/>
                </a:solidFill>
                <a:effectLst/>
                <a:uLnTx/>
                <a:uFillTx/>
                <a:latin typeface="Virinda"/>
                <a:ea typeface="+mj-ea"/>
                <a:cs typeface="+mj-cs"/>
              </a:rPr>
              <a:t>পাঠ</a:t>
            </a:r>
            <a:endParaRPr kumimoji="0" lang="en-US" sz="4400" b="0" i="0" u="none" strike="noStrike" kern="1200" cap="none" spc="0" normalizeH="0" baseline="0" noProof="0" dirty="0" smtClean="0">
              <a:ln>
                <a:noFill/>
              </a:ln>
              <a:solidFill>
                <a:srgbClr val="00B050"/>
              </a:solidFill>
              <a:effectLst/>
              <a:uLnTx/>
              <a:uFillTx/>
              <a:latin typeface="+mj-lt"/>
              <a:ea typeface="+mj-ea"/>
              <a:cs typeface="+mj-cs"/>
            </a:endParaRPr>
          </a:p>
        </p:txBody>
      </p:sp>
      <p:sp>
        <p:nvSpPr>
          <p:cNvPr id="7" name="Rectangle 6"/>
          <p:cNvSpPr/>
          <p:nvPr/>
        </p:nvSpPr>
        <p:spPr>
          <a:xfrm>
            <a:off x="-26194" y="1295400"/>
            <a:ext cx="9139822" cy="584775"/>
          </a:xfrm>
          <a:prstGeom prst="rect">
            <a:avLst/>
          </a:prstGeom>
        </p:spPr>
        <p:txBody>
          <a:bodyPr wrap="square">
            <a:spAutoFit/>
          </a:bodyPr>
          <a:lstStyle/>
          <a:p>
            <a:pPr algn="ctr"/>
            <a:r>
              <a:rPr lang="as-IN" sz="2800" b="1" dirty="0" smtClean="0">
                <a:solidFill>
                  <a:srgbClr val="00B0F0"/>
                </a:solidFill>
                <a:latin typeface="SutonnyMJ" pitchFamily="2" charset="0"/>
                <a:cs typeface="SutonnyMJ" pitchFamily="2" charset="0"/>
              </a:rPr>
              <a:t>ডেটা ট্রান্সমিশন মোড</a:t>
            </a:r>
            <a:r>
              <a:rPr lang="en-US" sz="2800" b="1" dirty="0" smtClean="0">
                <a:solidFill>
                  <a:srgbClr val="00B0F0"/>
                </a:solidFill>
                <a:latin typeface="SutonnyMJ" pitchFamily="2" charset="0"/>
                <a:cs typeface="SutonnyMJ" pitchFamily="2" charset="0"/>
              </a:rPr>
              <a:t> </a:t>
            </a:r>
            <a:r>
              <a:rPr lang="en-US" sz="3200" b="1" dirty="0" smtClean="0">
                <a:solidFill>
                  <a:srgbClr val="00B0F0"/>
                </a:solidFill>
              </a:rPr>
              <a:t>(Data Transmission Mode)</a:t>
            </a:r>
            <a:endParaRPr lang="en-US" sz="3200" b="1" dirty="0">
              <a:solidFill>
                <a:srgbClr val="00B0F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362200"/>
            <a:ext cx="7162800" cy="3352800"/>
          </a:xfrm>
          <a:prstGeom prst="rect">
            <a:avLst/>
          </a:prstGeom>
        </p:spPr>
      </p:pic>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6194" y="546100"/>
            <a:ext cx="9170194" cy="1143000"/>
          </a:xfrm>
          <a:prstGeom prst="rect">
            <a:avLst/>
          </a:prstGeom>
        </p:spPr>
        <p:txBody>
          <a:bodyPr vert="horz" lIns="0" tIns="45720" rIns="0" bIns="45720" rtlCol="0" anchor="t">
            <a:noAutofit/>
          </a:bodyPr>
          <a:lstStyle>
            <a:lvl1pPr algn="l" defTabSz="914400" rtl="0" eaLnBrk="1" latinLnBrk="0" hangingPunct="1">
              <a:spcBef>
                <a:spcPct val="0"/>
              </a:spcBef>
              <a:buNone/>
              <a:defRPr sz="6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000" b="1" dirty="0" err="1" smtClean="0">
                <a:solidFill>
                  <a:srgbClr val="00B050"/>
                </a:solidFill>
                <a:latin typeface="Virinda"/>
              </a:rPr>
              <a:t>শিখনফল</a:t>
            </a:r>
            <a:endParaRPr lang="en-US" sz="6000" dirty="0">
              <a:solidFill>
                <a:srgbClr val="00B050"/>
              </a:solidFill>
            </a:endParaRPr>
          </a:p>
        </p:txBody>
      </p:sp>
      <p:sp>
        <p:nvSpPr>
          <p:cNvPr id="7" name="Title 1"/>
          <p:cNvSpPr txBox="1">
            <a:spLocks/>
          </p:cNvSpPr>
          <p:nvPr/>
        </p:nvSpPr>
        <p:spPr>
          <a:xfrm>
            <a:off x="76200" y="2133600"/>
            <a:ext cx="81534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b="1" dirty="0" smtClean="0">
              <a:solidFill>
                <a:srgbClr val="00B0F0"/>
              </a:solidFill>
              <a:latin typeface="Virind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err="1" smtClean="0">
                <a:solidFill>
                  <a:srgbClr val="00B0F0"/>
                </a:solidFill>
                <a:latin typeface="Virinda"/>
                <a:ea typeface="+mj-ea"/>
                <a:cs typeface="+mj-cs"/>
              </a:rPr>
              <a:t>এই</a:t>
            </a:r>
            <a:r>
              <a:rPr lang="en-US" sz="2800" b="1" dirty="0" smtClean="0">
                <a:solidFill>
                  <a:srgbClr val="00B0F0"/>
                </a:solidFill>
                <a:latin typeface="Virinda"/>
                <a:ea typeface="+mj-ea"/>
                <a:cs typeface="+mj-cs"/>
              </a:rPr>
              <a:t> </a:t>
            </a:r>
            <a:r>
              <a:rPr lang="en-US" sz="2800" b="1" dirty="0" err="1" smtClean="0">
                <a:solidFill>
                  <a:srgbClr val="00B0F0"/>
                </a:solidFill>
                <a:latin typeface="Virinda"/>
                <a:ea typeface="+mj-ea"/>
                <a:cs typeface="+mj-cs"/>
              </a:rPr>
              <a:t>পাঠ</a:t>
            </a:r>
            <a:r>
              <a:rPr lang="en-US" sz="2800" b="1" dirty="0">
                <a:solidFill>
                  <a:srgbClr val="00B0F0"/>
                </a:solidFill>
                <a:latin typeface="Virinda"/>
                <a:ea typeface="+mj-ea"/>
                <a:cs typeface="+mj-cs"/>
              </a:rPr>
              <a:t> </a:t>
            </a:r>
            <a:r>
              <a:rPr lang="en-US" sz="2800" b="1" dirty="0" err="1" smtClean="0">
                <a:solidFill>
                  <a:srgbClr val="00B0F0"/>
                </a:solidFill>
                <a:latin typeface="Virinda"/>
                <a:ea typeface="+mj-ea"/>
                <a:cs typeface="+mj-cs"/>
              </a:rPr>
              <a:t>শেষে</a:t>
            </a:r>
            <a:r>
              <a:rPr lang="en-US" sz="2800" b="1" dirty="0" smtClean="0">
                <a:solidFill>
                  <a:srgbClr val="00B0F0"/>
                </a:solidFill>
                <a:latin typeface="Virinda"/>
                <a:ea typeface="+mj-ea"/>
                <a:cs typeface="+mj-cs"/>
              </a:rPr>
              <a:t> </a:t>
            </a:r>
            <a:r>
              <a:rPr lang="en-US" sz="2800" b="1" dirty="0" err="1" smtClean="0">
                <a:solidFill>
                  <a:srgbClr val="00B0F0"/>
                </a:solidFill>
                <a:latin typeface="Virinda"/>
                <a:ea typeface="+mj-ea"/>
                <a:cs typeface="+mj-cs"/>
              </a:rPr>
              <a:t>ছাত্র-ছাত্রীরা</a:t>
            </a:r>
            <a:r>
              <a:rPr lang="en-US" sz="2800" b="1" dirty="0" smtClean="0">
                <a:solidFill>
                  <a:srgbClr val="00B0F0"/>
                </a:solidFill>
                <a:latin typeface="Virinda"/>
                <a:ea typeface="+mj-ea"/>
                <a:cs typeface="+mj-cs"/>
              </a:rPr>
              <a:t>-</a:t>
            </a:r>
            <a:endParaRPr lang="en-US" sz="2800" b="1" dirty="0" smtClean="0">
              <a:solidFill>
                <a:srgbClr val="00B0F0"/>
              </a:solidFill>
              <a:latin typeface="Virind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rgbClr val="00B0F0"/>
              </a:solidFill>
              <a:effectLst/>
              <a:uLnTx/>
              <a:uFillTx/>
              <a:latin typeface="+mj-lt"/>
              <a:ea typeface="+mj-ea"/>
              <a:cs typeface="+mj-cs"/>
            </a:endParaRPr>
          </a:p>
        </p:txBody>
      </p:sp>
      <p:sp>
        <p:nvSpPr>
          <p:cNvPr id="8" name="Title 1"/>
          <p:cNvSpPr txBox="1">
            <a:spLocks/>
          </p:cNvSpPr>
          <p:nvPr/>
        </p:nvSpPr>
        <p:spPr>
          <a:xfrm>
            <a:off x="812800" y="3048000"/>
            <a:ext cx="7924800" cy="1905000"/>
          </a:xfrm>
          <a:prstGeom prst="rect">
            <a:avLst/>
          </a:prstGeom>
        </p:spPr>
        <p:txBody>
          <a:bodyPr vert="horz" lIns="91440" tIns="45720" rIns="91440" bIns="45720" rtlCol="0" anchor="ctr">
            <a:normAutofit/>
          </a:bodyPr>
          <a:lstStyle/>
          <a:p>
            <a:pPr lvl="0">
              <a:lnSpc>
                <a:spcPct val="120000"/>
              </a:lnSpc>
              <a:spcBef>
                <a:spcPct val="0"/>
              </a:spcBef>
            </a:pPr>
            <a:r>
              <a:rPr lang="as-IN" sz="2400" dirty="0">
                <a:latin typeface="SutonnyMJ" pitchFamily="2" charset="0"/>
                <a:cs typeface="SutonnyMJ" pitchFamily="2" charset="0"/>
              </a:rPr>
              <a:t>ডেটা ট্রান্সমিশন মোড কি বলতে পারবে </a:t>
            </a:r>
            <a:r>
              <a:rPr lang="en-US" sz="2400" dirty="0" smtClean="0">
                <a:latin typeface="SutonnyMJ" pitchFamily="2" charset="0"/>
                <a:cs typeface="SutonnyMJ" pitchFamily="2" charset="0"/>
              </a:rPr>
              <a:t>।</a:t>
            </a:r>
            <a:endParaRPr lang="as-IN" sz="2400" dirty="0">
              <a:latin typeface="SutonnyMJ" pitchFamily="2" charset="0"/>
              <a:cs typeface="SutonnyMJ" pitchFamily="2" charset="0"/>
            </a:endParaRPr>
          </a:p>
          <a:p>
            <a:pPr lvl="0">
              <a:lnSpc>
                <a:spcPct val="120000"/>
              </a:lnSpc>
              <a:spcBef>
                <a:spcPct val="0"/>
              </a:spcBef>
            </a:pPr>
            <a:r>
              <a:rPr lang="as-IN" sz="2400" dirty="0">
                <a:latin typeface="SutonnyMJ" pitchFamily="2" charset="0"/>
                <a:cs typeface="SutonnyMJ" pitchFamily="2" charset="0"/>
              </a:rPr>
              <a:t>ডেটা ট্রান্সমিশন মোড ব্যাখ্যা করতে </a:t>
            </a:r>
            <a:r>
              <a:rPr lang="as-IN" sz="2400" dirty="0" smtClean="0">
                <a:latin typeface="SutonnyMJ" pitchFamily="2" charset="0"/>
                <a:cs typeface="SutonnyMJ" pitchFamily="2" charset="0"/>
              </a:rPr>
              <a:t>পারবে</a:t>
            </a:r>
            <a:r>
              <a:rPr lang="en-US" sz="2400" dirty="0" smtClean="0">
                <a:latin typeface="SutonnyMJ" pitchFamily="2" charset="0"/>
                <a:cs typeface="SutonnyMJ" pitchFamily="2" charset="0"/>
              </a:rPr>
              <a:t>।</a:t>
            </a:r>
            <a:endParaRPr lang="as-IN" sz="2400" dirty="0">
              <a:latin typeface="SutonnyMJ" pitchFamily="2" charset="0"/>
              <a:cs typeface="SutonnyMJ" pitchFamily="2" charset="0"/>
            </a:endParaRPr>
          </a:p>
          <a:p>
            <a:pPr lvl="0">
              <a:lnSpc>
                <a:spcPct val="120000"/>
              </a:lnSpc>
              <a:spcBef>
                <a:spcPct val="0"/>
              </a:spcBef>
            </a:pPr>
            <a:r>
              <a:rPr lang="as-IN" sz="2400" dirty="0">
                <a:latin typeface="SutonnyMJ" pitchFamily="2" charset="0"/>
                <a:cs typeface="SutonnyMJ" pitchFamily="2" charset="0"/>
              </a:rPr>
              <a:t>ডেটা ট্রান্সমিশন মোড এর প্রকারভেদ ব্যাখ্যা করতে </a:t>
            </a:r>
            <a:r>
              <a:rPr lang="as-IN" sz="2400" dirty="0" smtClean="0">
                <a:latin typeface="SutonnyMJ" pitchFamily="2" charset="0"/>
                <a:cs typeface="SutonnyMJ" pitchFamily="2" charset="0"/>
              </a:rPr>
              <a:t>পারবে</a:t>
            </a:r>
            <a:r>
              <a:rPr lang="en-US" sz="2400" dirty="0" smtClean="0">
                <a:latin typeface="SutonnyMJ" pitchFamily="2" charset="0"/>
                <a:cs typeface="SutonnyMJ" pitchFamily="2" charset="0"/>
              </a:rPr>
              <a:t>। </a:t>
            </a:r>
            <a:endParaRPr lang="en-US" sz="2400" dirty="0" smtClean="0">
              <a:latin typeface="SutonnyMJ" pitchFamily="2" charset="0"/>
              <a:cs typeface="SutonnyMJ" pitchFamily="2" charset="0"/>
            </a:endParaRPr>
          </a:p>
        </p:txBody>
      </p:sp>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709" y="1066800"/>
            <a:ext cx="9170194" cy="1200329"/>
          </a:xfrm>
          <a:prstGeom prst="rect">
            <a:avLst/>
          </a:prstGeom>
        </p:spPr>
        <p:txBody>
          <a:bodyPr wrap="square">
            <a:spAutoFit/>
          </a:bodyPr>
          <a:lstStyle/>
          <a:p>
            <a:pPr algn="ctr"/>
            <a:r>
              <a:rPr lang="as-IN" sz="3600" b="1" dirty="0">
                <a:solidFill>
                  <a:srgbClr val="00B050"/>
                </a:solidFill>
                <a:latin typeface="SutonnyMJ" pitchFamily="2" charset="0"/>
                <a:cs typeface="SutonnyMJ" pitchFamily="2" charset="0"/>
              </a:rPr>
              <a:t>ডেটা ট্রান্সমিশন মোড</a:t>
            </a:r>
          </a:p>
          <a:p>
            <a:pPr algn="ctr"/>
            <a:r>
              <a:rPr lang="en-US" sz="3600" b="1" dirty="0" smtClean="0">
                <a:solidFill>
                  <a:srgbClr val="0070C0"/>
                </a:solidFill>
                <a:latin typeface="SutonnyMJ" pitchFamily="2" charset="0"/>
                <a:cs typeface="SutonnyMJ" pitchFamily="2" charset="0"/>
              </a:rPr>
              <a:t> </a:t>
            </a:r>
            <a:endParaRPr lang="en-US" sz="3600" b="1" dirty="0">
              <a:solidFill>
                <a:srgbClr val="0070C0"/>
              </a:solidFill>
            </a:endParaRPr>
          </a:p>
        </p:txBody>
      </p:sp>
      <p:sp>
        <p:nvSpPr>
          <p:cNvPr id="2" name="Rectangle 1"/>
          <p:cNvSpPr/>
          <p:nvPr/>
        </p:nvSpPr>
        <p:spPr>
          <a:xfrm>
            <a:off x="27709" y="1981200"/>
            <a:ext cx="9040091" cy="2308324"/>
          </a:xfrm>
          <a:prstGeom prst="rect">
            <a:avLst/>
          </a:prstGeom>
        </p:spPr>
        <p:txBody>
          <a:bodyPr wrap="square">
            <a:spAutoFit/>
          </a:bodyPr>
          <a:lstStyle/>
          <a:p>
            <a:pPr algn="just">
              <a:lnSpc>
                <a:spcPct val="150000"/>
              </a:lnSpc>
            </a:pPr>
            <a:r>
              <a:rPr lang="en-US" sz="2400" dirty="0" err="1"/>
              <a:t>এক</a:t>
            </a:r>
            <a:r>
              <a:rPr lang="en-US" sz="2400" dirty="0"/>
              <a:t> </a:t>
            </a:r>
            <a:r>
              <a:rPr lang="en-US" sz="2400" dirty="0" err="1"/>
              <a:t>কম্পিউটার</a:t>
            </a:r>
            <a:r>
              <a:rPr lang="en-US" sz="2400" dirty="0"/>
              <a:t> </a:t>
            </a:r>
            <a:r>
              <a:rPr lang="en-US" sz="2400" dirty="0" err="1"/>
              <a:t>থেকে</a:t>
            </a:r>
            <a:r>
              <a:rPr lang="en-US" sz="2400" dirty="0"/>
              <a:t> </a:t>
            </a:r>
            <a:r>
              <a:rPr lang="en-US" sz="2400" dirty="0" err="1"/>
              <a:t>দূরবর্তী</a:t>
            </a:r>
            <a:r>
              <a:rPr lang="en-US" sz="2400" dirty="0"/>
              <a:t> </a:t>
            </a:r>
            <a:r>
              <a:rPr lang="en-US" sz="2400" dirty="0" err="1"/>
              <a:t>কোন</a:t>
            </a:r>
            <a:r>
              <a:rPr lang="en-US" sz="2400" dirty="0"/>
              <a:t> </a:t>
            </a:r>
            <a:r>
              <a:rPr lang="en-US" sz="2400" dirty="0" err="1"/>
              <a:t>কম্পিউটারে</a:t>
            </a:r>
            <a:r>
              <a:rPr lang="en-US" sz="2400" dirty="0"/>
              <a:t> </a:t>
            </a:r>
            <a:r>
              <a:rPr lang="en-US" sz="2400" dirty="0" err="1"/>
              <a:t>ডেটা</a:t>
            </a:r>
            <a:r>
              <a:rPr lang="en-US" sz="2400" dirty="0"/>
              <a:t> </a:t>
            </a:r>
            <a:r>
              <a:rPr lang="en-US" sz="2400" dirty="0" err="1"/>
              <a:t>ট্রান্সমিট</a:t>
            </a:r>
            <a:r>
              <a:rPr lang="en-US" sz="2400" dirty="0"/>
              <a:t> </a:t>
            </a:r>
            <a:r>
              <a:rPr lang="en-US" sz="2400" dirty="0" err="1"/>
              <a:t>করতে</a:t>
            </a:r>
            <a:r>
              <a:rPr lang="en-US" sz="2400" dirty="0"/>
              <a:t> </a:t>
            </a:r>
            <a:r>
              <a:rPr lang="en-US" sz="2400" dirty="0" err="1"/>
              <a:t>যে</a:t>
            </a:r>
            <a:r>
              <a:rPr lang="en-US" sz="2400" dirty="0"/>
              <a:t> </a:t>
            </a:r>
            <a:r>
              <a:rPr lang="en-US" sz="2400" dirty="0" err="1"/>
              <a:t>পদ্ধতি</a:t>
            </a:r>
            <a:r>
              <a:rPr lang="en-US" sz="2400" dirty="0"/>
              <a:t> </a:t>
            </a:r>
            <a:r>
              <a:rPr lang="en-US" sz="2400" dirty="0" err="1"/>
              <a:t>ব্যবহার</a:t>
            </a:r>
            <a:r>
              <a:rPr lang="en-US" sz="2400" dirty="0"/>
              <a:t> </a:t>
            </a:r>
            <a:r>
              <a:rPr lang="en-US" sz="2400" dirty="0" err="1"/>
              <a:t>করা</a:t>
            </a:r>
            <a:r>
              <a:rPr lang="en-US" sz="2400" dirty="0"/>
              <a:t> </a:t>
            </a:r>
            <a:r>
              <a:rPr lang="en-US" sz="2400" dirty="0" err="1"/>
              <a:t>হয়</a:t>
            </a:r>
            <a:r>
              <a:rPr lang="en-US" sz="2400" dirty="0"/>
              <a:t> </a:t>
            </a:r>
            <a:r>
              <a:rPr lang="en-US" sz="2400" dirty="0" err="1"/>
              <a:t>তাকে</a:t>
            </a:r>
            <a:r>
              <a:rPr lang="en-US" sz="2400" dirty="0"/>
              <a:t> </a:t>
            </a:r>
            <a:r>
              <a:rPr lang="en-US" sz="2400" dirty="0" err="1"/>
              <a:t>ডেটা</a:t>
            </a:r>
            <a:r>
              <a:rPr lang="en-US" sz="2400" dirty="0"/>
              <a:t> </a:t>
            </a:r>
            <a:r>
              <a:rPr lang="en-US" sz="2400" dirty="0" err="1"/>
              <a:t>ট্রান্সমিশন</a:t>
            </a:r>
            <a:r>
              <a:rPr lang="en-US" sz="2400" dirty="0"/>
              <a:t> </a:t>
            </a:r>
            <a:r>
              <a:rPr lang="en-US" sz="2400" dirty="0" err="1"/>
              <a:t>মোড</a:t>
            </a:r>
            <a:r>
              <a:rPr lang="en-US" sz="2400" dirty="0"/>
              <a:t> </a:t>
            </a:r>
            <a:r>
              <a:rPr lang="en-US" sz="2400" dirty="0" err="1"/>
              <a:t>বলে</a:t>
            </a:r>
            <a:r>
              <a:rPr lang="en-US" sz="2400" dirty="0"/>
              <a:t>। </a:t>
            </a:r>
            <a:r>
              <a:rPr lang="en-US" sz="2400" dirty="0" err="1"/>
              <a:t>অর্থা</a:t>
            </a:r>
            <a:r>
              <a:rPr lang="en-US" sz="2400" dirty="0"/>
              <a:t>ৎ </a:t>
            </a:r>
            <a:r>
              <a:rPr lang="en-US" sz="2400" dirty="0" err="1"/>
              <a:t>ডেটা</a:t>
            </a:r>
            <a:r>
              <a:rPr lang="en-US" sz="2400" dirty="0"/>
              <a:t> </a:t>
            </a:r>
            <a:r>
              <a:rPr lang="en-US" sz="2400" dirty="0" err="1"/>
              <a:t>কমিউনিকেশনের</a:t>
            </a:r>
            <a:r>
              <a:rPr lang="en-US" sz="2400" dirty="0"/>
              <a:t> </a:t>
            </a:r>
            <a:r>
              <a:rPr lang="en-US" sz="2400" dirty="0" err="1"/>
              <a:t>ক্ষেত্রে</a:t>
            </a:r>
            <a:r>
              <a:rPr lang="en-US" sz="2400" dirty="0"/>
              <a:t> </a:t>
            </a:r>
            <a:r>
              <a:rPr lang="en-US" sz="2400" dirty="0" err="1"/>
              <a:t>ডেটা</a:t>
            </a:r>
            <a:r>
              <a:rPr lang="en-US" sz="2400" dirty="0"/>
              <a:t> </a:t>
            </a:r>
            <a:r>
              <a:rPr lang="en-US" sz="2400" dirty="0" err="1"/>
              <a:t>প্রবাহের</a:t>
            </a:r>
            <a:r>
              <a:rPr lang="en-US" sz="2400" dirty="0"/>
              <a:t> </a:t>
            </a:r>
            <a:r>
              <a:rPr lang="en-US" sz="2400" dirty="0" err="1"/>
              <a:t>দিককে</a:t>
            </a:r>
            <a:r>
              <a:rPr lang="en-US" sz="2400" dirty="0"/>
              <a:t> </a:t>
            </a:r>
            <a:r>
              <a:rPr lang="en-US" sz="2400" dirty="0" err="1"/>
              <a:t>ডেটা</a:t>
            </a:r>
            <a:r>
              <a:rPr lang="en-US" sz="2400" dirty="0"/>
              <a:t> </a:t>
            </a:r>
            <a:r>
              <a:rPr lang="en-US" sz="2400" dirty="0" err="1"/>
              <a:t>ট্রান্সমিশন</a:t>
            </a:r>
            <a:r>
              <a:rPr lang="en-US" sz="2400" dirty="0"/>
              <a:t> </a:t>
            </a:r>
            <a:r>
              <a:rPr lang="en-US" sz="2400" dirty="0" err="1"/>
              <a:t>মোড</a:t>
            </a:r>
            <a:r>
              <a:rPr lang="en-US" sz="2400" dirty="0"/>
              <a:t> </a:t>
            </a:r>
            <a:r>
              <a:rPr lang="en-US" sz="2400" dirty="0" err="1"/>
              <a:t>বলে</a:t>
            </a:r>
            <a:r>
              <a:rPr lang="en-US" sz="2400" dirty="0"/>
              <a:t>। </a:t>
            </a:r>
          </a:p>
        </p:txBody>
      </p:sp>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209800"/>
            <a:ext cx="5486400" cy="1754326"/>
          </a:xfrm>
          <a:prstGeom prst="rect">
            <a:avLst/>
          </a:prstGeom>
        </p:spPr>
        <p:txBody>
          <a:bodyPr wrap="square">
            <a:spAutoFit/>
          </a:bodyPr>
          <a:lstStyle/>
          <a:p>
            <a:pPr>
              <a:lnSpc>
                <a:spcPct val="150000"/>
              </a:lnSpc>
            </a:pPr>
            <a:r>
              <a:rPr lang="en-US" sz="2400" dirty="0" smtClean="0"/>
              <a:t>১.  </a:t>
            </a:r>
            <a:r>
              <a:rPr lang="en-US" sz="2400" dirty="0" err="1" smtClean="0"/>
              <a:t>একমুখী</a:t>
            </a:r>
            <a:r>
              <a:rPr lang="en-US" sz="2400" dirty="0" smtClean="0"/>
              <a:t> </a:t>
            </a:r>
            <a:r>
              <a:rPr lang="en-US" sz="2400" dirty="0" err="1"/>
              <a:t>বা</a:t>
            </a:r>
            <a:r>
              <a:rPr lang="en-US" sz="2400" dirty="0"/>
              <a:t> </a:t>
            </a:r>
            <a:r>
              <a:rPr lang="en-US" sz="2400" dirty="0" err="1"/>
              <a:t>সিমপ্লেক্স</a:t>
            </a:r>
            <a:r>
              <a:rPr lang="en-US" sz="2400" dirty="0"/>
              <a:t> </a:t>
            </a:r>
            <a:r>
              <a:rPr lang="en-US" sz="2400" dirty="0" err="1"/>
              <a:t>মোড</a:t>
            </a:r>
            <a:r>
              <a:rPr lang="en-US" sz="2400" dirty="0"/>
              <a:t> </a:t>
            </a:r>
          </a:p>
          <a:p>
            <a:pPr>
              <a:lnSpc>
                <a:spcPct val="150000"/>
              </a:lnSpc>
            </a:pPr>
            <a:r>
              <a:rPr lang="en-US" sz="2400" dirty="0" smtClean="0"/>
              <a:t>২</a:t>
            </a:r>
            <a:r>
              <a:rPr lang="en-US" sz="2400" dirty="0"/>
              <a:t>. </a:t>
            </a:r>
            <a:r>
              <a:rPr lang="en-US" sz="2400" dirty="0" err="1" smtClean="0"/>
              <a:t>দ্বিমুখী</a:t>
            </a:r>
            <a:r>
              <a:rPr lang="en-US" sz="2400" dirty="0" smtClean="0"/>
              <a:t> </a:t>
            </a:r>
            <a:r>
              <a:rPr lang="en-US" sz="2400" dirty="0" err="1"/>
              <a:t>বা</a:t>
            </a:r>
            <a:r>
              <a:rPr lang="en-US" sz="2400" dirty="0"/>
              <a:t> </a:t>
            </a:r>
            <a:r>
              <a:rPr lang="en-US" sz="2400" dirty="0" err="1"/>
              <a:t>হাফ-ডুপ্লেক্স</a:t>
            </a:r>
            <a:r>
              <a:rPr lang="en-US" sz="2400" dirty="0"/>
              <a:t> </a:t>
            </a:r>
            <a:r>
              <a:rPr lang="en-US" sz="2400" dirty="0" err="1"/>
              <a:t>মোড</a:t>
            </a:r>
            <a:r>
              <a:rPr lang="en-US" sz="2400" dirty="0"/>
              <a:t> </a:t>
            </a:r>
            <a:r>
              <a:rPr lang="en-US" sz="2400" dirty="0" smtClean="0"/>
              <a:t>ও</a:t>
            </a:r>
            <a:endParaRPr lang="en-US" sz="2400" dirty="0"/>
          </a:p>
          <a:p>
            <a:pPr>
              <a:lnSpc>
                <a:spcPct val="150000"/>
              </a:lnSpc>
            </a:pPr>
            <a:r>
              <a:rPr lang="en-US" sz="2400" dirty="0"/>
              <a:t>৩.  </a:t>
            </a:r>
            <a:r>
              <a:rPr lang="en-US" sz="2400" dirty="0" err="1"/>
              <a:t>উভমুখী</a:t>
            </a:r>
            <a:r>
              <a:rPr lang="en-US" sz="2400" dirty="0"/>
              <a:t> </a:t>
            </a:r>
            <a:r>
              <a:rPr lang="en-US" sz="2400" dirty="0" err="1"/>
              <a:t>বা</a:t>
            </a:r>
            <a:r>
              <a:rPr lang="en-US" sz="2400" dirty="0"/>
              <a:t> </a:t>
            </a:r>
            <a:r>
              <a:rPr lang="en-US" sz="2400" dirty="0" err="1"/>
              <a:t>ফুল-ডুপ্লেক্স</a:t>
            </a:r>
            <a:r>
              <a:rPr lang="en-US" sz="2400" dirty="0"/>
              <a:t> </a:t>
            </a:r>
            <a:r>
              <a:rPr lang="en-US" sz="2400" dirty="0" err="1" smtClean="0"/>
              <a:t>মোড</a:t>
            </a:r>
            <a:r>
              <a:rPr lang="en-US" sz="2400" dirty="0" smtClean="0"/>
              <a:t>।</a:t>
            </a:r>
            <a:endParaRPr lang="en-US" sz="2400" dirty="0"/>
          </a:p>
        </p:txBody>
      </p:sp>
      <p:sp>
        <p:nvSpPr>
          <p:cNvPr id="3" name="Rectangle 2"/>
          <p:cNvSpPr/>
          <p:nvPr/>
        </p:nvSpPr>
        <p:spPr>
          <a:xfrm>
            <a:off x="-30372" y="896153"/>
            <a:ext cx="9170194" cy="954107"/>
          </a:xfrm>
          <a:prstGeom prst="rect">
            <a:avLst/>
          </a:prstGeom>
        </p:spPr>
        <p:txBody>
          <a:bodyPr wrap="square">
            <a:spAutoFit/>
          </a:bodyPr>
          <a:lstStyle/>
          <a:p>
            <a:pPr algn="ctr"/>
            <a:r>
              <a:rPr lang="en-US" sz="2800" b="1" dirty="0" err="1">
                <a:solidFill>
                  <a:srgbClr val="00B0F0"/>
                </a:solidFill>
              </a:rPr>
              <a:t>ডেটা</a:t>
            </a:r>
            <a:r>
              <a:rPr lang="en-US" sz="2800" b="1" dirty="0">
                <a:solidFill>
                  <a:srgbClr val="00B0F0"/>
                </a:solidFill>
              </a:rPr>
              <a:t> </a:t>
            </a:r>
            <a:r>
              <a:rPr lang="en-US" sz="2800" b="1" dirty="0" err="1">
                <a:solidFill>
                  <a:srgbClr val="00B0F0"/>
                </a:solidFill>
              </a:rPr>
              <a:t>প্রবাহের</a:t>
            </a:r>
            <a:r>
              <a:rPr lang="en-US" sz="2800" b="1" dirty="0">
                <a:solidFill>
                  <a:srgbClr val="00B0F0"/>
                </a:solidFill>
              </a:rPr>
              <a:t> </a:t>
            </a:r>
            <a:r>
              <a:rPr lang="en-US" sz="2800" b="1" dirty="0" err="1">
                <a:solidFill>
                  <a:srgbClr val="00B0F0"/>
                </a:solidFill>
              </a:rPr>
              <a:t>দিকের</a:t>
            </a:r>
            <a:r>
              <a:rPr lang="en-US" sz="2800" b="1" dirty="0">
                <a:solidFill>
                  <a:srgbClr val="00B0F0"/>
                </a:solidFill>
              </a:rPr>
              <a:t> </a:t>
            </a:r>
            <a:r>
              <a:rPr lang="en-US" sz="2800" b="1" dirty="0" err="1">
                <a:solidFill>
                  <a:srgbClr val="00B0F0"/>
                </a:solidFill>
              </a:rPr>
              <a:t>উপর</a:t>
            </a:r>
            <a:r>
              <a:rPr lang="en-US" sz="2800" b="1" dirty="0">
                <a:solidFill>
                  <a:srgbClr val="00B0F0"/>
                </a:solidFill>
              </a:rPr>
              <a:t> </a:t>
            </a:r>
            <a:r>
              <a:rPr lang="en-US" sz="2800" b="1" dirty="0" err="1">
                <a:solidFill>
                  <a:srgbClr val="00B0F0"/>
                </a:solidFill>
              </a:rPr>
              <a:t>ভিত্তি</a:t>
            </a:r>
            <a:r>
              <a:rPr lang="en-US" sz="2800" b="1" dirty="0">
                <a:solidFill>
                  <a:srgbClr val="00B0F0"/>
                </a:solidFill>
              </a:rPr>
              <a:t> </a:t>
            </a:r>
            <a:r>
              <a:rPr lang="en-US" sz="2800" b="1" dirty="0" err="1">
                <a:solidFill>
                  <a:srgbClr val="00B0F0"/>
                </a:solidFill>
              </a:rPr>
              <a:t>করে</a:t>
            </a:r>
            <a:r>
              <a:rPr lang="en-US" sz="2800" b="1" dirty="0">
                <a:solidFill>
                  <a:srgbClr val="00B0F0"/>
                </a:solidFill>
              </a:rPr>
              <a:t> </a:t>
            </a:r>
            <a:endParaRPr lang="en-US" sz="2800" b="1" dirty="0" smtClean="0">
              <a:solidFill>
                <a:srgbClr val="00B0F0"/>
              </a:solidFill>
            </a:endParaRPr>
          </a:p>
          <a:p>
            <a:pPr algn="ctr"/>
            <a:r>
              <a:rPr lang="en-US" sz="2800" b="1" dirty="0" err="1" smtClean="0">
                <a:solidFill>
                  <a:srgbClr val="00B0F0"/>
                </a:solidFill>
              </a:rPr>
              <a:t>ডেটা</a:t>
            </a:r>
            <a:r>
              <a:rPr lang="en-US" sz="2800" b="1" dirty="0" smtClean="0">
                <a:solidFill>
                  <a:srgbClr val="00B0F0"/>
                </a:solidFill>
              </a:rPr>
              <a:t> </a:t>
            </a:r>
            <a:r>
              <a:rPr lang="en-US" sz="2800" b="1" dirty="0" err="1">
                <a:solidFill>
                  <a:srgbClr val="00B0F0"/>
                </a:solidFill>
              </a:rPr>
              <a:t>ট্রান্সমিশন</a:t>
            </a:r>
            <a:r>
              <a:rPr lang="en-US" sz="2800" b="1" dirty="0">
                <a:solidFill>
                  <a:srgbClr val="00B0F0"/>
                </a:solidFill>
              </a:rPr>
              <a:t> </a:t>
            </a:r>
            <a:r>
              <a:rPr lang="en-US" sz="2800" b="1" dirty="0" err="1" smtClean="0">
                <a:solidFill>
                  <a:srgbClr val="00B0F0"/>
                </a:solidFill>
              </a:rPr>
              <a:t>মোড</a:t>
            </a:r>
            <a:r>
              <a:rPr lang="en-US" sz="2800" b="1" dirty="0" smtClean="0">
                <a:solidFill>
                  <a:srgbClr val="00B0F0"/>
                </a:solidFill>
              </a:rPr>
              <a:t> </a:t>
            </a:r>
            <a:r>
              <a:rPr lang="en-US" sz="2800" b="1" dirty="0" err="1" smtClean="0">
                <a:solidFill>
                  <a:srgbClr val="00B0F0"/>
                </a:solidFill>
              </a:rPr>
              <a:t>এর</a:t>
            </a:r>
            <a:r>
              <a:rPr lang="en-US" sz="2800" b="1" dirty="0" smtClean="0">
                <a:solidFill>
                  <a:srgbClr val="00B0F0"/>
                </a:solidFill>
              </a:rPr>
              <a:t> </a:t>
            </a:r>
            <a:r>
              <a:rPr lang="en-US" sz="2800" b="1" dirty="0" err="1" smtClean="0">
                <a:solidFill>
                  <a:srgbClr val="00B0F0"/>
                </a:solidFill>
              </a:rPr>
              <a:t>প্রকারভেদ</a:t>
            </a:r>
            <a:endParaRPr lang="en-US" sz="2800" b="1" dirty="0">
              <a:solidFill>
                <a:srgbClr val="00B0F0"/>
              </a:solidFill>
            </a:endParaRPr>
          </a:p>
        </p:txBody>
      </p:sp>
    </p:spTree>
    <p:extLst>
      <p:ext uri="{BB962C8B-B14F-4D97-AF65-F5344CB8AC3E}">
        <p14:creationId xmlns:p14="http://schemas.microsoft.com/office/powerpoint/2010/main" val="35707484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38535"/>
            <a:ext cx="9144000" cy="523220"/>
          </a:xfrm>
          <a:prstGeom prst="rect">
            <a:avLst/>
          </a:prstGeom>
        </p:spPr>
        <p:txBody>
          <a:bodyPr wrap="square">
            <a:spAutoFit/>
          </a:bodyPr>
          <a:lstStyle/>
          <a:p>
            <a:pPr lvl="0" eaLnBrk="0" fontAlgn="base" hangingPunct="0">
              <a:spcBef>
                <a:spcPct val="0"/>
              </a:spcBef>
              <a:spcAft>
                <a:spcPct val="0"/>
              </a:spcAft>
              <a:tabLst>
                <a:tab pos="457200" algn="l"/>
              </a:tabLst>
            </a:pP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একমুখী </a:t>
            </a:r>
            <a:r>
              <a:rPr lang="as-IN" sz="2400" b="1" dirty="0">
                <a:solidFill>
                  <a:srgbClr val="00B0F0"/>
                </a:solidFill>
                <a:latin typeface="SutonnyMJ" pitchFamily="2" charset="0"/>
                <a:ea typeface="Times New Roman" pitchFamily="18" charset="0"/>
                <a:cs typeface="SutonnyMJ" pitchFamily="2" charset="0"/>
                <a:sym typeface="Symbol" pitchFamily="18" charset="2"/>
              </a:rPr>
              <a:t>বা সিমপ্লেক্স </a:t>
            </a:r>
            <a:r>
              <a:rPr lang="as-IN" sz="2400" b="1" dirty="0" smtClean="0">
                <a:solidFill>
                  <a:srgbClr val="00B0F0"/>
                </a:solidFill>
                <a:latin typeface="SutonnyMJ" pitchFamily="2" charset="0"/>
                <a:ea typeface="Times New Roman" pitchFamily="18" charset="0"/>
                <a:cs typeface="SutonnyMJ" pitchFamily="2" charset="0"/>
                <a:sym typeface="Symbol" pitchFamily="18" charset="2"/>
              </a:rPr>
              <a:t>মোড</a:t>
            </a:r>
            <a:r>
              <a:rPr lang="en-US" sz="2400" b="1" dirty="0" smtClean="0">
                <a:solidFill>
                  <a:srgbClr val="00B0F0"/>
                </a:solidFill>
                <a:latin typeface="SutonnyMJ" pitchFamily="2" charset="0"/>
                <a:ea typeface="Times New Roman" pitchFamily="18" charset="0"/>
                <a:cs typeface="SutonnyMJ" pitchFamily="2" charset="0"/>
                <a:sym typeface="Symbol" pitchFamily="18" charset="2"/>
              </a:rPr>
              <a:t> </a:t>
            </a:r>
            <a:r>
              <a:rPr lang="en-US" sz="2800" b="1" dirty="0" smtClean="0">
                <a:solidFill>
                  <a:srgbClr val="00B0F0"/>
                </a:solidFill>
                <a:latin typeface="Times New Roman" pitchFamily="18" charset="0"/>
                <a:ea typeface="Times New Roman" pitchFamily="18" charset="0"/>
                <a:cs typeface="Times New Roman" pitchFamily="18" charset="0"/>
                <a:sym typeface="Symbol" pitchFamily="18" charset="2"/>
              </a:rPr>
              <a:t>(Simplex Mode)</a:t>
            </a:r>
            <a:endParaRPr lang="en-US" sz="2800" b="1" dirty="0" smtClean="0">
              <a:solidFill>
                <a:srgbClr val="00B0F0"/>
              </a:solidFill>
              <a:latin typeface="SutonnyMJ" pitchFamily="2" charset="0"/>
              <a:ea typeface="Times New Roman" pitchFamily="18" charset="0"/>
              <a:cs typeface="SutonnyMJ" pitchFamily="2" charset="0"/>
              <a:sym typeface="Symbol" pitchFamily="18" charset="2"/>
            </a:endParaRPr>
          </a:p>
        </p:txBody>
      </p:sp>
      <p:sp>
        <p:nvSpPr>
          <p:cNvPr id="9" name="Rectangle 8"/>
          <p:cNvSpPr/>
          <p:nvPr/>
        </p:nvSpPr>
        <p:spPr>
          <a:xfrm>
            <a:off x="533400" y="4609921"/>
            <a:ext cx="7924800" cy="1015663"/>
          </a:xfrm>
          <a:prstGeom prst="rect">
            <a:avLst/>
          </a:prstGeom>
        </p:spPr>
        <p:txBody>
          <a:bodyPr wrap="square">
            <a:spAutoFit/>
          </a:bodyPr>
          <a:lstStyle/>
          <a:p>
            <a:pPr algn="just"/>
            <a:r>
              <a:rPr lang="as-IN" sz="2000" dirty="0">
                <a:latin typeface="SutonnyMJ" pitchFamily="2" charset="0"/>
                <a:ea typeface="Times New Roman" pitchFamily="18" charset="0"/>
                <a:cs typeface="SutonnyMJ" pitchFamily="2" charset="0"/>
              </a:rPr>
              <a:t>সিমপ্লেক্স মোড পদ্ধতিতে ডেটা শুধু এক দিকে প্রেরণ করা যায়। আমরা যখন রেডিও শুনি বা টেলিভিশন দেখি তখন শুধু শোনা বা দেখা ছাড়া আর কিছু করার থাকে না। এক্ষেত্রে আমরা শুধু ডেটা পাই, পাঠাতে পারি না। </a:t>
            </a:r>
            <a:endParaRPr lang="en-US" sz="2000" dirty="0" smtClean="0">
              <a:latin typeface="SutonnyMJ" pitchFamily="2" charset="0"/>
              <a:ea typeface="Times New Roman" pitchFamily="18" charset="0"/>
              <a:cs typeface="SutonnyMJ" pitchFamily="2" charset="0"/>
            </a:endParaRPr>
          </a:p>
        </p:txBody>
      </p:sp>
      <p:sp>
        <p:nvSpPr>
          <p:cNvPr id="11" name="Rectangle 1"/>
          <p:cNvSpPr>
            <a:spLocks noChangeArrowheads="1"/>
          </p:cNvSpPr>
          <p:nvPr/>
        </p:nvSpPr>
        <p:spPr bwMode="auto">
          <a:xfrm>
            <a:off x="0" y="350224"/>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457200" algn="l"/>
              </a:tabLst>
            </a:pPr>
            <a:r>
              <a:rPr lang="as-IN" sz="2400" b="1" dirty="0">
                <a:solidFill>
                  <a:srgbClr val="00B050"/>
                </a:solidFill>
                <a:latin typeface="SutonnyMJ" pitchFamily="2" charset="0"/>
                <a:ea typeface="Times New Roman" pitchFamily="18" charset="0"/>
                <a:cs typeface="SutonnyMJ" pitchFamily="2" charset="0"/>
              </a:rPr>
              <a:t>ডেটা প্রবাহের দিকের উপর ভিত্তি করে ডেটা ট্রান্সমিশন মোড</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752600"/>
            <a:ext cx="4762500" cy="24098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650599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646</Words>
  <Application>Microsoft Office PowerPoint</Application>
  <PresentationFormat>On-screen Show (4:3)</PresentationFormat>
  <Paragraphs>84</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SutonnyMJ</vt:lpstr>
      <vt:lpstr>Symbol</vt:lpstr>
      <vt:lpstr>Times New Roman</vt:lpstr>
      <vt:lpstr>Trebuchet MS</vt:lpstr>
      <vt:lpstr>Virinda</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2021-03-03T01:24:10Z</dcterms:created>
  <dcterms:modified xsi:type="dcterms:W3CDTF">2021-03-15T00:34:26Z</dcterms:modified>
</cp:coreProperties>
</file>