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  <Override PartName="/ppt/media/audio2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9" r:id="rId3"/>
    <p:sldId id="335" r:id="rId4"/>
    <p:sldId id="261" r:id="rId5"/>
    <p:sldId id="263" r:id="rId6"/>
    <p:sldId id="265" r:id="rId7"/>
    <p:sldId id="267" r:id="rId8"/>
    <p:sldId id="268" r:id="rId9"/>
    <p:sldId id="269" r:id="rId10"/>
    <p:sldId id="339" r:id="rId11"/>
    <p:sldId id="307" r:id="rId12"/>
    <p:sldId id="338" r:id="rId13"/>
    <p:sldId id="337" r:id="rId14"/>
    <p:sldId id="271" r:id="rId15"/>
    <p:sldId id="272" r:id="rId16"/>
    <p:sldId id="350" r:id="rId17"/>
    <p:sldId id="308" r:id="rId18"/>
    <p:sldId id="302" r:id="rId19"/>
    <p:sldId id="33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8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69EF7-4BBC-4B4E-B968-48D9183A9014}" type="datetime9">
              <a:rPr lang="en-US" smtClean="0"/>
              <a:pPr/>
              <a:t>3/15/2021 7:56:43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33C40-DFA2-4E3F-A1CE-91D253AEE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255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E4B0A-5791-4FA1-8C41-E46ED5776CAE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F3FF-82F2-4B4C-8D61-976730103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790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98218B-4E66-473A-B545-C265C397C7EC}" type="datetime9">
              <a:rPr lang="en-US" smtClean="0"/>
              <a:pPr/>
              <a:t>3/15/2021 7:56:40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8087-6DD0-445B-9FE1-24D34A41FF6D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D8A2-7AD0-4F68-97B5-D6D1BC4F01DA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402F-2153-43F3-B0CF-7D61C194F82F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CF5-9FA4-4ADA-AB6E-6622E66E2F9A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12A3-FA56-48A8-AE18-C4930E2B4473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4B1E-EC22-4B63-B97C-38A14A672885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976-F0DF-46C8-B25D-2AE1B7750268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7726-7EE0-4EFF-85D8-B711A241BC6E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CA6E-2677-4C10-8193-272C50F3BBCC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5BE8-4660-42BA-94AE-A125D8D6AFD3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BED1-A2D9-4F9B-A976-29925B265A9E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A8F4-B0EC-4FCE-8362-46BA14EE6374}" type="datetime9">
              <a:rPr lang="en-US" smtClean="0"/>
              <a:pPr/>
              <a:t>3/15/2021 7:56:40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0.wav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43116" y="1091821"/>
            <a:ext cx="7510817" cy="345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Pengu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30352" y="2280746"/>
            <a:ext cx="3061648" cy="2354316"/>
          </a:xfrm>
          <a:prstGeom prst="rect">
            <a:avLst/>
          </a:prstGeom>
        </p:spPr>
      </p:pic>
      <p:pic>
        <p:nvPicPr>
          <p:cNvPr id="10" name="Picture 9" descr="Hydrange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364473"/>
            <a:ext cx="2879678" cy="215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2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drumroll.wav"/>
          </p:stSnd>
        </p:sndAc>
      </p:transition>
    </mc:Choice>
    <mc:Fallback xmlns="">
      <p:transition spd="slow">
        <p:circle/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997530"/>
          <a:ext cx="12192000" cy="581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533946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যোজিত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28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7527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dirty="0" smtClean="0"/>
              <a:t>         </a:t>
            </a:r>
            <a:r>
              <a:rPr lang="bn-BD" dirty="0" smtClean="0"/>
              <a:t>ক্রমযোজিত </a:t>
            </a:r>
            <a:r>
              <a:rPr lang="bn-BD" dirty="0"/>
              <a:t>গনসংখ্যা সারনী তৈরি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44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-1" y="1364285"/>
          <a:ext cx="12192001" cy="533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527"/>
                <a:gridCol w="3054555"/>
                <a:gridCol w="2454107"/>
                <a:gridCol w="3711812"/>
              </a:tblGrid>
              <a:tr h="821155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মধ্যবিন্দু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 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1765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20846" y="933306"/>
            <a:ext cx="1399142" cy="892367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6107289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923"/>
                <a:gridCol w="1575412"/>
                <a:gridCol w="1299990"/>
                <a:gridCol w="1975964"/>
              </a:tblGrid>
              <a:tr h="1623107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X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en-US" sz="2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f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মধ্যবিন্দু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 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(f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× x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2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1765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289981" y="1124390"/>
            <a:ext cx="28055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গাণিতিক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গড়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0" y="1973539"/>
            <a:ext cx="1241777" cy="874434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9042399" y="3180742"/>
            <a:ext cx="18626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=58.83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44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পদ্ধতিতে গড় নির্ণয় কর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-1" y="1354367"/>
          <a:ext cx="12102355" cy="546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471"/>
                <a:gridCol w="2171304"/>
                <a:gridCol w="2488102"/>
                <a:gridCol w="2018245"/>
                <a:gridCol w="3004233"/>
              </a:tblGrid>
              <a:tr h="936919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24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5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পদ্ধতিতে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ধাপ বিচ্যুতি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 পদ্বতি বিশ্লেষণ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850"/>
              </p:ext>
            </p:extLst>
          </p:nvPr>
        </p:nvGraphicFramePr>
        <p:xfrm>
          <a:off x="43032" y="1048014"/>
          <a:ext cx="12059322" cy="5748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093">
                  <a:extLst>
                    <a:ext uri="{9D8B030D-6E8A-4147-A177-3AD203B41FA5}">
                      <a16:colId xmlns:a14="http://schemas.microsoft.com/office/drawing/2010/main" xmlns:a16="http://schemas.microsoft.com/office/drawing/2014/main" xmlns="" xmlns:mc="http://schemas.openxmlformats.org/markup-compatibility/2006" val="20000"/>
                    </a:ext>
                  </a:extLst>
                </a:gridCol>
                <a:gridCol w="2311790">
                  <a:extLst>
                    <a:ext uri="{9D8B030D-6E8A-4147-A177-3AD203B41FA5}">
                      <a16:colId xmlns:a14="http://schemas.microsoft.com/office/drawing/2010/main" xmlns:a16="http://schemas.microsoft.com/office/drawing/2014/main" xmlns="" xmlns:mc="http://schemas.openxmlformats.org/markup-compatibility/2006" val="20001"/>
                    </a:ext>
                  </a:extLst>
                </a:gridCol>
                <a:gridCol w="2391930">
                  <a:extLst>
                    <a:ext uri="{9D8B030D-6E8A-4147-A177-3AD203B41FA5}">
                      <a16:colId xmlns:a14="http://schemas.microsoft.com/office/drawing/2010/main" xmlns:a16="http://schemas.microsoft.com/office/drawing/2014/main" xmlns="" xmlns:mc="http://schemas.openxmlformats.org/markup-compatibility/2006" val="20002"/>
                    </a:ext>
                  </a:extLst>
                </a:gridCol>
                <a:gridCol w="3117438">
                  <a:extLst>
                    <a:ext uri="{9D8B030D-6E8A-4147-A177-3AD203B41FA5}">
                      <a16:colId xmlns:a14="http://schemas.microsoft.com/office/drawing/2010/main" xmlns:a16="http://schemas.microsoft.com/office/drawing/2014/main" xmlns="" xmlns:mc="http://schemas.openxmlformats.org/markup-compatibility/2006" val="20003"/>
                    </a:ext>
                  </a:extLst>
                </a:gridCol>
                <a:gridCol w="2364071">
                  <a:extLst>
                    <a:ext uri="{9D8B030D-6E8A-4147-A177-3AD203B41FA5}">
                      <a16:colId xmlns:a14="http://schemas.microsoft.com/office/drawing/2010/main" xmlns:a16="http://schemas.microsoft.com/office/drawing/2014/main" xmlns="" xmlns:mc="http://schemas.openxmlformats.org/markup-compatibility/2006" val="20004"/>
                    </a:ext>
                  </a:extLst>
                </a:gridCol>
              </a:tblGrid>
              <a:tr h="959462">
                <a:tc>
                  <a:txBody>
                    <a:bodyPr/>
                    <a:lstStyle/>
                    <a:p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</a:p>
                    <a:p>
                      <a:pPr algn="ctr"/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f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  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0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( x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 i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3030" r="-76709" b="-57697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(f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× u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0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178947" r="-76709" b="-9021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1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278947" r="-76709" b="-8021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2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375000" r="-76709" b="-69375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3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480000" r="-76709" b="-6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4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0" i="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a 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580000" r="-76709" b="-5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5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680000" r="-76709" b="-4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6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780000" r="-76709" b="-3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7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870833" r="-76709" b="-19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8"/>
                  </a:ext>
                </a:extLst>
              </a:tr>
              <a:tr h="6101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410423" t="-832143" r="-1127" b="-69643"/>
                      </a:stretch>
                    </a:blipFill>
                  </a:tcPr>
                </a:tc>
                <a:extLst>
                  <a:ext uri="{0D108BD9-81ED-4DB2-BD59-A6C34878D82A}">
                    <a16:rowId xmlns:a14="http://schemas.microsoft.com/office/drawing/2010/main" xmlns:a16="http://schemas.microsoft.com/office/drawing/2014/main" xmlns="" xmlns:mc="http://schemas.openxmlformats.org/markup-compatibility/2006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0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85552" y="649995"/>
            <a:ext cx="6345715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মনে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করি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গড়টি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(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60-69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)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শ্রেণিতে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রয়েছে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।</a:t>
            </a:r>
          </a:p>
          <a:p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এ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মধ্যবিন্দু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=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64.5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অনুমিত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গড়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=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64.5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এখানে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</a:t>
            </a: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ব্যবধান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h = 10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ঘটন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সমষ্টি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n =30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ঘটন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ও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বিচ্যুতি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গুণফলের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সমষ্টি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              = -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17</a:t>
            </a:r>
            <a:endParaRPr lang="en-US" sz="2800" b="1" dirty="0" smtClean="0">
              <a:ea typeface="Times New Roman"/>
              <a:cs typeface="Times New Roman"/>
            </a:endParaRPr>
          </a:p>
          <a:p>
            <a:pPr algn="ctr"/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4852" y="4825387"/>
            <a:ext cx="975511" cy="738131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8133" y="0"/>
          <a:ext cx="5034709" cy="683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42"/>
                <a:gridCol w="903286"/>
                <a:gridCol w="1035077"/>
                <a:gridCol w="839611"/>
                <a:gridCol w="1249793"/>
              </a:tblGrid>
              <a:tr h="1169299"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18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18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4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8133" y="0"/>
          <a:ext cx="6287267" cy="681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454"/>
                <a:gridCol w="1128010"/>
                <a:gridCol w="1292588"/>
                <a:gridCol w="1048493"/>
                <a:gridCol w="1560722"/>
              </a:tblGrid>
              <a:tr h="1169299"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18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18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05700" y="3997324"/>
            <a:ext cx="58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498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1701800"/>
            <a:ext cx="3200400" cy="885825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536825"/>
            <a:ext cx="3152775" cy="85725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4000" y="3381375"/>
            <a:ext cx="3724275" cy="6191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4089400"/>
            <a:ext cx="2095500" cy="619125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7300" y="4746625"/>
            <a:ext cx="1419225" cy="619125"/>
          </a:xfrm>
          <a:prstGeom prst="rect">
            <a:avLst/>
          </a:prstGeom>
          <a:noFill/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438900" y="1816100"/>
            <a:ext cx="1155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581900" y="2600324"/>
            <a:ext cx="546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531100" y="3305174"/>
            <a:ext cx="52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28600" y="4708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28600" y="53276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7104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BD" b="1" dirty="0" smtClean="0"/>
              <a:t>সমস্যা </a:t>
            </a:r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bn-BD" sz="2800" b="1" dirty="0">
                <a:solidFill>
                  <a:srgbClr val="C00000"/>
                </a:solidFill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বিদ্যালয়ের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বার্ষিকী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150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জন ছাত্রের গণিতে প্রাপ্ত নম্বর নিম্নরুপ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764714"/>
            <a:ext cx="12192000" cy="4093285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নির্ণয়ের সূত্রটি লিখে প্রতীক গুলোর অর্থ ব্যাখ্যা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 কর।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51556"/>
              </p:ext>
            </p:extLst>
          </p:nvPr>
        </p:nvGraphicFramePr>
        <p:xfrm>
          <a:off x="32274" y="1635162"/>
          <a:ext cx="12127452" cy="115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6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01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3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8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28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469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75535">
                <a:tc>
                  <a:txBody>
                    <a:bodyPr/>
                    <a:lstStyle/>
                    <a:p>
                      <a:pPr algn="ctr"/>
                      <a:r>
                        <a:rPr lang="bn-BD" sz="20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535"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r>
                        <a:rPr lang="bn-BD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980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383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55172"/>
            <a:ext cx="12192000" cy="380282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সারণিটি লক্ষ্য কর এবং প্রদত্ত প্রশ্নের উত্তর দাও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 মধ্যবিন্দু নির্ণয় কর।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 গড় নির্ণয় কর।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 গড় নির্ণয় কর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52213"/>
              </p:ext>
            </p:extLst>
          </p:nvPr>
        </p:nvGraphicFramePr>
        <p:xfrm>
          <a:off x="-1" y="1538344"/>
          <a:ext cx="12192001" cy="1450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9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91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7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553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451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2656">
                <a:tc>
                  <a:txBody>
                    <a:bodyPr/>
                    <a:lstStyle/>
                    <a:p>
                      <a:r>
                        <a:rPr lang="bn-BD" sz="2400" b="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2400" b="0" i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ব্যাপ্তি 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r>
                        <a:rPr lang="bn-BD" sz="2400" b="0" i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 সংখ্যা  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1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0458" y="1538669"/>
            <a:ext cx="8161432" cy="518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9224" y="288097"/>
            <a:ext cx="4810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1" y="1608084"/>
            <a:ext cx="3153103" cy="494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1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2369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900" b="1" dirty="0">
              <a:solidFill>
                <a:srgbClr val="00B050"/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237219" y="1744716"/>
            <a:ext cx="6954781" cy="51132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6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আফসার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6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বাওয়ানী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ঢাকা-১১০০.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3695"/>
            <a:ext cx="5237219" cy="569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06566" y="0"/>
            <a:ext cx="6526924" cy="21361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নবম /দশম</a:t>
            </a:r>
            <a:b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 সাধারন গণিত</a:t>
            </a:r>
            <a:b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পরিসংখ্যান)</a:t>
            </a:r>
            <a:r>
              <a:rPr lang="bn-BD" sz="360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" y="2133600"/>
            <a:ext cx="12065876" cy="4724400"/>
          </a:xfrm>
        </p:spPr>
      </p:pic>
    </p:spTree>
    <p:extLst>
      <p:ext uri="{BB962C8B-B14F-4D97-AF65-F5344CB8AC3E}">
        <p14:creationId xmlns:p14="http://schemas.microsoft.com/office/powerpoint/2010/main" val="15983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716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err="1">
                <a:latin typeface="SutonnyMJ" pitchFamily="2" charset="0"/>
              </a:rPr>
              <a:t>c~e©Ávb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hvPvB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7779" y="1626476"/>
            <a:ext cx="8686800" cy="50325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গণিতের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তত্ত্বকে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পরিসংখ্যান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পরিসংখ্যানের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তথ্যের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প্রত্যেকটি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মান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উপাত্ত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একাধিক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উপাত্তের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সমষ্টিকে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তাদের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ভাগ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গড়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উপাত্ত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সমূহকে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অবিচ্ছিন্ন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আয়ত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প্রকাশ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লেখ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আয়তলেখ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6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66221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6978"/>
            <a:ext cx="12191999" cy="4970033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    </a:t>
            </a:r>
            <a:r>
              <a:rPr lang="bn-BD" sz="4000" b="1" dirty="0" smtClean="0">
                <a:solidFill>
                  <a:schemeClr val="bg1"/>
                </a:solidFill>
              </a:rPr>
              <a:t>এ </a:t>
            </a:r>
            <a:r>
              <a:rPr lang="bn-BD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bn-BD" sz="4000" b="1" dirty="0">
                <a:solidFill>
                  <a:schemeClr val="bg1"/>
                </a:solidFill>
              </a:rPr>
              <a:t> শিক্ষার্থীরা -</a:t>
            </a:r>
            <a:r>
              <a:rPr lang="bn-BD" b="1" dirty="0">
                <a:solidFill>
                  <a:srgbClr val="C00000"/>
                </a:solidFill>
              </a:rPr>
              <a:t/>
            </a:r>
            <a:br>
              <a:rPr lang="bn-BD" b="1" dirty="0">
                <a:solidFill>
                  <a:srgbClr val="C00000"/>
                </a:solidFill>
              </a:rPr>
            </a:b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 উপাত্তকে শ্রেণিভুক্ত করতে পারবে।</a:t>
            </a:r>
            <a:endParaRPr lang="bn-BD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bn-BD" sz="440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96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10170"/>
            <a:ext cx="12191999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98" y="2436382"/>
            <a:ext cx="2270235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8729" y="5631553"/>
            <a:ext cx="9129682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গড়=উপাত্তসমূহের সমষ্টি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উপাত্তসমূহের সংখ্যা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18" y="4906312"/>
            <a:ext cx="2273643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ঘটনসংখ্যাঃ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709" y="5573923"/>
            <a:ext cx="2284139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423" y="1776856"/>
            <a:ext cx="228212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উপাত্তঃ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310" y="3064374"/>
            <a:ext cx="2291256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933" y="3713388"/>
            <a:ext cx="228212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23" y="1138354"/>
            <a:ext cx="224008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934" y="4330870"/>
            <a:ext cx="2261099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0346" y="1141981"/>
            <a:ext cx="9101958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সংখ্যাভিত্তিক কোনো তথ্য বা ঘটনা হচ্ছে পরিসংখ্যান 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0345" y="1776856"/>
            <a:ext cx="9091447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বা ঘটনা নির্দেশক সংখ্যা গুলো হচ্ছে পরিসংখ্যানের  উপাত্ত।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2971" y="2446893"/>
            <a:ext cx="9088821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 =( উর্ধ্বসীমা + নিম্নসীমা )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00855" y="3085412"/>
            <a:ext cx="9080938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 শ্রেণির উর্ধ্বসীমা ও নিম্নসীমার ব্যবধান হলো ঐ শ্রেণির  শ্রেণিব্যাপ্তি।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1366" y="3713402"/>
            <a:ext cx="9091448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=( সর্বোচ্চ সংখ্যা 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সর্বনিম্ন সংখ্যা) + ১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0345" y="4349935"/>
            <a:ext cx="9101958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 = ( পরিসর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শ্রেণিব্যাপ্তি ) 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[পূর্ণসংখ্যায় ]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5005" y="4963977"/>
            <a:ext cx="9123406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শ্রেণিতে যতগুলো ট্যালি চিহ্ন পড়বে তত হবে ঐ শ্রেণির গণসংখ্যা বা ঘটনসংখ্যা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93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021943"/>
          </a:xfrm>
          <a:solidFill>
            <a:srgbClr val="FF0000">
              <a:alpha val="92000"/>
            </a:srgbClr>
          </a:solidFill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অর্ধ বার্ষিকী পরীক্ষায় </a:t>
            </a:r>
            <a:r>
              <a:rPr lang="en-US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en-US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ছাত্রের</a:t>
            </a:r>
            <a:r>
              <a:rPr lang="en-US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 </a:t>
            </a:r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নম্বর নিম্নরুপ – </a:t>
            </a:r>
            <a:b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20,40</a:t>
            </a:r>
            <a:r>
              <a:rPr lang="bn-BD" b="1" dirty="0">
                <a:solidFill>
                  <a:schemeClr val="bg1"/>
                </a:solidFill>
                <a:cs typeface="NikoshBAN" panose="02000000000000000000" pitchFamily="2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60,69,63,26,39,38,40,49,52,58,59,63,60,</a:t>
            </a:r>
            <a:b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72,7083,89,86,97,90,94,44,63,39,60,59,47,38</a:t>
            </a: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bn-BD" sz="2400" b="1" dirty="0">
                <a:solidFill>
                  <a:schemeClr val="bg1"/>
                </a:solidFill>
                <a:cs typeface="NikoshBAN" panose="02000000000000000000" pitchFamily="2" charset="0"/>
              </a:rPr>
              <a:t/>
            </a:r>
            <a:br>
              <a:rPr lang="bn-BD" sz="2400" b="1" dirty="0">
                <a:solidFill>
                  <a:schemeClr val="bg1"/>
                </a:solidFill>
                <a:cs typeface="NikoshBAN" panose="02000000000000000000" pitchFamily="2" charset="0"/>
              </a:rPr>
            </a:br>
            <a:endParaRPr lang="en-US" sz="6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029590"/>
            <a:ext cx="12192000" cy="184665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নম্বরগুলোকে শ্রেণিভুক্ত কর</a:t>
            </a:r>
            <a:endParaRPr lang="en-US" sz="6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28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396"/>
            <a:ext cx="12191999" cy="112291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7200" dirty="0"/>
              <a:t>সমাধান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51068"/>
            <a:ext cx="3195021" cy="570693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	20,</a:t>
            </a:r>
            <a:r>
              <a:rPr lang="en-US" sz="4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40</a:t>
            </a:r>
            <a:r>
              <a:rPr lang="bn-BD" sz="4000" dirty="0">
                <a:solidFill>
                  <a:schemeClr val="bg1"/>
                </a:solidFill>
                <a:latin typeface="+mj-lt"/>
              </a:rPr>
              <a:t>,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60,69,63,26,39,38,40,49,52,58,59,63,60,72,70,83,89,86,</a:t>
            </a:r>
            <a:r>
              <a:rPr lang="en-US" sz="4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97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,90,94,44,63,39,60,59,47,38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</a:t>
            </a:r>
            <a:r>
              <a:rPr lang="bn-BD" sz="1800" b="1" dirty="0">
                <a:solidFill>
                  <a:schemeClr val="bg1"/>
                </a:solidFill>
                <a:latin typeface="+mj-lt"/>
              </a:rPr>
              <a:t/>
            </a:r>
            <a:br>
              <a:rPr lang="bn-BD" sz="1800" b="1" dirty="0">
                <a:solidFill>
                  <a:schemeClr val="bg1"/>
                </a:solidFill>
                <a:latin typeface="+mj-lt"/>
              </a:rPr>
            </a:br>
            <a:endParaRPr lang="en-US" sz="1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5021" y="1129554"/>
            <a:ext cx="8964706" cy="572844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bn-BD" dirty="0" smtClean="0"/>
              <a:t>এখানে, </a:t>
            </a:r>
            <a:r>
              <a:rPr lang="bn-BD" dirty="0"/>
              <a:t>সর্বনিম্ন উপাত্ত </a:t>
            </a:r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bn-BD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bn-BD" dirty="0"/>
              <a:t>        </a:t>
            </a:r>
            <a:r>
              <a:rPr lang="en-US" dirty="0" smtClean="0"/>
              <a:t>       </a:t>
            </a:r>
            <a:r>
              <a:rPr lang="bn-BD" dirty="0" smtClean="0"/>
              <a:t> </a:t>
            </a:r>
            <a:r>
              <a:rPr lang="bn-BD" dirty="0"/>
              <a:t>সর্বোচ্চ উপাত্ত </a:t>
            </a:r>
            <a:r>
              <a:rPr lang="en-US" dirty="0">
                <a:solidFill>
                  <a:srgbClr val="FF0000"/>
                </a:solidFill>
              </a:rPr>
              <a:t>97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bn-BD" dirty="0" smtClean="0"/>
              <a:t>       </a:t>
            </a:r>
            <a:r>
              <a:rPr lang="en-US" dirty="0" smtClean="0"/>
              <a:t>          </a:t>
            </a:r>
            <a:r>
              <a:rPr lang="bn-BD" dirty="0" smtClean="0"/>
              <a:t>শ্রেণি </a:t>
            </a:r>
            <a:r>
              <a:rPr lang="bn-BD" dirty="0"/>
              <a:t>ব্যবধান = </a:t>
            </a:r>
            <a:r>
              <a:rPr lang="en-US" dirty="0">
                <a:solidFill>
                  <a:srgbClr val="002060"/>
                </a:solidFill>
              </a:rPr>
              <a:t>10</a:t>
            </a:r>
          </a:p>
          <a:p>
            <a:pPr marL="0" indent="0">
              <a:buNone/>
            </a:pPr>
            <a:r>
              <a:rPr lang="en-US" dirty="0" smtClean="0">
                <a:latin typeface="Lucida Sans Unicode"/>
                <a:cs typeface="Lucida Sans Unicode"/>
              </a:rPr>
              <a:t>       ∴</a:t>
            </a:r>
            <a:r>
              <a:rPr lang="bn-BD" dirty="0" smtClean="0">
                <a:latin typeface="Lucida Sans Unicode"/>
                <a:cs typeface="Lucida Sans Unicode"/>
              </a:rPr>
              <a:t> </a:t>
            </a:r>
            <a:r>
              <a:rPr lang="bn-BD" dirty="0">
                <a:latin typeface="Lucida Sans Unicode"/>
                <a:cs typeface="Lucida Sans Unicode"/>
              </a:rPr>
              <a:t>পরিসর = (</a:t>
            </a:r>
            <a:r>
              <a:rPr lang="bn-BD" dirty="0"/>
              <a:t>সর্বোচ্চ উপাত্ত-সর্বনিম্ন উপাত্ত)+</a:t>
            </a:r>
            <a:r>
              <a:rPr lang="en-US" dirty="0"/>
              <a:t>1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  <a:cs typeface="Lucida Sans Unicode"/>
              </a:rPr>
              <a:t>           </a:t>
            </a:r>
            <a:r>
              <a:rPr lang="en-US" dirty="0" smtClean="0">
                <a:latin typeface="Lucida Sans Unicode"/>
                <a:cs typeface="Lucida Sans Unicode"/>
              </a:rPr>
              <a:t>         = </a:t>
            </a:r>
            <a:r>
              <a:rPr lang="en-US" dirty="0">
                <a:latin typeface="Lucida Sans Unicode"/>
                <a:cs typeface="Lucida Sans Unicode"/>
              </a:rPr>
              <a:t>( 97-20 ) +1</a:t>
            </a:r>
            <a:endParaRPr lang="bn-BD" dirty="0">
              <a:latin typeface="Lucida Sans Unicode"/>
              <a:cs typeface="Lucida Sans Unicode"/>
            </a:endParaRPr>
          </a:p>
          <a:p>
            <a:pPr marL="0" indent="0">
              <a:buNone/>
            </a:pPr>
            <a:r>
              <a:rPr lang="bn-BD" dirty="0">
                <a:latin typeface="Lucida Sans Unicode"/>
                <a:cs typeface="Lucida Sans Unicode"/>
              </a:rPr>
              <a:t>          </a:t>
            </a:r>
            <a:r>
              <a:rPr lang="en-US" dirty="0" smtClean="0">
                <a:latin typeface="Lucida Sans Unicode"/>
                <a:cs typeface="Lucida Sans Unicode"/>
              </a:rPr>
              <a:t>         </a:t>
            </a:r>
            <a:r>
              <a:rPr lang="bn-BD" dirty="0" smtClean="0">
                <a:latin typeface="Lucida Sans Unicode"/>
                <a:cs typeface="Lucida Sans Unicode"/>
              </a:rPr>
              <a:t> </a:t>
            </a:r>
            <a:r>
              <a:rPr lang="en-US" dirty="0">
                <a:latin typeface="Lucida Sans Unicode"/>
                <a:cs typeface="Lucida Sans Unicode"/>
              </a:rPr>
              <a:t>=77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  <a:r>
              <a:rPr lang="en-US" dirty="0">
                <a:latin typeface="Lucida Sans Unicode"/>
                <a:cs typeface="Lucida Sans Unicode"/>
              </a:rPr>
              <a:t>+1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  <a:cs typeface="Lucida Sans Unicode"/>
              </a:rPr>
              <a:t>         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Lucida Sans Unicode"/>
                <a:cs typeface="Lucida Sans Unicode"/>
              </a:rPr>
              <a:t>          </a:t>
            </a:r>
            <a:r>
              <a:rPr lang="en-US" dirty="0">
                <a:latin typeface="Lucida Sans Unicode"/>
                <a:cs typeface="Lucida Sans Unicode"/>
              </a:rPr>
              <a:t>= 78</a:t>
            </a:r>
          </a:p>
          <a:p>
            <a:pPr marL="0" indent="0">
              <a:buNone/>
            </a:pPr>
            <a:r>
              <a:rPr lang="bn-BD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</a:t>
            </a:r>
            <a:r>
              <a:rPr lang="bn-BD" dirty="0" smtClean="0">
                <a:latin typeface="Lucida Sans Unicode"/>
              </a:rPr>
              <a:t>শ্রেণি </a:t>
            </a:r>
            <a:r>
              <a:rPr lang="bn-BD" dirty="0">
                <a:latin typeface="Lucida Sans Unicode"/>
              </a:rPr>
              <a:t>সংখ্যা = </a:t>
            </a:r>
            <a:r>
              <a:rPr lang="bn-BD" dirty="0" smtClean="0">
                <a:latin typeface="Lucida Sans Unicode"/>
              </a:rPr>
              <a:t>পরিসর/শ্রেণি </a:t>
            </a:r>
            <a:r>
              <a:rPr lang="bn-BD" dirty="0">
                <a:latin typeface="Lucida Sans Unicode"/>
              </a:rPr>
              <a:t>ব্যবধান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          </a:t>
            </a:r>
            <a:r>
              <a:rPr lang="bn-BD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    </a:t>
            </a:r>
            <a:r>
              <a:rPr lang="bn-BD" dirty="0" smtClean="0">
                <a:latin typeface="Lucida Sans Unicode"/>
              </a:rPr>
              <a:t>= </a:t>
            </a:r>
            <a:r>
              <a:rPr lang="en-US" dirty="0">
                <a:latin typeface="Lucida Sans Unicode"/>
              </a:rPr>
              <a:t>78 /10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          </a:t>
            </a:r>
            <a:r>
              <a:rPr lang="en-US" dirty="0" smtClean="0">
                <a:latin typeface="Lucida Sans Unicode"/>
              </a:rPr>
              <a:t>             </a:t>
            </a:r>
            <a:r>
              <a:rPr lang="en-US" dirty="0">
                <a:latin typeface="Lucida Sans Unicode"/>
              </a:rPr>
              <a:t>=7.8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</a:t>
            </a:r>
            <a:r>
              <a:rPr lang="bn-BD" sz="2400" dirty="0" smtClean="0">
                <a:latin typeface="Lucida Sans Unicode"/>
              </a:rPr>
              <a:t>যেহেতু </a:t>
            </a:r>
            <a:r>
              <a:rPr lang="bn-BD" sz="2400" dirty="0">
                <a:latin typeface="Lucida Sans Unicode"/>
              </a:rPr>
              <a:t>শ্রেণি সংখ্যা সর্বদাই পূর্ণ সংখ্যা তাই শ্রেণি সংখ্যা </a:t>
            </a:r>
            <a:r>
              <a:rPr lang="en-US" sz="2400" dirty="0">
                <a:latin typeface="Lucida Sans Unicode"/>
              </a:rPr>
              <a:t>8 </a:t>
            </a:r>
            <a:r>
              <a:rPr lang="bn-BD" sz="2400" dirty="0">
                <a:latin typeface="Lucida Sans Unicode"/>
              </a:rPr>
              <a:t>ধরি। 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8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0637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20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শুরু করে শ্রেণিব্যাপ্তি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ধরে শ্রেণি গঠন করি এবং ট্যালি চিহ্ন দ্বারা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নম্বরগুলোকে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শ্রেণিভুক্ত করি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1374"/>
            <a:ext cx="3991231" cy="52766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  <a:latin typeface="+mj-lt"/>
                <a:cs typeface="Times New Roman" panose="02020603050405020304" pitchFamily="18" charset="0"/>
              </a:rPr>
              <a:t>    20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40</a:t>
            </a:r>
            <a:r>
              <a:rPr lang="bn-BD" sz="3600" dirty="0">
                <a:solidFill>
                  <a:schemeClr val="bg1"/>
                </a:solidFill>
                <a:latin typeface="+mj-lt"/>
                <a:cs typeface="NikoshBAN" panose="02000000000000000000" pitchFamily="2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60,69,63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92D050"/>
                </a:solidFill>
                <a:latin typeface="+mj-lt"/>
                <a:cs typeface="Times New Roman" panose="02020603050405020304" pitchFamily="18" charset="0"/>
              </a:rPr>
              <a:t>26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39,38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40,49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52,58,59,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63,60,</a:t>
            </a:r>
            <a:r>
              <a:rPr lang="en-US" sz="3600" dirty="0">
                <a:latin typeface="+mj-lt"/>
                <a:cs typeface="Times New Roman" panose="02020603050405020304" pitchFamily="18" charset="0"/>
              </a:rPr>
              <a:t>72,70</a:t>
            </a:r>
            <a:r>
              <a:rPr lang="en-US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,83,89,86,</a:t>
            </a:r>
            <a:r>
              <a:rPr lang="en-US" sz="3600" dirty="0">
                <a:solidFill>
                  <a:srgbClr val="FF33CC"/>
                </a:solidFill>
                <a:latin typeface="+mj-lt"/>
                <a:cs typeface="Times New Roman" panose="02020603050405020304" pitchFamily="18" charset="0"/>
              </a:rPr>
              <a:t>97,90,94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44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63,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39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60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59,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47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38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5586631"/>
              </p:ext>
            </p:extLst>
          </p:nvPr>
        </p:nvGraphicFramePr>
        <p:xfrm>
          <a:off x="3994428" y="1594261"/>
          <a:ext cx="8176056" cy="524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8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5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ট্যালি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43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7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  <a:r>
                        <a:rPr kumimoji="0" lang="bn-BD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 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/>
                        <a:t>মোট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829" y="3218827"/>
            <a:ext cx="473012" cy="4286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47" y="4241502"/>
            <a:ext cx="722904" cy="4191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1180513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934</Words>
  <Application>Microsoft Office PowerPoint</Application>
  <PresentationFormat>Widescreen</PresentationFormat>
  <Paragraphs>450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Sans Unicode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  শিক্ষক পরিচিতি</vt:lpstr>
      <vt:lpstr>  শ্রেণি – নবম /দশম বিষয় – সাধারন গণিত ( পরিসংখ্যান)  </vt:lpstr>
      <vt:lpstr>c~e©Ávb hvPvB</vt:lpstr>
      <vt:lpstr> শিখন ফল</vt:lpstr>
      <vt:lpstr>PowerPoint Presentation</vt:lpstr>
      <vt:lpstr> সমস্যা একটি বিদ্যালয়ের অর্ধ বার্ষিকী পরীক্ষায়  30 জন ছাত্রের  গণিতে প্রাপ্ত নম্বর নিম্নরুপ –  20,40,60,69,63,26,39,38,40,49,52,58,59,63,60, 72,7083,89,86,97,90,94,44,63,39,60,59,47,38  </vt:lpstr>
      <vt:lpstr>সমাধান </vt:lpstr>
      <vt:lpstr>    20 থেকে শুরু করে শ্রেণিব্যাপ্তি 10  ধরে শ্রেণি গঠন করি এবং ট্যালি চিহ্ন দ্বারা                                            নম্বরগুলোকে শ্রেণিভুক্ত করি</vt:lpstr>
      <vt:lpstr>         ক্রমযোজিত গনসংখ্যা সারনী তৈরি কর।</vt:lpstr>
      <vt:lpstr>গাণিতিক গড় নির্ণয়ের সারণি তৈরি করি।</vt:lpstr>
      <vt:lpstr>PowerPoint Presentation</vt:lpstr>
      <vt:lpstr>সংক্ষিপ্ত পদ্ধতিতে গড় নির্ণয় কর।</vt:lpstr>
      <vt:lpstr>সংক্ষিপ্ত (সহজ) পদ্ধতিতে গড় (ধাপ বিচ্যুতি )নির্ণয়ের পদ্বতি বিশ্লেষণ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পরম করুণাময় আল্লাহর নামে</dc:title>
  <dc:creator>User</dc:creator>
  <cp:lastModifiedBy>Md.Amir Hosen</cp:lastModifiedBy>
  <cp:revision>365</cp:revision>
  <dcterms:created xsi:type="dcterms:W3CDTF">2017-04-01T09:26:26Z</dcterms:created>
  <dcterms:modified xsi:type="dcterms:W3CDTF">2021-03-15T13:56:56Z</dcterms:modified>
</cp:coreProperties>
</file>