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6" r:id="rId4"/>
    <p:sldId id="261" r:id="rId5"/>
    <p:sldId id="281" r:id="rId6"/>
    <p:sldId id="263" r:id="rId7"/>
    <p:sldId id="303" r:id="rId8"/>
    <p:sldId id="304" r:id="rId9"/>
    <p:sldId id="305" r:id="rId10"/>
    <p:sldId id="306" r:id="rId11"/>
    <p:sldId id="307" r:id="rId12"/>
    <p:sldId id="308" r:id="rId13"/>
    <p:sldId id="310" r:id="rId14"/>
    <p:sldId id="290" r:id="rId15"/>
    <p:sldId id="309" r:id="rId16"/>
    <p:sldId id="278" r:id="rId17"/>
    <p:sldId id="311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2" autoAdjust="0"/>
    <p:restoredTop sz="90485" autoAdjust="0"/>
  </p:normalViewPr>
  <p:slideViewPr>
    <p:cSldViewPr snapToGrid="0" showGuides="1">
      <p:cViewPr varScale="1">
        <p:scale>
          <a:sx n="73" d="100"/>
          <a:sy n="73" d="100"/>
        </p:scale>
        <p:origin x="-498" y="-102"/>
      </p:cViewPr>
      <p:guideLst>
        <p:guide orient="horz" pos="33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এই স্লাইডটি</a:t>
            </a:r>
            <a:r>
              <a:rPr lang="bn-IN" baseline="0" dirty="0" smtClean="0">
                <a:solidFill>
                  <a:srgbClr val="0070C0"/>
                </a:solidFill>
              </a:rPr>
              <a:t>  </a:t>
            </a:r>
            <a:r>
              <a:rPr lang="en-US" baseline="0" dirty="0" err="1" smtClean="0">
                <a:solidFill>
                  <a:srgbClr val="0070C0"/>
                </a:solidFill>
              </a:rPr>
              <a:t>বৃত্ততে</a:t>
            </a:r>
            <a:r>
              <a:rPr lang="en-US" baseline="0" dirty="0" smtClean="0">
                <a:solidFill>
                  <a:srgbClr val="0070C0"/>
                </a:solidFill>
              </a:rPr>
              <a:t> </a:t>
            </a:r>
            <a:r>
              <a:rPr lang="bn-IN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ক্লিক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প্রদর্শন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করতে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হবে</a:t>
            </a:r>
            <a:r>
              <a:rPr lang="en-US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65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800" dirty="0" smtClean="0">
                <a:solidFill>
                  <a:srgbClr val="0070C0"/>
                </a:solidFill>
              </a:rPr>
              <a:t>ত্রিভুজ</a:t>
            </a:r>
            <a:r>
              <a:rPr lang="bn-IN" sz="1800" baseline="0" dirty="0" smtClean="0">
                <a:solidFill>
                  <a:srgbClr val="0070C0"/>
                </a:solidFill>
              </a:rPr>
              <a:t> দেখাতে (ত্রিভুজের ) এবং ডিগ্রী (90</a:t>
            </a:r>
            <a:r>
              <a:rPr lang="bn-IN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°) </a:t>
            </a:r>
            <a:r>
              <a:rPr lang="en-US" sz="1800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ক্লিক</a:t>
            </a:r>
            <a:r>
              <a:rPr lang="en-US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  <a:r>
              <a:rPr lang="en-US" sz="1800" baseline="0" dirty="0" err="1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করুন</a:t>
            </a:r>
            <a:r>
              <a:rPr lang="en-US" sz="1800" baseline="0" dirty="0" smtClean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25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15-Mar-21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00852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39655" y="301515"/>
            <a:ext cx="3736389" cy="3121182"/>
            <a:chOff x="803698" y="440969"/>
            <a:chExt cx="3736389" cy="3121182"/>
          </a:xfrm>
        </p:grpSpPr>
        <p:grpSp>
          <p:nvGrpSpPr>
            <p:cNvPr id="17" name="Group 16"/>
            <p:cNvGrpSpPr/>
            <p:nvPr/>
          </p:nvGrpSpPr>
          <p:grpSpPr>
            <a:xfrm>
              <a:off x="870565" y="440969"/>
              <a:ext cx="3669522" cy="3107218"/>
              <a:chOff x="1814462" y="411472"/>
              <a:chExt cx="3669522" cy="310721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2064774" y="411472"/>
                <a:ext cx="3419210" cy="3107218"/>
                <a:chOff x="322748" y="3071709"/>
                <a:chExt cx="3391430" cy="3337665"/>
              </a:xfrm>
            </p:grpSpPr>
            <p:sp>
              <p:nvSpPr>
                <p:cNvPr id="3" name="Isosceles Triangle 2"/>
                <p:cNvSpPr/>
                <p:nvPr/>
              </p:nvSpPr>
              <p:spPr>
                <a:xfrm>
                  <a:off x="728832" y="3480889"/>
                  <a:ext cx="2649758" cy="241977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508313" y="5876175"/>
                  <a:ext cx="565670" cy="533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</a:t>
                  </a: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322748" y="3071709"/>
                  <a:ext cx="824707" cy="533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889471" y="5876175"/>
                  <a:ext cx="824707" cy="533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C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1234144" y="5862349"/>
                  <a:ext cx="824707" cy="533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a</a:t>
                  </a: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728832" y="5729971"/>
                  <a:ext cx="190905" cy="15618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814462" y="1714871"/>
                <a:ext cx="9586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 rot="16200000">
              <a:off x="111761" y="1610880"/>
              <a:ext cx="1845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লম্ব/ উচ্চতা 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434929">
              <a:off x="1707210" y="1174097"/>
              <a:ext cx="17957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অতিভুজ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9980" y="1841712"/>
              <a:ext cx="1061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73416" y="3038931"/>
              <a:ext cx="1200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ভূমি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5287400" y="1003476"/>
                <a:ext cx="6392101" cy="2392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ea typeface="Arial Unicode MS"/>
                    <a:cs typeface="NikoshBAN" pitchFamily="2" charset="0"/>
                  </a:rPr>
                  <a:t>Δ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Unicode MS"/>
                    <a:ea typeface="Arial Unicode MS"/>
                    <a:cs typeface="Arial Unicode MS"/>
                  </a:rPr>
                  <a:t>ABC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Unicode MS"/>
                    <a:ea typeface="Arial Unicode MS"/>
                    <a:cs typeface="Arial Unicode MS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সমকোণী</a:t>
                </a:r>
                <a:r>
                  <a:rPr lang="bn-I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,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/>
                </a:r>
              </a:p>
              <a:p>
                <a:pPr algn="ctr"/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∴</a:t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পিথাগোরাসের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ea typeface="Arial Unicode MS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উপপাদ্য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ea typeface="Arial Unicode MS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হতে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ea typeface="Arial Unicode MS"/>
                    <a:cs typeface="NikoshBAN" pitchFamily="2" charset="0"/>
                  </a:rPr>
                  <a:t/>
                </a:r>
                <a:r>
                  <a:rPr lang="en-US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ea typeface="Arial Unicode MS"/>
                    <a:cs typeface="NikoshBAN" panose="02000000000000000000" pitchFamily="2" charset="0"/>
                  </a:rPr>
                  <a:t>পাই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ea typeface="Arial Unicode MS"/>
                    <a:cs typeface="NikoshBAN" pitchFamily="2" charset="0"/>
                  </a:rPr>
                  <a:t>,</a:t>
                </a:r>
                <a:endParaRPr lang="bn-IN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ea typeface="Arial Unicode MS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</m:e>
                      <m:sup>
                        <m: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</m:e>
                      <m:sup>
                        <m: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ভুমি</m:t>
                        </m:r>
                      </m:e>
                      <m:sup>
                        <m:r>
                          <a:rPr lang="bn-IN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𝐴𝐶</m:t>
                        </m:r>
                      </m:e>
                      <m:sup>
                        <m:r>
                          <a:rPr lang="bn-IN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bn-IN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36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IN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bn-IN" sz="3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IN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00" y="1003476"/>
                <a:ext cx="6392101" cy="2392386"/>
              </a:xfrm>
              <a:prstGeom prst="rect">
                <a:avLst/>
              </a:prstGeom>
              <a:blipFill>
                <a:blip r:embed="rId2" cstate="print"/>
                <a:stretch>
                  <a:fillRect l="-2860" t="-5357" b="-9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77090" y="3780306"/>
            <a:ext cx="11137418" cy="2670881"/>
            <a:chOff x="873842" y="3536244"/>
            <a:chExt cx="11026166" cy="2338425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873842" y="3608522"/>
                  <a:ext cx="5412658" cy="12196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NikoshBAN" panose="02000000000000000000" pitchFamily="2" charset="0"/>
                    </a:rPr>
                    <a:t>অতিভুজ=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লম্ব</m:t>
                              </m:r>
                            </m:e>
                            <m:sup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bn-IN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ভূমি</m:t>
                              </m:r>
                            </m:e>
                            <m:sup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bn-IN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842" y="3608522"/>
                  <a:ext cx="5412658" cy="1219693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3378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6487350" y="3536244"/>
                  <a:ext cx="5412658" cy="12196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NikoshBAN" panose="02000000000000000000" pitchFamily="2" charset="0"/>
                    </a:rPr>
                    <a:t>লম্ব=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অতি</m:t>
                              </m:r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ভুজ</m:t>
                              </m:r>
                            </m:e>
                            <m:sup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ভূমি</m:t>
                              </m:r>
                            </m:e>
                            <m:sup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bn-IN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7350" y="3536244"/>
                  <a:ext cx="5412658" cy="1219693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3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Rectangle 25"/>
                <p:cNvSpPr/>
                <p:nvPr/>
              </p:nvSpPr>
              <p:spPr>
                <a:xfrm>
                  <a:off x="3990928" y="5111447"/>
                  <a:ext cx="5412658" cy="7632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NikoshBAN" panose="02000000000000000000" pitchFamily="2" charset="0"/>
                    </a:rPr>
                    <a:t>ভূমি=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অতি</m:t>
                              </m:r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ভুজ</m:t>
                              </m:r>
                            </m:e>
                            <m:sup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লম্ব</m:t>
                              </m:r>
                            </m:e>
                            <m:sup>
                              <m:r>
                                <a:rPr lang="bn-IN" sz="3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bn-IN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928" y="5111447"/>
                  <a:ext cx="5412658" cy="763222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3456" b="-139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2819768" y="118439"/>
            <a:ext cx="4762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1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4" t="43110" r="74852" b="36902"/>
          <a:stretch/>
        </p:blipFill>
        <p:spPr>
          <a:xfrm flipH="1">
            <a:off x="343955" y="792918"/>
            <a:ext cx="3309189" cy="3527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85" r="-892" b="24695"/>
          <a:stretch/>
        </p:blipFill>
        <p:spPr>
          <a:xfrm rot="18884128">
            <a:off x="815860" y="1311924"/>
            <a:ext cx="2246685" cy="27709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48728" y="2512713"/>
            <a:ext cx="143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mitar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910235" y="792918"/>
            <a:ext cx="4755292" cy="6787652"/>
            <a:chOff x="6910235" y="792918"/>
            <a:chExt cx="4755292" cy="6787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84" t="43110" r="74852" b="36902"/>
            <a:stretch/>
          </p:blipFill>
          <p:spPr>
            <a:xfrm>
              <a:off x="8201891" y="792918"/>
              <a:ext cx="3143821" cy="342839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235" y="3087429"/>
              <a:ext cx="4755292" cy="44931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285" r="-892" b="24695"/>
            <a:stretch/>
          </p:blipFill>
          <p:spPr>
            <a:xfrm rot="20940009">
              <a:off x="7645470" y="1831184"/>
              <a:ext cx="2244254" cy="238845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7841673" y="4195899"/>
              <a:ext cx="2350612" cy="49731"/>
            </a:xfrm>
            <a:prstGeom prst="straightConnector1">
              <a:avLst/>
            </a:prstGeom>
            <a:ln w="762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rot="18700405">
              <a:off x="7571921" y="2674777"/>
              <a:ext cx="15419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mitar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54954" y="1663331"/>
              <a:ext cx="14349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mitar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814626" y="1448523"/>
              <a:ext cx="0" cy="738028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1192" t="33819" r="30084" b="40291"/>
            <a:stretch/>
          </p:blipFill>
          <p:spPr>
            <a:xfrm>
              <a:off x="7860133" y="4307254"/>
              <a:ext cx="2424545" cy="498763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7" t="18114" r="25759" b="37025"/>
          <a:stretch/>
        </p:blipFill>
        <p:spPr>
          <a:xfrm>
            <a:off x="4129419" y="213733"/>
            <a:ext cx="3505467" cy="7841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36695" y="1482518"/>
            <a:ext cx="4440653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20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69127" y="2207353"/>
            <a:ext cx="1541568" cy="349452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320" y="5453509"/>
            <a:ext cx="11652069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583382" y="3686223"/>
            <a:ext cx="2507673" cy="1244769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18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22" grpId="0" build="allAtOnce" animBg="1"/>
      <p:bldP spid="2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88" t="-8771" r="1" b="8484"/>
          <a:stretch/>
        </p:blipFill>
        <p:spPr>
          <a:xfrm>
            <a:off x="6300728" y="443346"/>
            <a:ext cx="5891272" cy="46274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0798" y="934249"/>
            <a:ext cx="783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/>
              <a:t>C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C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/>
              <a:t> D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/>
              <a:t>A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/>
              <a:t> 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146492" y="2567550"/>
                <a:ext cx="7881593" cy="4141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মইয়ের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/>
                  <a:t>AC=BD=20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/>
                  <a:t> AB=4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28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BC=AC-AB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:r>
                  <a:rPr lang="en-US" sz="3600" dirty="0" smtClean="0">
                    <a:latin typeface="Mongolian Baiti" panose="03000500000000000000" pitchFamily="66" charset="0"/>
                    <a:ea typeface="Microsoft JhengHei UI" panose="020B0604030504040204" pitchFamily="34" charset="-120"/>
                    <a:cs typeface="Mongolian Baiti" panose="03000500000000000000" pitchFamily="66" charset="0"/>
                  </a:rPr>
                  <a:t>20-4=16</a:t>
                </a:r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মিটার 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এখন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𝐵𝐶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𝐷𝐶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3200" dirty="0" smtClean="0"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বা,</a:t>
                </a:r>
                <a:r>
                  <a:rPr lang="en-US" sz="3600" dirty="0"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𝐶𝐷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বা,</a:t>
                </a:r>
                <a:r>
                  <a:rPr lang="en-US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CD=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20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16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 smtClean="0"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বা,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CD=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400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256</m:t>
                        </m:r>
                      </m:e>
                    </m:rad>
                  </m:oMath>
                </a14:m>
                <a:endParaRPr lang="en-US" sz="3200" dirty="0" smtClean="0">
                  <a:latin typeface="NikoshBAN" panose="02000000000000000000" pitchFamily="2" charset="0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বা,</a:t>
                </a:r>
                <a:r>
                  <a:rPr lang="bn-IN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,</a:t>
                </a:r>
                <a:r>
                  <a:rPr lang="en-US" sz="36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CD=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144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:r>
                  <a:rPr lang="en-US" sz="32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12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2" y="2567550"/>
                <a:ext cx="7881593" cy="4141262"/>
              </a:xfrm>
              <a:prstGeom prst="rect">
                <a:avLst/>
              </a:prstGeom>
              <a:blipFill>
                <a:blip r:embed="rId3" cstate="print"/>
                <a:stretch>
                  <a:fillRect l="-2320" t="-2647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635122" y="792918"/>
            <a:ext cx="3710591" cy="3944375"/>
            <a:chOff x="7635122" y="792918"/>
            <a:chExt cx="3710591" cy="39443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84" t="43110" r="74852" b="36902"/>
            <a:stretch/>
          </p:blipFill>
          <p:spPr>
            <a:xfrm>
              <a:off x="8149039" y="792918"/>
              <a:ext cx="3196674" cy="33844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285" r="-892" b="24695"/>
            <a:stretch/>
          </p:blipFill>
          <p:spPr>
            <a:xfrm rot="20940009">
              <a:off x="7635122" y="1887887"/>
              <a:ext cx="2281983" cy="235786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7841673" y="4195574"/>
              <a:ext cx="19759" cy="326"/>
            </a:xfrm>
            <a:prstGeom prst="straightConnector1">
              <a:avLst/>
            </a:prstGeom>
            <a:ln w="762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rot="18700405">
              <a:off x="7588362" y="2667401"/>
              <a:ext cx="1522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mitar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30139" y="1635621"/>
              <a:ext cx="1459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mitar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814626" y="1448523"/>
              <a:ext cx="0" cy="728575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61432" y="4177400"/>
              <a:ext cx="207227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747376" y="2186551"/>
              <a:ext cx="67250" cy="1990849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9530396" y="992089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673584" y="1971743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652856" y="4114961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75458" y="4214073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50837" y="4729416"/>
            <a:ext cx="644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∴</a:t>
            </a:r>
            <a:r>
              <a:rPr lang="bn-IN" sz="36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 দেয়াল হতে মইটির গোড়া</a:t>
            </a:r>
          </a:p>
          <a:p>
            <a:r>
              <a:rPr lang="bn-IN" sz="36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Vindabody"/>
                <a:ea typeface="Microsoft JhengHei UI" panose="020B0604030504040204" pitchFamily="34" charset="-120"/>
                <a:cs typeface="NikoshBAN" panose="02000000000000000000" pitchFamily="2" charset="0"/>
              </a:rPr>
              <a:t>12  </a:t>
            </a:r>
            <a:r>
              <a:rPr lang="en-US" sz="3600" dirty="0" err="1" smtClean="0">
                <a:latin typeface="Vindabody"/>
                <a:ea typeface="Microsoft JhengHei UI" panose="020B0604030504040204" pitchFamily="34" charset="-120"/>
                <a:cs typeface="NikoshBAN" panose="02000000000000000000" pitchFamily="2" charset="0"/>
              </a:rPr>
              <a:t>মিটার</a:t>
            </a:r>
            <a:r>
              <a:rPr lang="bn-IN" sz="3600" dirty="0" smtClean="0">
                <a:latin typeface="Vindabody"/>
                <a:ea typeface="Microsoft JhengHei UI" panose="020B0604030504040204" pitchFamily="34" charset="-120"/>
                <a:cs typeface="NikoshBAN" panose="02000000000000000000" pitchFamily="2" charset="0"/>
              </a:rPr>
              <a:t> সরাতে হবে।</a:t>
            </a:r>
            <a:endParaRPr lang="en-US" sz="3600" dirty="0">
              <a:latin typeface="Vindabod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2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9" grpId="0" build="allAtOnce" animBg="1"/>
      <p:bldP spid="3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1" y="332509"/>
            <a:ext cx="926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ত্রিভুজের ক্ষেত্রফল নির্ণয়।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2598" y="1244023"/>
            <a:ext cx="4433455" cy="3868305"/>
            <a:chOff x="7086600" y="1465695"/>
            <a:chExt cx="4433455" cy="3713347"/>
          </a:xfrm>
        </p:grpSpPr>
        <p:sp>
          <p:nvSpPr>
            <p:cNvPr id="3" name="Isosceles Triangle 2"/>
            <p:cNvSpPr/>
            <p:nvPr/>
          </p:nvSpPr>
          <p:spPr>
            <a:xfrm>
              <a:off x="7620000" y="2092035"/>
              <a:ext cx="3366655" cy="2147456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>
              <a:stCxn id="3" idx="0"/>
              <a:endCxn id="3" idx="3"/>
            </p:cNvCxnSpPr>
            <p:nvPr/>
          </p:nvCxnSpPr>
          <p:spPr>
            <a:xfrm>
              <a:off x="9303328" y="2092035"/>
              <a:ext cx="0" cy="214745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769927" y="1465695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6600" y="4239491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53255" y="4239491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C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11492" y="423949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D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03127" y="2809722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011392" y="4239489"/>
                  <a:ext cx="1066800" cy="939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392" y="4239489"/>
                  <a:ext cx="1066800" cy="939553"/>
                </a:xfrm>
                <a:prstGeom prst="rect">
                  <a:avLst/>
                </a:prstGeom>
                <a:blipFill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7855527" y="4531877"/>
              <a:ext cx="381000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769927" y="4531877"/>
              <a:ext cx="308265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78873" y="1548612"/>
                <a:ext cx="10310380" cy="493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smtClean="0"/>
                  <a:t>ABC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200" dirty="0" smtClean="0"/>
                  <a:t> a</a:t>
                </a:r>
                <a:r>
                  <a:rPr lang="bn-IN" sz="3200" dirty="0" smtClean="0"/>
                  <a:t/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AD</a:t>
                </a:r>
                <a:r>
                  <a:rPr lang="en-US" sz="28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⊥BC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 </a:t>
                </a:r>
                <a:r>
                  <a:rPr lang="bn-IN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BD=CD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2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 </a:t>
                </a:r>
                <a:r>
                  <a:rPr lang="el-GR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Δ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ABD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𝐵𝐷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200" b="1" i="0" dirty="0" smtClean="0"/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𝐴𝐷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BD=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l-GR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Δ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ABC </a:t>
                </a:r>
                <a:r>
                  <a:rPr lang="en-US" sz="3200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2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BC.BD=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a:fld id="{74A6F61E-14D0-4DDC-AE9D-FB4DFCC52004}" type="mathplaceholder">
                      <a:rPr lang="en-US" sz="3200" b="0" i="1" smtClean="0">
                        <a:latin typeface="Vindabody"/>
                        <a:cs typeface="NikoshBAN" panose="02000000000000000000" pitchFamily="2" charset="0"/>
                      </a:rPr>
                      <a:t>.</a:t>
                    </a:fld>
                  </m:oMath>
                </a14:m>
                <a:r>
                  <a:rPr lang="en-US" sz="3200" dirty="0" smtClean="0">
                    <a:latin typeface="Vindabody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73" y="1548612"/>
                <a:ext cx="10310380" cy="4939750"/>
              </a:xfrm>
              <a:prstGeom prst="rect">
                <a:avLst/>
              </a:prstGeom>
              <a:blipFill>
                <a:blip r:embed="rId3" cstate="print"/>
                <a:stretch>
                  <a:fillRect l="-1478" t="-2222" b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39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842" y="2558512"/>
            <a:ext cx="1098829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56" y="203403"/>
            <a:ext cx="4261473" cy="87180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9918" y="2558512"/>
                <a:ext cx="11416145" cy="199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সমবাহু ত্রিভুজের প্রত্যেক বাহুর দৈর্ঘ্য </a:t>
                </a:r>
                <a:r>
                  <a:rPr lang="bn-BD" sz="4000" b="1" dirty="0">
                    <a:latin typeface="Shonar Bangla" pitchFamily="34" charset="0"/>
                    <a:cs typeface="Shonar Bangla" pitchFamily="34" charset="0"/>
                  </a:rPr>
                  <a:t>2 </a:t>
                </a:r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বাড়ালে এর ক্ষেত্রফল </a:t>
                </a:r>
                <a:r>
                  <a:rPr lang="en-US" sz="4000" b="1" dirty="0" smtClean="0">
                    <a:latin typeface="Shonar Bangla" pitchFamily="34" charset="0"/>
                    <a:cs typeface="Shonar Bangla" pitchFamily="34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bn-BD" sz="4000" b="1" dirty="0" smtClean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মিটার বেড়ে যায় । ত্রিভুজের প্রত্যেক বাহুর দৈর্ঘ্য নির্ণয় কর ।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8" y="2558512"/>
                <a:ext cx="11416145" cy="1997022"/>
              </a:xfrm>
              <a:prstGeom prst="rect">
                <a:avLst/>
              </a:prstGeom>
              <a:blipFill>
                <a:blip r:embed="rId3" cstate="print"/>
                <a:stretch>
                  <a:fillRect l="-1922" t="-7339" b="-1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041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457200" y="533400"/>
                <a:ext cx="8229600" cy="6248400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38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সমাধানঃ মনেকরি, সমবাহু ত্রিভুজের প্রত্যেক বাহুর দৈর্ঘ্য   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a   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মিটার ।</a:t>
                </a:r>
                <a:endParaRPr lang="en-US" sz="3800" dirty="0">
                  <a:latin typeface="Shonar Bangla" pitchFamily="34" charset="0"/>
                  <a:cs typeface="Shonar Bangl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800" b="1" i="1">
                        <a:latin typeface="Cambria Math"/>
                      </a:rPr>
                      <m:t>∴</m:t>
                    </m:r>
                  </m:oMath>
                </a14:m>
                <a:r>
                  <a:rPr lang="bn-BD" sz="3800" b="1" dirty="0">
                    <a:latin typeface="Shonar Bangla" pitchFamily="34" charset="0"/>
                    <a:cs typeface="Shonar Bangla" pitchFamily="34" charset="0"/>
                  </a:rPr>
                  <a:t> ত্রিভুজটির ক্ষেত্রফল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8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>
                    <a:latin typeface="Shonar Bangla" pitchFamily="34" charset="0"/>
                    <a:cs typeface="Shonar Bangla" pitchFamily="34" charset="0"/>
                  </a:rPr>
                  <a:t>a</a:t>
                </a:r>
                <a:r>
                  <a:rPr lang="en-US" sz="3800" b="1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b="1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800" b="1" dirty="0">
                    <a:latin typeface="Shonar Bangla" pitchFamily="34" charset="0"/>
                    <a:cs typeface="Shonar Bangla" pitchFamily="34" charset="0"/>
                  </a:rPr>
                  <a:t>বর্গ মিটার  </a:t>
                </a:r>
                <a:endParaRPr lang="en-US" sz="38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প্রত্যেক বাহুর দৈর্ঘ্য 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2 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মিটার করে বাড়ালে বাহুর দৈর্ঘ্য হবে 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(a+2)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  মিটার </a:t>
                </a:r>
                <a:endParaRPr lang="en-US" sz="38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b="1" dirty="0">
                    <a:latin typeface="Shonar Bangla" pitchFamily="34" charset="0"/>
                    <a:cs typeface="Shonar Bangla" pitchFamily="34" charset="0"/>
                  </a:rPr>
                  <a:t>তখন ত্রিভুজের ক্ষেত্রফল হবে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8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>
                    <a:latin typeface="Shonar Bangla" pitchFamily="34" charset="0"/>
                    <a:cs typeface="Shonar Bangla" pitchFamily="34" charset="0"/>
                  </a:rPr>
                  <a:t> ( a+2)</a:t>
                </a:r>
                <a:r>
                  <a:rPr lang="en-US" sz="3800" b="1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bn-BD" sz="3800" b="1" dirty="0">
                    <a:latin typeface="Shonar Bangla" pitchFamily="34" charset="0"/>
                    <a:cs typeface="Shonar Bangla" pitchFamily="34" charset="0"/>
                  </a:rPr>
                  <a:t>   বর্গ মিটার </a:t>
                </a:r>
                <a:endParaRPr lang="en-US" sz="38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শর্তমতে,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( a+2)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a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   =  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/>
                </a: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800" i="1">
                        <a:latin typeface="Cambria Math"/>
                      </a:rPr>
                      <m:t>{</m:t>
                    </m:r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(a+2)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  - a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}    =  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/>
                </a: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(a+2)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  - a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  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38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/>
                </a: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 a</a:t>
                </a:r>
                <a:r>
                  <a:rPr lang="bn-BD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  +2.a.2   + 2</a:t>
                </a:r>
                <a:r>
                  <a:rPr lang="bn-BD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   - 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> a</a:t>
                </a:r>
                <a:r>
                  <a:rPr lang="en-US" sz="3800" baseline="30000" dirty="0">
                    <a:latin typeface="Shonar Bangla" pitchFamily="34" charset="0"/>
                    <a:cs typeface="Shonar Bangla" pitchFamily="34" charset="0"/>
                  </a:rPr>
                  <a:t>2</a:t>
                </a:r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= 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80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800" dirty="0">
                    <a:latin typeface="Shonar Bangla" pitchFamily="34" charset="0"/>
                    <a:cs typeface="Shonar Bangla" pitchFamily="34" charset="0"/>
                  </a:rPr>
                  <a:t/>
                </a: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  4a  +4     =  24</a:t>
                </a:r>
                <a:endParaRPr lang="en-US" sz="38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4a   =    </a:t>
                </a:r>
                <a:r>
                  <a:rPr lang="bn-BD" sz="3800" dirty="0" smtClean="0">
                    <a:latin typeface="Shonar Bangla" pitchFamily="34" charset="0"/>
                    <a:cs typeface="Shonar Bangla" pitchFamily="34" charset="0"/>
                  </a:rPr>
                  <a:t>24 - 4 </a:t>
                </a:r>
                <a:endParaRPr lang="en-US" sz="38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4a   =  20 </a:t>
                </a:r>
                <a:endParaRPr lang="en-US" sz="3800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বা, a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  <m:r>
                          <a:rPr lang="en-US" sz="38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   =   5  </a:t>
                </a:r>
                <a:r>
                  <a:rPr lang="bn-BD" sz="3800" dirty="0" smtClean="0">
                    <a:latin typeface="Shonar Bangla" pitchFamily="34" charset="0"/>
                    <a:cs typeface="Shonar Bangla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bn-BD" sz="3800" i="1" smtClean="0">
                        <a:latin typeface="Cambria Math"/>
                        <a:ea typeface="Cambria Math"/>
                        <a:cs typeface="Shonar Bangla" pitchFamily="34" charset="0"/>
                      </a:rPr>
                      <m:t>∴  </m:t>
                    </m:r>
                  </m:oMath>
                </a14:m>
                <a:r>
                  <a:rPr lang="bn-BD" sz="3800" dirty="0" smtClean="0">
                    <a:latin typeface="Shonar Bangla" pitchFamily="34" charset="0"/>
                    <a:cs typeface="Shonar Bangla" pitchFamily="34" charset="0"/>
                  </a:rPr>
                  <a:t>ত্রিভুজটির  </a:t>
                </a:r>
                <a:r>
                  <a:rPr lang="bn-BD" sz="3800" dirty="0">
                    <a:latin typeface="Shonar Bangla" pitchFamily="34" charset="0"/>
                    <a:cs typeface="Shonar Bangla" pitchFamily="34" charset="0"/>
                  </a:rPr>
                  <a:t>বাহুর দৈর্ঘ্য   5  মিটার । (উঃ) </a:t>
                </a:r>
                <a:endParaRPr lang="en-US" sz="3800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8229600" cy="6248400"/>
              </a:xfrm>
              <a:prstGeom prst="rect">
                <a:avLst/>
              </a:prstGeom>
              <a:blipFill>
                <a:blip r:embed="rId2" cstate="print"/>
                <a:stretch>
                  <a:fillRect l="-74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0261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6255" y="1620981"/>
                <a:ext cx="11499272" cy="457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/>
                  <a:t>4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মিঃ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২)একটি সমবাহু ত্রিভুজের এক বাহুর দৈর্ঘ্য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/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সেঃমি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;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৩)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সমদ্বিবাহু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/>
                  <a:t>12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সেঃমি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</a:p>
              <a:p>
                <a:r>
                  <a:rPr lang="en-US" sz="3600" dirty="0" smtClean="0"/>
                  <a:t/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৪)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6 cm ও  7 cm 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বাহুদ্বয়ের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অন্তভুক্ত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60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° </a:t>
                </a:r>
                <a:r>
                  <a:rPr lang="en-US" sz="3600" dirty="0" err="1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ত্রিভুজটির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কত</a:t>
                </a:r>
                <a:r>
                  <a:rPr lang="en-US" sz="3600" dirty="0" smtClean="0">
                    <a:latin typeface="NikoshBAN" panose="02000000000000000000" pitchFamily="2" charset="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1620981"/>
                <a:ext cx="11499272" cy="4576574"/>
              </a:xfrm>
              <a:prstGeom prst="rect">
                <a:avLst/>
              </a:prstGeom>
              <a:blipFill>
                <a:blip r:embed="rId3" cstate="print"/>
                <a:stretch>
                  <a:fillRect l="-1590" t="-2530" b="-4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511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46" t="14066" r="51790" b="35324"/>
          <a:stretch/>
        </p:blipFill>
        <p:spPr>
          <a:xfrm>
            <a:off x="4232277" y="131147"/>
            <a:ext cx="3270599" cy="92914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1782" y="1302328"/>
                <a:ext cx="11471563" cy="125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/>
                  <a:t>1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বেড়ে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2" y="1302328"/>
                <a:ext cx="11471563" cy="1252587"/>
              </a:xfrm>
              <a:prstGeom prst="rect">
                <a:avLst/>
              </a:prstGeom>
              <a:blipFill>
                <a:blip r:embed="rId3" cstate="print"/>
                <a:stretch>
                  <a:fillRect l="-1647" t="-9268" b="-1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5745" y="2895600"/>
                <a:ext cx="10681855" cy="2641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অঙ্কন কর এবং এর ক্ষেত্রফল নির্ণয়ের সুত্রটি লিখ ।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ত্রিভুজটির বাহুর দৈর্ঘ্য নির্ণয় কর।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ত্রিভুজটির বাহুর দৈর্ঘ্য কত মিতার বাড়ালে এর ক্ষেত্রফল বর্গমিটার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bn-IN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বেড়ে যাবে</a:t>
                </a:r>
                <a:r>
                  <a:rPr lang="bn-IN" dirty="0" smtClean="0"/>
                  <a:t>।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45" y="2895600"/>
                <a:ext cx="10681855" cy="2641108"/>
              </a:xfrm>
              <a:prstGeom prst="rect">
                <a:avLst/>
              </a:prstGeom>
              <a:blipFill>
                <a:blip r:embed="rId4" cstate="print"/>
                <a:stretch>
                  <a:fillRect l="-2055" t="-3926" r="-1712" b="-8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912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15 March 2021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 cstate="print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7445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520961" y="1818301"/>
            <a:ext cx="5769464" cy="4671732"/>
            <a:chOff x="6422536" y="792918"/>
            <a:chExt cx="5256833" cy="48310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84" t="43110" r="74852" b="36902"/>
            <a:stretch/>
          </p:blipFill>
          <p:spPr>
            <a:xfrm>
              <a:off x="8149039" y="792918"/>
              <a:ext cx="3196674" cy="338448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6285" r="-892" b="24695"/>
            <a:stretch/>
          </p:blipFill>
          <p:spPr>
            <a:xfrm rot="20940009">
              <a:off x="7635122" y="1887887"/>
              <a:ext cx="2281983" cy="235786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7841673" y="4195574"/>
              <a:ext cx="19759" cy="326"/>
            </a:xfrm>
            <a:prstGeom prst="straightConnector1">
              <a:avLst/>
            </a:prstGeom>
            <a:ln w="762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 rot="18700405">
              <a:off x="7588362" y="2667401"/>
              <a:ext cx="1522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mitar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30139" y="1635621"/>
              <a:ext cx="14590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mitar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814626" y="1448523"/>
              <a:ext cx="0" cy="728575"/>
            </a:xfrm>
            <a:prstGeom prst="line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861432" y="4177400"/>
              <a:ext cx="207227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747376" y="2186551"/>
              <a:ext cx="67250" cy="1990849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9530396" y="992089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673584" y="1971743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52856" y="4114961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75458" y="4214073"/>
              <a:ext cx="568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22536" y="4955626"/>
              <a:ext cx="5256833" cy="6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bn-IN" sz="3600" dirty="0" smtClean="0">
                <a:latin typeface="NikoshBAN" panose="02000000000000000000" pitchFamily="2" charset="0"/>
                <a:ea typeface="Microsoft JhengHei UI" panose="020B0604030504040204" pitchFamily="34" charset="-120"/>
                <a:cs typeface="NikoshBAN" panose="02000000000000000000" pitchFamily="2" charset="0"/>
              </a:endParaRPr>
            </a:p>
          </p:txBody>
        </p:sp>
      </p:grpSp>
      <p:pic>
        <p:nvPicPr>
          <p:cNvPr id="31" name="Picture 30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1400" y="2248240"/>
            <a:ext cx="4967830" cy="2962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478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0320_175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37" t="19127" r="17485" b="35693"/>
          <a:stretch/>
        </p:blipFill>
        <p:spPr>
          <a:xfrm>
            <a:off x="3394130" y="356461"/>
            <a:ext cx="5331418" cy="11623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29280" y="2019300"/>
            <a:ext cx="5114439" cy="3188131"/>
            <a:chOff x="3394130" y="1782304"/>
            <a:chExt cx="5114439" cy="3188131"/>
          </a:xfrm>
        </p:grpSpPr>
        <p:sp>
          <p:nvSpPr>
            <p:cNvPr id="6" name="Isosceles Triangle 5"/>
            <p:cNvSpPr/>
            <p:nvPr/>
          </p:nvSpPr>
          <p:spPr>
            <a:xfrm>
              <a:off x="3394130" y="1782304"/>
              <a:ext cx="5114439" cy="3188131"/>
            </a:xfrm>
            <a:prstGeom prst="triangle">
              <a:avLst>
                <a:gd name="adj" fmla="val 48959"/>
              </a:avLst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488" t="11542" r="28864" b="29237"/>
            <a:stretch/>
          </p:blipFill>
          <p:spPr>
            <a:xfrm>
              <a:off x="4324028" y="3221062"/>
              <a:ext cx="3157406" cy="1749373"/>
            </a:xfrm>
            <a:prstGeom prst="rect">
              <a:avLst/>
            </a:prstGeom>
          </p:spPr>
        </p:pic>
        <p:sp>
          <p:nvSpPr>
            <p:cNvPr id="8" name="Isosceles Triangle 7"/>
            <p:cNvSpPr/>
            <p:nvPr/>
          </p:nvSpPr>
          <p:spPr>
            <a:xfrm>
              <a:off x="5320483" y="1980228"/>
              <a:ext cx="1164496" cy="1396141"/>
            </a:xfrm>
            <a:prstGeom prst="triangle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98" y="1809473"/>
            <a:ext cx="11887200" cy="397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- - -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 কী তা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সমকোণী ত্রিভুজ সম্পর্কিত সমস্যার সমাধাণ করতে পারবে।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সমবাহু ত্রিভুজের ক্ষেত্রফল দেওয়া থাকলে ত্রিভুজটির বাহুর দৈর্ঘ্য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8" t="16554" r="24117" b="39628"/>
          <a:stretch/>
        </p:blipFill>
        <p:spPr>
          <a:xfrm>
            <a:off x="4291781" y="176981"/>
            <a:ext cx="3185650" cy="943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112243" y="5532005"/>
            <a:ext cx="2367643" cy="1168539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bn-IN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এ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খানে</a:t>
            </a:r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ক্লিক</a:t>
            </a:r>
            <a:r>
              <a:rPr 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NikoshBAN" panose="02000000000000000000" pitchFamily="2" charset="0"/>
              </a:rPr>
              <a:t>করুণ</a:t>
            </a:r>
            <a:endParaRPr lang="en-US" sz="2400" b="1" dirty="0">
              <a:latin typeface="Bindabody"/>
              <a:cs typeface="NikoshBAN" panose="02000000000000000000" pitchFamily="2" charset="0"/>
            </a:endParaRPr>
          </a:p>
        </p:txBody>
      </p:sp>
      <p:sp>
        <p:nvSpPr>
          <p:cNvPr id="75" name="Bent-Up Arrow 74"/>
          <p:cNvSpPr/>
          <p:nvPr/>
        </p:nvSpPr>
        <p:spPr>
          <a:xfrm rot="5400000">
            <a:off x="2550482" y="4341475"/>
            <a:ext cx="1922655" cy="1524396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347540" y="506186"/>
            <a:ext cx="5972291" cy="4751614"/>
            <a:chOff x="1405353" y="480446"/>
            <a:chExt cx="5760726" cy="4597740"/>
          </a:xfrm>
        </p:grpSpPr>
        <p:sp>
          <p:nvSpPr>
            <p:cNvPr id="77" name="Right Triangle 76"/>
            <p:cNvSpPr/>
            <p:nvPr/>
          </p:nvSpPr>
          <p:spPr>
            <a:xfrm>
              <a:off x="2741311" y="480446"/>
              <a:ext cx="4424768" cy="3554389"/>
            </a:xfrm>
            <a:prstGeom prst="rtTriangle">
              <a:avLst/>
            </a:prstGeom>
            <a:solidFill>
              <a:schemeClr val="bg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>
              <a:off x="1405353" y="2971800"/>
              <a:ext cx="2633209" cy="2106386"/>
            </a:xfrm>
            <a:prstGeom prst="arc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188295" y="3344657"/>
              <a:ext cx="21118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/>
                <a:t>90</a:t>
              </a:r>
              <a:r>
                <a:rPr lang="bn-IN" sz="440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°</a:t>
              </a:r>
              <a:endParaRPr lang="en-US" sz="4400" dirty="0"/>
            </a:p>
          </p:txBody>
        </p:sp>
      </p:grpSp>
      <p:grpSp>
        <p:nvGrpSpPr>
          <p:cNvPr id="85" name="Group 84"/>
          <p:cNvGrpSpPr/>
          <p:nvPr/>
        </p:nvGrpSpPr>
        <p:grpSpPr>
          <a:xfrm rot="262660">
            <a:off x="3980814" y="-423835"/>
            <a:ext cx="5484075" cy="6288708"/>
            <a:chOff x="6286500" y="1026492"/>
            <a:chExt cx="5484075" cy="6288708"/>
          </a:xfrm>
        </p:grpSpPr>
        <p:sp>
          <p:nvSpPr>
            <p:cNvPr id="33" name="Oval 32"/>
            <p:cNvSpPr/>
            <p:nvPr/>
          </p:nvSpPr>
          <p:spPr>
            <a:xfrm>
              <a:off x="6286500" y="5786144"/>
              <a:ext cx="914400" cy="914400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1259131" y="1026492"/>
              <a:ext cx="511444" cy="1608402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7957531" y="6400800"/>
              <a:ext cx="914400" cy="914400"/>
            </a:xfrm>
            <a:prstGeom prst="ellipse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 rot="19919862">
              <a:off x="7020849" y="2681845"/>
              <a:ext cx="4077625" cy="2709043"/>
              <a:chOff x="7524897" y="488540"/>
              <a:chExt cx="4077625" cy="2709043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1267268" y="1804000"/>
                <a:ext cx="45719" cy="1393583"/>
              </a:xfrm>
              <a:prstGeom prst="ellipse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0306373" y="994265"/>
                <a:ext cx="1006614" cy="1506526"/>
              </a:xfrm>
              <a:prstGeom prst="ellipse">
                <a:avLst/>
              </a:prstGeom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Left Arrow 82"/>
              <p:cNvSpPr/>
              <p:nvPr/>
            </p:nvSpPr>
            <p:spPr>
              <a:xfrm>
                <a:off x="7524897" y="488540"/>
                <a:ext cx="4077625" cy="2358327"/>
              </a:xfrm>
              <a:prstGeom prst="leftArrow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794144" y="1319563"/>
                <a:ext cx="37555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 ত্রিভুজ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5" t="22416" r="23963" b="36653"/>
          <a:stretch/>
        </p:blipFill>
        <p:spPr>
          <a:xfrm>
            <a:off x="4720549" y="5237018"/>
            <a:ext cx="5703053" cy="80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6417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repeatCount="indefinite" fill="hold" nodeType="clickEffect" p14:presetBounceEnd="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repeatCount="indefinite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3982064" y="648928"/>
            <a:ext cx="3966883" cy="87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05" t="15583" r="10855" b="27134"/>
          <a:stretch/>
        </p:blipFill>
        <p:spPr>
          <a:xfrm>
            <a:off x="361908" y="3487121"/>
            <a:ext cx="11618282" cy="144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12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23987" y="720307"/>
            <a:ext cx="6801909" cy="5288712"/>
            <a:chOff x="-123987" y="720307"/>
            <a:chExt cx="6801909" cy="5288712"/>
          </a:xfrm>
        </p:grpSpPr>
        <p:sp>
          <p:nvSpPr>
            <p:cNvPr id="9" name="TextBox 8"/>
            <p:cNvSpPr txBox="1"/>
            <p:nvPr/>
          </p:nvSpPr>
          <p:spPr>
            <a:xfrm>
              <a:off x="444748" y="4772680"/>
              <a:ext cx="1234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23987" y="720307"/>
              <a:ext cx="6801909" cy="5288712"/>
              <a:chOff x="-123987" y="720307"/>
              <a:chExt cx="6801909" cy="528871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123987" y="720307"/>
                <a:ext cx="6801909" cy="5288712"/>
                <a:chOff x="-123987" y="720307"/>
                <a:chExt cx="6801909" cy="5288712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123987" y="1131376"/>
                  <a:ext cx="6028841" cy="4877643"/>
                  <a:chOff x="1405353" y="480446"/>
                  <a:chExt cx="5760726" cy="4597740"/>
                </a:xfrm>
              </p:grpSpPr>
              <p:sp>
                <p:nvSpPr>
                  <p:cNvPr id="4" name="Right Triangle 3"/>
                  <p:cNvSpPr/>
                  <p:nvPr/>
                </p:nvSpPr>
                <p:spPr>
                  <a:xfrm>
                    <a:off x="2741311" y="480446"/>
                    <a:ext cx="4424768" cy="3554389"/>
                  </a:xfrm>
                  <a:prstGeom prst="rtTriangle">
                    <a:avLst/>
                  </a:prstGeom>
                  <a:solidFill>
                    <a:schemeClr val="bg2"/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Arc 4"/>
                  <p:cNvSpPr/>
                  <p:nvPr/>
                </p:nvSpPr>
                <p:spPr>
                  <a:xfrm>
                    <a:off x="1405353" y="2971800"/>
                    <a:ext cx="2633209" cy="2106386"/>
                  </a:xfrm>
                  <a:prstGeom prst="arc">
                    <a:avLst/>
                  </a:prstGeom>
                  <a:ln w="28575">
                    <a:solidFill>
                      <a:schemeClr val="bg2">
                        <a:lumMod val="10000"/>
                      </a:scheme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5431671" y="4630219"/>
                  <a:ext cx="1246251" cy="53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C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23689" y="720307"/>
                  <a:ext cx="1246251" cy="537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1253894" y="3758902"/>
                <a:ext cx="137788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endCxn id="5" idx="2"/>
              </p:cNvCxnSpPr>
              <p:nvPr/>
            </p:nvCxnSpPr>
            <p:spPr>
              <a:xfrm>
                <a:off x="2631776" y="3774400"/>
                <a:ext cx="0" cy="111731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870299" y="4070589"/>
            <a:ext cx="1999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90</a:t>
            </a:r>
            <a:r>
              <a:rPr lang="en-US" sz="4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°</a:t>
            </a:r>
            <a:endParaRPr lang="en-US" sz="4000" dirty="0"/>
          </a:p>
        </p:txBody>
      </p:sp>
      <p:pic>
        <p:nvPicPr>
          <p:cNvPr id="25" name="Picture 24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94" y="1595939"/>
            <a:ext cx="7619371" cy="2255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74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229</Words>
  <Application>Microsoft Office PowerPoint</Application>
  <PresentationFormat>Custom</PresentationFormat>
  <Paragraphs>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319</cp:revision>
  <dcterms:created xsi:type="dcterms:W3CDTF">2020-06-04T05:53:30Z</dcterms:created>
  <dcterms:modified xsi:type="dcterms:W3CDTF">2021-03-15T15:16:15Z</dcterms:modified>
</cp:coreProperties>
</file>