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01" r:id="rId2"/>
    <p:sldId id="302" r:id="rId3"/>
    <p:sldId id="393" r:id="rId4"/>
    <p:sldId id="295" r:id="rId5"/>
    <p:sldId id="272" r:id="rId6"/>
    <p:sldId id="418" r:id="rId7"/>
    <p:sldId id="424" r:id="rId8"/>
    <p:sldId id="327" r:id="rId9"/>
    <p:sldId id="389" r:id="rId10"/>
    <p:sldId id="420" r:id="rId11"/>
    <p:sldId id="421" r:id="rId12"/>
    <p:sldId id="390" r:id="rId13"/>
    <p:sldId id="329" r:id="rId14"/>
    <p:sldId id="425" r:id="rId15"/>
    <p:sldId id="423" r:id="rId16"/>
    <p:sldId id="422" r:id="rId17"/>
    <p:sldId id="374" r:id="rId18"/>
    <p:sldId id="392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2585E-525B-4CB7-8011-5C49C2A2AD8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E48E4-6B22-4B29-B2DB-8203876892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পদার্থ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9A2DD9-77EF-49DF-BCD0-6AB5E6078129}" type="parTrans" cxnId="{A52016BF-A18F-4CF5-8FDE-CA88D12EFA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DADB0B6-711B-477D-A85D-72FDCA888D9A}" type="sibTrans" cxnId="{A52016BF-A18F-4CF5-8FDE-CA88D12EFA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39A8B52-F477-471E-8ADD-7373FC36497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অপরিবাহী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642A347-5026-483A-BDAA-B6A376FB00F1}" type="parTrans" cxnId="{E7F4E6AE-2B50-41AF-9B33-B4D451DE3F5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1B1BE3C-0540-4E79-8C10-78A243D07FF5}" type="sibTrans" cxnId="{E7F4E6AE-2B50-41AF-9B33-B4D451DE3F5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FADC90F-A830-406A-8DB9-29C9F8E6C87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অর্ধপরিবাহী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D89D2EA-BC32-4117-8AA7-7B46F2BDD44F}" type="parTrans" cxnId="{88C534C3-AAF8-4FAD-AF6C-C60C76AD9767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F104E08-E7EA-4B5D-A25A-F61A37B3F996}" type="sibTrans" cxnId="{88C534C3-AAF8-4FAD-AF6C-C60C76AD9767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D5FB12B-C02F-41A9-8DB8-DD095ADF0404}">
      <dgm:prSet/>
      <dgm:spPr/>
      <dgm:t>
        <a:bodyPr/>
        <a:lstStyle/>
        <a:p>
          <a:endParaRPr lang="en-US"/>
        </a:p>
      </dgm:t>
    </dgm:pt>
    <dgm:pt modelId="{720FA5A5-0C42-45EA-8DE2-829A0EBA0C24}" type="parTrans" cxnId="{B796D71F-F191-450B-B55D-EB67AB4288B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9C58114-667E-47F8-B0A7-1EC589B8C22E}" type="sibTrans" cxnId="{B796D71F-F191-450B-B55D-EB67AB4288B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67B261D-B97B-4531-A54D-3B596A0A607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পরিবাহী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FF963D1-EF9A-47BA-B8C7-2893B883B216}" type="parTrans" cxnId="{656A512D-66D8-4F03-8009-18B243E8F81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E53FD72-456D-4816-A4D7-5A2135ECB703}" type="sibTrans" cxnId="{656A512D-66D8-4F03-8009-18B243E8F81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7DD7193-0E66-4568-92C2-6F490A4EEE67}" type="pres">
      <dgm:prSet presAssocID="{5462585E-525B-4CB7-8011-5C49C2A2AD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0B3AA6-3CBB-4E28-959E-5FA76897FBCB}" type="pres">
      <dgm:prSet presAssocID="{E0BE48E4-6B22-4B29-B2DB-8203876892C8}" presName="singleCycle" presStyleCnt="0"/>
      <dgm:spPr/>
    </dgm:pt>
    <dgm:pt modelId="{AD581B78-C6BE-4A8D-886C-58D568656619}" type="pres">
      <dgm:prSet presAssocID="{E0BE48E4-6B22-4B29-B2DB-8203876892C8}" presName="singleCenter" presStyleLbl="node1" presStyleIdx="0" presStyleCnt="4" custScaleY="73972" custLinFactNeighborX="754" custLinFactNeighborY="-5356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7C36460-4753-4B81-AE73-A61FB9FB5B93}" type="pres">
      <dgm:prSet presAssocID="{0642A347-5026-483A-BDAA-B6A376FB00F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DE2A371-FA86-4008-9EF6-533A28AFE701}" type="pres">
      <dgm:prSet presAssocID="{539A8B52-F477-471E-8ADD-7373FC36497B}" presName="text0" presStyleLbl="node1" presStyleIdx="1" presStyleCnt="4" custScaleX="210274" custRadScaleRad="179149" custRadScaleInc="-15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B5557-5959-43ED-9C51-4C139F4CCD0C}" type="pres">
      <dgm:prSet presAssocID="{3FF963D1-EF9A-47BA-B8C7-2893B883B21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8D1596A-C234-4A83-B37C-0F38BC1BE201}" type="pres">
      <dgm:prSet presAssocID="{567B261D-B97B-4531-A54D-3B596A0A6078}" presName="text0" presStyleLbl="node1" presStyleIdx="2" presStyleCnt="4" custScaleX="216135" custRadScaleRad="178757" custRadScaleInc="-46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5FB4-AB6A-45B9-892E-C028C9851499}" type="pres">
      <dgm:prSet presAssocID="{8D89D2EA-BC32-4117-8AA7-7B46F2BDD44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150A418-876F-492B-8733-F834228ED660}" type="pres">
      <dgm:prSet presAssocID="{4FADC90F-A830-406A-8DB9-29C9F8E6C871}" presName="text0" presStyleLbl="node1" presStyleIdx="3" presStyleCnt="4" custScaleX="221827" custRadScaleRad="5563" custRadScaleInc="-169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4E6AE-2B50-41AF-9B33-B4D451DE3F56}" srcId="{E0BE48E4-6B22-4B29-B2DB-8203876892C8}" destId="{539A8B52-F477-471E-8ADD-7373FC36497B}" srcOrd="0" destOrd="0" parTransId="{0642A347-5026-483A-BDAA-B6A376FB00F1}" sibTransId="{D1B1BE3C-0540-4E79-8C10-78A243D07FF5}"/>
    <dgm:cxn modelId="{88C534C3-AAF8-4FAD-AF6C-C60C76AD9767}" srcId="{E0BE48E4-6B22-4B29-B2DB-8203876892C8}" destId="{4FADC90F-A830-406A-8DB9-29C9F8E6C871}" srcOrd="2" destOrd="0" parTransId="{8D89D2EA-BC32-4117-8AA7-7B46F2BDD44F}" sibTransId="{6F104E08-E7EA-4B5D-A25A-F61A37B3F996}"/>
    <dgm:cxn modelId="{83A0457C-8705-4147-BD3D-C0C8DBCB49B3}" type="presOf" srcId="{8D89D2EA-BC32-4117-8AA7-7B46F2BDD44F}" destId="{C3F95FB4-AB6A-45B9-892E-C028C9851499}" srcOrd="0" destOrd="0" presId="urn:microsoft.com/office/officeart/2008/layout/RadialCluster"/>
    <dgm:cxn modelId="{E6112F45-A108-4303-A201-5FE0AE2D3241}" type="presOf" srcId="{4FADC90F-A830-406A-8DB9-29C9F8E6C871}" destId="{5150A418-876F-492B-8733-F834228ED660}" srcOrd="0" destOrd="0" presId="urn:microsoft.com/office/officeart/2008/layout/RadialCluster"/>
    <dgm:cxn modelId="{661CCEE0-193A-4F02-A7BB-E23A85F2C7B0}" type="presOf" srcId="{539A8B52-F477-471E-8ADD-7373FC36497B}" destId="{FDE2A371-FA86-4008-9EF6-533A28AFE701}" srcOrd="0" destOrd="0" presId="urn:microsoft.com/office/officeart/2008/layout/RadialCluster"/>
    <dgm:cxn modelId="{656A512D-66D8-4F03-8009-18B243E8F81D}" srcId="{E0BE48E4-6B22-4B29-B2DB-8203876892C8}" destId="{567B261D-B97B-4531-A54D-3B596A0A6078}" srcOrd="1" destOrd="0" parTransId="{3FF963D1-EF9A-47BA-B8C7-2893B883B216}" sibTransId="{4E53FD72-456D-4816-A4D7-5A2135ECB703}"/>
    <dgm:cxn modelId="{2E8B914E-DCDA-4840-A1C0-E316F9E048FF}" type="presOf" srcId="{567B261D-B97B-4531-A54D-3B596A0A6078}" destId="{B8D1596A-C234-4A83-B37C-0F38BC1BE201}" srcOrd="0" destOrd="0" presId="urn:microsoft.com/office/officeart/2008/layout/RadialCluster"/>
    <dgm:cxn modelId="{F5F3AEEE-E9BB-42DD-BB3B-8F4D4959468B}" type="presOf" srcId="{E0BE48E4-6B22-4B29-B2DB-8203876892C8}" destId="{AD581B78-C6BE-4A8D-886C-58D568656619}" srcOrd="0" destOrd="0" presId="urn:microsoft.com/office/officeart/2008/layout/RadialCluster"/>
    <dgm:cxn modelId="{9C9F34DF-6B0C-4D84-B79D-0E7B02B30E0E}" type="presOf" srcId="{3FF963D1-EF9A-47BA-B8C7-2893B883B216}" destId="{BF6B5557-5959-43ED-9C51-4C139F4CCD0C}" srcOrd="0" destOrd="0" presId="urn:microsoft.com/office/officeart/2008/layout/RadialCluster"/>
    <dgm:cxn modelId="{B796D71F-F191-450B-B55D-EB67AB4288B1}" srcId="{5462585E-525B-4CB7-8011-5C49C2A2AD80}" destId="{FD5FB12B-C02F-41A9-8DB8-DD095ADF0404}" srcOrd="1" destOrd="0" parTransId="{720FA5A5-0C42-45EA-8DE2-829A0EBA0C24}" sibTransId="{09C58114-667E-47F8-B0A7-1EC589B8C22E}"/>
    <dgm:cxn modelId="{A52016BF-A18F-4CF5-8FDE-CA88D12EFAA9}" srcId="{5462585E-525B-4CB7-8011-5C49C2A2AD80}" destId="{E0BE48E4-6B22-4B29-B2DB-8203876892C8}" srcOrd="0" destOrd="0" parTransId="{229A2DD9-77EF-49DF-BCD0-6AB5E6078129}" sibTransId="{CDADB0B6-711B-477D-A85D-72FDCA888D9A}"/>
    <dgm:cxn modelId="{E966F3D5-F2CC-4885-8855-6D22A2C8920D}" type="presOf" srcId="{0642A347-5026-483A-BDAA-B6A376FB00F1}" destId="{17C36460-4753-4B81-AE73-A61FB9FB5B93}" srcOrd="0" destOrd="0" presId="urn:microsoft.com/office/officeart/2008/layout/RadialCluster"/>
    <dgm:cxn modelId="{5DA2DA61-F63F-45E8-B0F7-D72E15F4B22D}" type="presOf" srcId="{5462585E-525B-4CB7-8011-5C49C2A2AD80}" destId="{E7DD7193-0E66-4568-92C2-6F490A4EEE67}" srcOrd="0" destOrd="0" presId="urn:microsoft.com/office/officeart/2008/layout/RadialCluster"/>
    <dgm:cxn modelId="{057332D8-53DC-4760-9567-D276AE8D5664}" type="presParOf" srcId="{E7DD7193-0E66-4568-92C2-6F490A4EEE67}" destId="{C70B3AA6-3CBB-4E28-959E-5FA76897FBCB}" srcOrd="0" destOrd="0" presId="urn:microsoft.com/office/officeart/2008/layout/RadialCluster"/>
    <dgm:cxn modelId="{4B786613-512D-42A3-9837-F02EFAA9B815}" type="presParOf" srcId="{C70B3AA6-3CBB-4E28-959E-5FA76897FBCB}" destId="{AD581B78-C6BE-4A8D-886C-58D568656619}" srcOrd="0" destOrd="0" presId="urn:microsoft.com/office/officeart/2008/layout/RadialCluster"/>
    <dgm:cxn modelId="{8A18904B-66CB-46D3-A106-4ECBB3D64BA9}" type="presParOf" srcId="{C70B3AA6-3CBB-4E28-959E-5FA76897FBCB}" destId="{17C36460-4753-4B81-AE73-A61FB9FB5B93}" srcOrd="1" destOrd="0" presId="urn:microsoft.com/office/officeart/2008/layout/RadialCluster"/>
    <dgm:cxn modelId="{F50133A8-B016-4D7E-BD03-536FDD1573C6}" type="presParOf" srcId="{C70B3AA6-3CBB-4E28-959E-5FA76897FBCB}" destId="{FDE2A371-FA86-4008-9EF6-533A28AFE701}" srcOrd="2" destOrd="0" presId="urn:microsoft.com/office/officeart/2008/layout/RadialCluster"/>
    <dgm:cxn modelId="{000355FB-8B7B-4FC6-B193-92C6064EC2CF}" type="presParOf" srcId="{C70B3AA6-3CBB-4E28-959E-5FA76897FBCB}" destId="{BF6B5557-5959-43ED-9C51-4C139F4CCD0C}" srcOrd="3" destOrd="0" presId="urn:microsoft.com/office/officeart/2008/layout/RadialCluster"/>
    <dgm:cxn modelId="{34CDEF7C-EEEB-4254-AB85-51B41DA3FA06}" type="presParOf" srcId="{C70B3AA6-3CBB-4E28-959E-5FA76897FBCB}" destId="{B8D1596A-C234-4A83-B37C-0F38BC1BE201}" srcOrd="4" destOrd="0" presId="urn:microsoft.com/office/officeart/2008/layout/RadialCluster"/>
    <dgm:cxn modelId="{EE66497A-87DB-4CDF-B134-5EC27057C650}" type="presParOf" srcId="{C70B3AA6-3CBB-4E28-959E-5FA76897FBCB}" destId="{C3F95FB4-AB6A-45B9-892E-C028C9851499}" srcOrd="5" destOrd="0" presId="urn:microsoft.com/office/officeart/2008/layout/RadialCluster"/>
    <dgm:cxn modelId="{DE23D5F4-7BC4-439F-B1DF-ACA421475814}" type="presParOf" srcId="{C70B3AA6-3CBB-4E28-959E-5FA76897FBCB}" destId="{5150A418-876F-492B-8733-F834228ED66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62585E-525B-4CB7-8011-5C49C2A2AD8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E48E4-6B22-4B29-B2DB-8203876892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ডাই-ইলেকট্রিক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29A2DD9-77EF-49DF-BCD0-6AB5E6078129}" type="parTrans" cxnId="{A52016BF-A18F-4CF5-8FDE-CA88D12EFA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DADB0B6-711B-477D-A85D-72FDCA888D9A}" type="sibTrans" cxnId="{A52016BF-A18F-4CF5-8FDE-CA88D12EFAA9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39A8B52-F477-471E-8ADD-7373FC36497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পোলার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ডাই-ইলেকট্রিক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642A347-5026-483A-BDAA-B6A376FB00F1}" type="parTrans" cxnId="{E7F4E6AE-2B50-41AF-9B33-B4D451DE3F5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1B1BE3C-0540-4E79-8C10-78A243D07FF5}" type="sibTrans" cxnId="{E7F4E6AE-2B50-41AF-9B33-B4D451DE3F56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D5FB12B-C02F-41A9-8DB8-DD095ADF0404}">
      <dgm:prSet/>
      <dgm:spPr/>
      <dgm:t>
        <a:bodyPr/>
        <a:lstStyle/>
        <a:p>
          <a:endParaRPr lang="en-US"/>
        </a:p>
      </dgm:t>
    </dgm:pt>
    <dgm:pt modelId="{720FA5A5-0C42-45EA-8DE2-829A0EBA0C24}" type="parTrans" cxnId="{B796D71F-F191-450B-B55D-EB67AB4288B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9C58114-667E-47F8-B0A7-1EC589B8C22E}" type="sibTrans" cxnId="{B796D71F-F191-450B-B55D-EB67AB4288B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67B261D-B97B-4531-A54D-3B596A0A607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অপোলার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ডাই-ইলেকট্রিক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FF963D1-EF9A-47BA-B8C7-2893B883B216}" type="parTrans" cxnId="{656A512D-66D8-4F03-8009-18B243E8F81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E53FD72-456D-4816-A4D7-5A2135ECB703}" type="sibTrans" cxnId="{656A512D-66D8-4F03-8009-18B243E8F81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7DD7193-0E66-4568-92C2-6F490A4EEE67}" type="pres">
      <dgm:prSet presAssocID="{5462585E-525B-4CB7-8011-5C49C2A2AD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0B3AA6-3CBB-4E28-959E-5FA76897FBCB}" type="pres">
      <dgm:prSet presAssocID="{E0BE48E4-6B22-4B29-B2DB-8203876892C8}" presName="singleCycle" presStyleCnt="0"/>
      <dgm:spPr/>
    </dgm:pt>
    <dgm:pt modelId="{AD581B78-C6BE-4A8D-886C-58D568656619}" type="pres">
      <dgm:prSet presAssocID="{E0BE48E4-6B22-4B29-B2DB-8203876892C8}" presName="singleCenter" presStyleLbl="node1" presStyleIdx="0" presStyleCnt="3" custScaleX="242732" custScaleY="56331" custLinFactNeighborX="754" custLinFactNeighborY="-4643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7C36460-4753-4B81-AE73-A61FB9FB5B93}" type="pres">
      <dgm:prSet presAssocID="{0642A347-5026-483A-BDAA-B6A376FB00F1}" presName="Name56" presStyleLbl="parChTrans1D2" presStyleIdx="0" presStyleCnt="2"/>
      <dgm:spPr/>
      <dgm:t>
        <a:bodyPr/>
        <a:lstStyle/>
        <a:p>
          <a:endParaRPr lang="en-US"/>
        </a:p>
      </dgm:t>
    </dgm:pt>
    <dgm:pt modelId="{FDE2A371-FA86-4008-9EF6-533A28AFE701}" type="pres">
      <dgm:prSet presAssocID="{539A8B52-F477-471E-8ADD-7373FC36497B}" presName="text0" presStyleLbl="node1" presStyleIdx="1" presStyleCnt="3" custScaleX="456815" custScaleY="68290" custRadScaleRad="165526" custRadScaleInc="-9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B5557-5959-43ED-9C51-4C139F4CCD0C}" type="pres">
      <dgm:prSet presAssocID="{3FF963D1-EF9A-47BA-B8C7-2893B883B216}" presName="Name56" presStyleLbl="parChTrans1D2" presStyleIdx="1" presStyleCnt="2"/>
      <dgm:spPr/>
      <dgm:t>
        <a:bodyPr/>
        <a:lstStyle/>
        <a:p>
          <a:endParaRPr lang="en-US"/>
        </a:p>
      </dgm:t>
    </dgm:pt>
    <dgm:pt modelId="{B8D1596A-C234-4A83-B37C-0F38BC1BE201}" type="pres">
      <dgm:prSet presAssocID="{567B261D-B97B-4531-A54D-3B596A0A6078}" presName="text0" presStyleLbl="node1" presStyleIdx="2" presStyleCnt="3" custScaleX="444292" custScaleY="65360" custRadScaleRad="178402" custRadScaleInc="-10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4E6AE-2B50-41AF-9B33-B4D451DE3F56}" srcId="{E0BE48E4-6B22-4B29-B2DB-8203876892C8}" destId="{539A8B52-F477-471E-8ADD-7373FC36497B}" srcOrd="0" destOrd="0" parTransId="{0642A347-5026-483A-BDAA-B6A376FB00F1}" sibTransId="{D1B1BE3C-0540-4E79-8C10-78A243D07FF5}"/>
    <dgm:cxn modelId="{A52016BF-A18F-4CF5-8FDE-CA88D12EFAA9}" srcId="{5462585E-525B-4CB7-8011-5C49C2A2AD80}" destId="{E0BE48E4-6B22-4B29-B2DB-8203876892C8}" srcOrd="0" destOrd="0" parTransId="{229A2DD9-77EF-49DF-BCD0-6AB5E6078129}" sibTransId="{CDADB0B6-711B-477D-A85D-72FDCA888D9A}"/>
    <dgm:cxn modelId="{78AA7762-1385-465D-95D9-2B15CA27FC66}" type="presOf" srcId="{567B261D-B97B-4531-A54D-3B596A0A6078}" destId="{B8D1596A-C234-4A83-B37C-0F38BC1BE201}" srcOrd="0" destOrd="0" presId="urn:microsoft.com/office/officeart/2008/layout/RadialCluster"/>
    <dgm:cxn modelId="{A36E3213-45FF-4DA2-829B-A1627759F909}" type="presOf" srcId="{5462585E-525B-4CB7-8011-5C49C2A2AD80}" destId="{E7DD7193-0E66-4568-92C2-6F490A4EEE67}" srcOrd="0" destOrd="0" presId="urn:microsoft.com/office/officeart/2008/layout/RadialCluster"/>
    <dgm:cxn modelId="{64C75CE1-DC53-476C-8130-8E74CA0F4553}" type="presOf" srcId="{0642A347-5026-483A-BDAA-B6A376FB00F1}" destId="{17C36460-4753-4B81-AE73-A61FB9FB5B93}" srcOrd="0" destOrd="0" presId="urn:microsoft.com/office/officeart/2008/layout/RadialCluster"/>
    <dgm:cxn modelId="{B796D71F-F191-450B-B55D-EB67AB4288B1}" srcId="{5462585E-525B-4CB7-8011-5C49C2A2AD80}" destId="{FD5FB12B-C02F-41A9-8DB8-DD095ADF0404}" srcOrd="1" destOrd="0" parTransId="{720FA5A5-0C42-45EA-8DE2-829A0EBA0C24}" sibTransId="{09C58114-667E-47F8-B0A7-1EC589B8C22E}"/>
    <dgm:cxn modelId="{656A512D-66D8-4F03-8009-18B243E8F81D}" srcId="{E0BE48E4-6B22-4B29-B2DB-8203876892C8}" destId="{567B261D-B97B-4531-A54D-3B596A0A6078}" srcOrd="1" destOrd="0" parTransId="{3FF963D1-EF9A-47BA-B8C7-2893B883B216}" sibTransId="{4E53FD72-456D-4816-A4D7-5A2135ECB703}"/>
    <dgm:cxn modelId="{D5BB2229-3264-4E1E-9AA9-17DEDE1447B9}" type="presOf" srcId="{3FF963D1-EF9A-47BA-B8C7-2893B883B216}" destId="{BF6B5557-5959-43ED-9C51-4C139F4CCD0C}" srcOrd="0" destOrd="0" presId="urn:microsoft.com/office/officeart/2008/layout/RadialCluster"/>
    <dgm:cxn modelId="{B36AD81F-21CE-49EA-9726-48EF05D0B962}" type="presOf" srcId="{539A8B52-F477-471E-8ADD-7373FC36497B}" destId="{FDE2A371-FA86-4008-9EF6-533A28AFE701}" srcOrd="0" destOrd="0" presId="urn:microsoft.com/office/officeart/2008/layout/RadialCluster"/>
    <dgm:cxn modelId="{D8A337FC-2ECC-4B66-B1F4-E52332FEBA15}" type="presOf" srcId="{E0BE48E4-6B22-4B29-B2DB-8203876892C8}" destId="{AD581B78-C6BE-4A8D-886C-58D568656619}" srcOrd="0" destOrd="0" presId="urn:microsoft.com/office/officeart/2008/layout/RadialCluster"/>
    <dgm:cxn modelId="{A5F915EC-0CE6-4E40-8DCF-AF603A7B7923}" type="presParOf" srcId="{E7DD7193-0E66-4568-92C2-6F490A4EEE67}" destId="{C70B3AA6-3CBB-4E28-959E-5FA76897FBCB}" srcOrd="0" destOrd="0" presId="urn:microsoft.com/office/officeart/2008/layout/RadialCluster"/>
    <dgm:cxn modelId="{9303EE02-E33C-484E-8FF8-A71739B94112}" type="presParOf" srcId="{C70B3AA6-3CBB-4E28-959E-5FA76897FBCB}" destId="{AD581B78-C6BE-4A8D-886C-58D568656619}" srcOrd="0" destOrd="0" presId="urn:microsoft.com/office/officeart/2008/layout/RadialCluster"/>
    <dgm:cxn modelId="{65E92E61-4731-4E50-B51E-2E9913F2D638}" type="presParOf" srcId="{C70B3AA6-3CBB-4E28-959E-5FA76897FBCB}" destId="{17C36460-4753-4B81-AE73-A61FB9FB5B93}" srcOrd="1" destOrd="0" presId="urn:microsoft.com/office/officeart/2008/layout/RadialCluster"/>
    <dgm:cxn modelId="{839E4E91-132B-4A1C-94CB-F6EE11F710C6}" type="presParOf" srcId="{C70B3AA6-3CBB-4E28-959E-5FA76897FBCB}" destId="{FDE2A371-FA86-4008-9EF6-533A28AFE701}" srcOrd="2" destOrd="0" presId="urn:microsoft.com/office/officeart/2008/layout/RadialCluster"/>
    <dgm:cxn modelId="{F4B46D91-10D9-47C1-BE82-F697CCA62510}" type="presParOf" srcId="{C70B3AA6-3CBB-4E28-959E-5FA76897FBCB}" destId="{BF6B5557-5959-43ED-9C51-4C139F4CCD0C}" srcOrd="3" destOrd="0" presId="urn:microsoft.com/office/officeart/2008/layout/RadialCluster"/>
    <dgm:cxn modelId="{35139F74-08F4-45E0-B18E-89E9E95BBF6F}" type="presParOf" srcId="{C70B3AA6-3CBB-4E28-959E-5FA76897FBCB}" destId="{B8D1596A-C234-4A83-B37C-0F38BC1BE20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1B78-C6BE-4A8D-886C-58D568656619}">
      <dsp:nvSpPr>
        <dsp:cNvPr id="0" name=""/>
        <dsp:cNvSpPr/>
      </dsp:nvSpPr>
      <dsp:spPr>
        <a:xfrm>
          <a:off x="3737179" y="39237"/>
          <a:ext cx="1123859" cy="83134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পদার্থ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77762" y="79820"/>
        <a:ext cx="1042693" cy="750175"/>
      </dsp:txXfrm>
    </dsp:sp>
    <dsp:sp modelId="{17C36460-4753-4B81-AE73-A61FB9FB5B93}">
      <dsp:nvSpPr>
        <dsp:cNvPr id="0" name=""/>
        <dsp:cNvSpPr/>
      </dsp:nvSpPr>
      <dsp:spPr>
        <a:xfrm rot="8927436">
          <a:off x="1637496" y="1381778"/>
          <a:ext cx="22634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3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2A371-FA86-4008-9EF6-533A28AFE701}">
      <dsp:nvSpPr>
        <dsp:cNvPr id="0" name=""/>
        <dsp:cNvSpPr/>
      </dsp:nvSpPr>
      <dsp:spPr>
        <a:xfrm>
          <a:off x="388181" y="1968206"/>
          <a:ext cx="1583333" cy="75298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অপরিবাহী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24939" y="2004964"/>
        <a:ext cx="1509817" cy="679469"/>
      </dsp:txXfrm>
    </dsp:sp>
    <dsp:sp modelId="{BF6B5557-5959-43ED-9C51-4C139F4CCD0C}">
      <dsp:nvSpPr>
        <dsp:cNvPr id="0" name=""/>
        <dsp:cNvSpPr/>
      </dsp:nvSpPr>
      <dsp:spPr>
        <a:xfrm rot="1971312">
          <a:off x="4678885" y="1435617"/>
          <a:ext cx="22775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75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1596A-C234-4A83-B37C-0F38BC1BE201}">
      <dsp:nvSpPr>
        <dsp:cNvPr id="0" name=""/>
        <dsp:cNvSpPr/>
      </dsp:nvSpPr>
      <dsp:spPr>
        <a:xfrm>
          <a:off x="6543509" y="2053420"/>
          <a:ext cx="1627465" cy="75298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পরিবাহী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580267" y="2090178"/>
        <a:ext cx="1553949" cy="679469"/>
      </dsp:txXfrm>
    </dsp:sp>
    <dsp:sp modelId="{C3F95FB4-AB6A-45B9-892E-C028C9851499}">
      <dsp:nvSpPr>
        <dsp:cNvPr id="0" name=""/>
        <dsp:cNvSpPr/>
      </dsp:nvSpPr>
      <dsp:spPr>
        <a:xfrm rot="5332680">
          <a:off x="3753384" y="1435398"/>
          <a:ext cx="11298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98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0A418-876F-492B-8733-F834228ED660}">
      <dsp:nvSpPr>
        <dsp:cNvPr id="0" name=""/>
        <dsp:cNvSpPr/>
      </dsp:nvSpPr>
      <dsp:spPr>
        <a:xfrm>
          <a:off x="3501585" y="2000217"/>
          <a:ext cx="1670325" cy="75298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অর্ধপরিবাহী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38343" y="2036975"/>
        <a:ext cx="1596809" cy="679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16-Mar-21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46.png"/><Relationship Id="rId10" Type="http://schemas.openxmlformats.org/officeDocument/2006/relationships/image" Target="../media/image25.png"/><Relationship Id="rId4" Type="http://schemas.openxmlformats.org/officeDocument/2006/relationships/image" Target="../media/image4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4914"/>
            <a:ext cx="2644538" cy="18904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87138" y="278346"/>
            <a:ext cx="412044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কতিপয় ডাই-ইলেকট্রিক পদার্থ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00104" y="2869146"/>
            <a:ext cx="11096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4" b="12638"/>
          <a:stretch/>
        </p:blipFill>
        <p:spPr>
          <a:xfrm>
            <a:off x="2949338" y="1054914"/>
            <a:ext cx="2918062" cy="18904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54914"/>
            <a:ext cx="2971800" cy="18904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38" y="3669246"/>
            <a:ext cx="2918062" cy="19431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669246"/>
            <a:ext cx="2971801" cy="19431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669246"/>
            <a:ext cx="2644539" cy="19431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" name="TextBox 173"/>
          <p:cNvSpPr txBox="1"/>
          <p:nvPr/>
        </p:nvSpPr>
        <p:spPr>
          <a:xfrm>
            <a:off x="3459479" y="2869146"/>
            <a:ext cx="187452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(Mica)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980906" y="2869146"/>
            <a:ext cx="16296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68681" y="5536146"/>
            <a:ext cx="121731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000863" y="5536145"/>
            <a:ext cx="140933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সিরামিক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010400" y="5572780"/>
            <a:ext cx="81197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8" grpId="0"/>
      <p:bldP spid="174" grpId="0"/>
      <p:bldP spid="175" grpId="0"/>
      <p:bldP spid="176" grpId="0"/>
      <p:bldP spid="177" grpId="0"/>
      <p:bldP spid="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956310" y="609600"/>
            <a:ext cx="3768090" cy="493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85890"/>
              </p:ext>
            </p:extLst>
          </p:nvPr>
        </p:nvGraphicFramePr>
        <p:xfrm>
          <a:off x="238291" y="0"/>
          <a:ext cx="8524709" cy="389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5486400" y="4800600"/>
            <a:ext cx="3449177" cy="876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হাইড্রোজেন, নাইট্রোজেন, অক্সিজেন ইত্যাদি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অপোলার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" y="4724400"/>
            <a:ext cx="3678171" cy="83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অয়ামোনিয়া, হাইড্রোক্লোরিক এসিড,</a:t>
            </a:r>
          </a:p>
          <a:p>
            <a:pPr marL="0" lv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ইত্যাদি পোলার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4699" y="2209800"/>
            <a:ext cx="3581400" cy="1676400"/>
            <a:chOff x="228600" y="4114800"/>
            <a:chExt cx="3581400" cy="1676400"/>
          </a:xfrm>
        </p:grpSpPr>
        <p:sp>
          <p:nvSpPr>
            <p:cNvPr id="3" name="Oval 2"/>
            <p:cNvSpPr/>
            <p:nvPr/>
          </p:nvSpPr>
          <p:spPr>
            <a:xfrm>
              <a:off x="228600" y="4114800"/>
              <a:ext cx="3581400" cy="1676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90800" y="4648200"/>
              <a:ext cx="533400" cy="533400"/>
              <a:chOff x="2590800" y="3276600"/>
              <a:chExt cx="533400" cy="5334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590800" y="3276600"/>
                <a:ext cx="533400" cy="533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lus 10"/>
              <p:cNvSpPr/>
              <p:nvPr/>
            </p:nvSpPr>
            <p:spPr>
              <a:xfrm>
                <a:off x="2645266" y="3352800"/>
                <a:ext cx="424467" cy="381000"/>
              </a:xfrm>
              <a:prstGeom prst="mathPlu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Minus 13"/>
            <p:cNvSpPr/>
            <p:nvPr/>
          </p:nvSpPr>
          <p:spPr>
            <a:xfrm>
              <a:off x="533400" y="4648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304800" y="4953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>
              <a:off x="3171678" y="44958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>
              <a:off x="1684020" y="41148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inus 19"/>
            <p:cNvSpPr/>
            <p:nvPr/>
          </p:nvSpPr>
          <p:spPr>
            <a:xfrm>
              <a:off x="2057400" y="4953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inus 20"/>
            <p:cNvSpPr/>
            <p:nvPr/>
          </p:nvSpPr>
          <p:spPr>
            <a:xfrm>
              <a:off x="1524000" y="5410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>
              <a:off x="2316434" y="4343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1676400" y="4648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23"/>
            <p:cNvSpPr/>
            <p:nvPr/>
          </p:nvSpPr>
          <p:spPr>
            <a:xfrm>
              <a:off x="1143000" y="48006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24"/>
            <p:cNvSpPr/>
            <p:nvPr/>
          </p:nvSpPr>
          <p:spPr>
            <a:xfrm>
              <a:off x="2286000" y="52578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838200" y="5334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2981178" y="5238457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inus 27"/>
            <p:cNvSpPr/>
            <p:nvPr/>
          </p:nvSpPr>
          <p:spPr>
            <a:xfrm>
              <a:off x="2065020" y="5486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inus 28"/>
            <p:cNvSpPr/>
            <p:nvPr/>
          </p:nvSpPr>
          <p:spPr>
            <a:xfrm>
              <a:off x="990600" y="5105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29"/>
            <p:cNvSpPr/>
            <p:nvPr/>
          </p:nvSpPr>
          <p:spPr>
            <a:xfrm>
              <a:off x="3352214" y="4910211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inus 30"/>
            <p:cNvSpPr/>
            <p:nvPr/>
          </p:nvSpPr>
          <p:spPr>
            <a:xfrm>
              <a:off x="1143000" y="44196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inus 31"/>
            <p:cNvSpPr/>
            <p:nvPr/>
          </p:nvSpPr>
          <p:spPr>
            <a:xfrm>
              <a:off x="533400" y="4648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32"/>
            <p:cNvSpPr/>
            <p:nvPr/>
          </p:nvSpPr>
          <p:spPr>
            <a:xfrm>
              <a:off x="1485900" y="5029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33"/>
            <p:cNvSpPr/>
            <p:nvPr/>
          </p:nvSpPr>
          <p:spPr>
            <a:xfrm>
              <a:off x="1676400" y="44196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34"/>
            <p:cNvSpPr/>
            <p:nvPr/>
          </p:nvSpPr>
          <p:spPr>
            <a:xfrm>
              <a:off x="838200" y="4267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43600" y="2133600"/>
            <a:ext cx="2409678" cy="2133600"/>
            <a:chOff x="6324600" y="3429000"/>
            <a:chExt cx="2409678" cy="2133600"/>
          </a:xfrm>
        </p:grpSpPr>
        <p:sp>
          <p:nvSpPr>
            <p:cNvPr id="36" name="Oval 35"/>
            <p:cNvSpPr/>
            <p:nvPr/>
          </p:nvSpPr>
          <p:spPr>
            <a:xfrm>
              <a:off x="6324600" y="3429000"/>
              <a:ext cx="2409678" cy="21336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231334" y="4267200"/>
              <a:ext cx="533400" cy="533400"/>
              <a:chOff x="2590800" y="3276600"/>
              <a:chExt cx="533400" cy="5334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590800" y="3276600"/>
                <a:ext cx="533400" cy="533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lus 38"/>
              <p:cNvSpPr/>
              <p:nvPr/>
            </p:nvSpPr>
            <p:spPr>
              <a:xfrm>
                <a:off x="2645266" y="3352800"/>
                <a:ext cx="424467" cy="381000"/>
              </a:xfrm>
              <a:prstGeom prst="mathPlu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Minus 39"/>
            <p:cNvSpPr/>
            <p:nvPr/>
          </p:nvSpPr>
          <p:spPr>
            <a:xfrm>
              <a:off x="7040834" y="3581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inus 40"/>
            <p:cNvSpPr/>
            <p:nvPr/>
          </p:nvSpPr>
          <p:spPr>
            <a:xfrm>
              <a:off x="7990449" y="3964745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inus 41"/>
            <p:cNvSpPr/>
            <p:nvPr/>
          </p:nvSpPr>
          <p:spPr>
            <a:xfrm>
              <a:off x="8353278" y="4267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inus 42"/>
            <p:cNvSpPr/>
            <p:nvPr/>
          </p:nvSpPr>
          <p:spPr>
            <a:xfrm>
              <a:off x="6705600" y="3810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inus 43"/>
            <p:cNvSpPr/>
            <p:nvPr/>
          </p:nvSpPr>
          <p:spPr>
            <a:xfrm>
              <a:off x="7162800" y="48006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44"/>
            <p:cNvSpPr/>
            <p:nvPr/>
          </p:nvSpPr>
          <p:spPr>
            <a:xfrm>
              <a:off x="6858000" y="5105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45"/>
            <p:cNvSpPr/>
            <p:nvPr/>
          </p:nvSpPr>
          <p:spPr>
            <a:xfrm>
              <a:off x="7498034" y="3962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inus 46"/>
            <p:cNvSpPr/>
            <p:nvPr/>
          </p:nvSpPr>
          <p:spPr>
            <a:xfrm>
              <a:off x="6781800" y="44196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47"/>
            <p:cNvSpPr/>
            <p:nvPr/>
          </p:nvSpPr>
          <p:spPr>
            <a:xfrm>
              <a:off x="6400800" y="4572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inus 48"/>
            <p:cNvSpPr/>
            <p:nvPr/>
          </p:nvSpPr>
          <p:spPr>
            <a:xfrm>
              <a:off x="7467600" y="50292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inus 49"/>
            <p:cNvSpPr/>
            <p:nvPr/>
          </p:nvSpPr>
          <p:spPr>
            <a:xfrm>
              <a:off x="8008620" y="3676357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inus 50"/>
            <p:cNvSpPr/>
            <p:nvPr/>
          </p:nvSpPr>
          <p:spPr>
            <a:xfrm>
              <a:off x="8077200" y="4953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inus 51"/>
            <p:cNvSpPr/>
            <p:nvPr/>
          </p:nvSpPr>
          <p:spPr>
            <a:xfrm>
              <a:off x="7246620" y="52578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52"/>
            <p:cNvSpPr/>
            <p:nvPr/>
          </p:nvSpPr>
          <p:spPr>
            <a:xfrm>
              <a:off x="7879034" y="4269545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inus 53"/>
            <p:cNvSpPr/>
            <p:nvPr/>
          </p:nvSpPr>
          <p:spPr>
            <a:xfrm>
              <a:off x="8229600" y="4681611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inus 54"/>
            <p:cNvSpPr/>
            <p:nvPr/>
          </p:nvSpPr>
          <p:spPr>
            <a:xfrm>
              <a:off x="6400800" y="41148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inus 55"/>
            <p:cNvSpPr/>
            <p:nvPr/>
          </p:nvSpPr>
          <p:spPr>
            <a:xfrm>
              <a:off x="7574234" y="35814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inus 56"/>
            <p:cNvSpPr/>
            <p:nvPr/>
          </p:nvSpPr>
          <p:spPr>
            <a:xfrm>
              <a:off x="6667500" y="48006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inus 57"/>
            <p:cNvSpPr/>
            <p:nvPr/>
          </p:nvSpPr>
          <p:spPr>
            <a:xfrm>
              <a:off x="6781800" y="4191000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inus 58"/>
            <p:cNvSpPr/>
            <p:nvPr/>
          </p:nvSpPr>
          <p:spPr>
            <a:xfrm>
              <a:off x="7856806" y="4544451"/>
              <a:ext cx="381000" cy="3048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705100" y="2971800"/>
            <a:ext cx="2019300" cy="1447800"/>
            <a:chOff x="2705100" y="3124200"/>
            <a:chExt cx="2019300" cy="1447800"/>
          </a:xfrm>
        </p:grpSpPr>
        <p:sp>
          <p:nvSpPr>
            <p:cNvPr id="62" name="Oval 61"/>
            <p:cNvSpPr/>
            <p:nvPr/>
          </p:nvSpPr>
          <p:spPr>
            <a:xfrm>
              <a:off x="2732718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2705100" y="4074942"/>
              <a:ext cx="2019300" cy="4970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800" dirty="0" smtClean="0">
                  <a:latin typeface="NikoshBAN" pitchFamily="2" charset="0"/>
                  <a:cs typeface="NikoshBAN" pitchFamily="2" charset="0"/>
                </a:rPr>
                <a:t>ধনাত্মক  চার্জের ভরকেন্দ্র  </a:t>
              </a:r>
              <a:endParaRPr lang="en-US" sz="1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0" name="Straight Arrow Connector 69"/>
            <p:cNvCxnSpPr>
              <a:endCxn id="62" idx="6"/>
            </p:cNvCxnSpPr>
            <p:nvPr/>
          </p:nvCxnSpPr>
          <p:spPr>
            <a:xfrm flipH="1" flipV="1">
              <a:off x="2808918" y="3162300"/>
              <a:ext cx="850395" cy="1028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33400" y="2971800"/>
            <a:ext cx="2120818" cy="1600200"/>
            <a:chOff x="533400" y="3124200"/>
            <a:chExt cx="2120818" cy="1600200"/>
          </a:xfrm>
        </p:grpSpPr>
        <p:grpSp>
          <p:nvGrpSpPr>
            <p:cNvPr id="65" name="Group 64"/>
            <p:cNvGrpSpPr/>
            <p:nvPr/>
          </p:nvGrpSpPr>
          <p:grpSpPr>
            <a:xfrm>
              <a:off x="533400" y="3124200"/>
              <a:ext cx="2120818" cy="1600200"/>
              <a:chOff x="533400" y="3124200"/>
              <a:chExt cx="2120818" cy="1600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828800" y="31242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Subtitle 2"/>
              <p:cNvSpPr txBox="1">
                <a:spLocks/>
              </p:cNvSpPr>
              <p:nvPr/>
            </p:nvSpPr>
            <p:spPr>
              <a:xfrm>
                <a:off x="533400" y="4230894"/>
                <a:ext cx="2120818" cy="4935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ঋণাত্মক চার্জের ভরকেন্দ্র  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72" name="Straight Arrow Connector 71"/>
            <p:cNvCxnSpPr>
              <a:endCxn id="61" idx="3"/>
            </p:cNvCxnSpPr>
            <p:nvPr/>
          </p:nvCxnSpPr>
          <p:spPr>
            <a:xfrm flipV="1">
              <a:off x="1295401" y="3189241"/>
              <a:ext cx="544558" cy="11541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334000" y="3200400"/>
            <a:ext cx="3810000" cy="1676400"/>
            <a:chOff x="5334000" y="3352800"/>
            <a:chExt cx="3810000" cy="1676400"/>
          </a:xfrm>
        </p:grpSpPr>
        <p:grpSp>
          <p:nvGrpSpPr>
            <p:cNvPr id="68" name="Group 67"/>
            <p:cNvGrpSpPr/>
            <p:nvPr/>
          </p:nvGrpSpPr>
          <p:grpSpPr>
            <a:xfrm>
              <a:off x="5334000" y="3352800"/>
              <a:ext cx="3810000" cy="1676400"/>
              <a:chOff x="5334000" y="3352800"/>
              <a:chExt cx="3810000" cy="1676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7086600" y="3352800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ubtitle 2"/>
              <p:cNvSpPr txBox="1">
                <a:spLocks/>
              </p:cNvSpPr>
              <p:nvPr/>
            </p:nvSpPr>
            <p:spPr>
              <a:xfrm>
                <a:off x="5334000" y="4419600"/>
                <a:ext cx="38100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1800" dirty="0" smtClean="0">
                    <a:latin typeface="NikoshBAN" pitchFamily="2" charset="0"/>
                    <a:cs typeface="NikoshBAN" pitchFamily="2" charset="0"/>
                  </a:rPr>
                  <a:t>ধনাত্মক  এবং ঋণাত্মক  উভয় চার্জের ভরকেন্দ্র  </a:t>
                </a:r>
                <a:endParaRPr lang="en-US" sz="1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75" name="Straight Arrow Connector 74"/>
            <p:cNvCxnSpPr>
              <a:endCxn id="63" idx="2"/>
            </p:cNvCxnSpPr>
            <p:nvPr/>
          </p:nvCxnSpPr>
          <p:spPr>
            <a:xfrm flipV="1">
              <a:off x="7056120" y="3390900"/>
              <a:ext cx="30480" cy="1333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Subtitle 2"/>
          <p:cNvSpPr txBox="1">
            <a:spLocks/>
          </p:cNvSpPr>
          <p:nvPr/>
        </p:nvSpPr>
        <p:spPr>
          <a:xfrm>
            <a:off x="381000" y="5638800"/>
            <a:ext cx="3042148" cy="83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পোলার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ের ডাইপোল মোমেন্ট থাকে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Subtitle 2"/>
          <p:cNvSpPr txBox="1">
            <a:spLocks/>
          </p:cNvSpPr>
          <p:nvPr/>
        </p:nvSpPr>
        <p:spPr>
          <a:xfrm>
            <a:off x="5708671" y="5715000"/>
            <a:ext cx="3042148" cy="835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অপোলার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ের ডাইপোল মোমেন্ট শূন্য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581B78-C6BE-4A8D-886C-58D56865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AD581B78-C6BE-4A8D-886C-58D56865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36460-4753-4B81-AE73-A61FB9FB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7C36460-4753-4B81-AE73-A61FB9FB5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2A371-FA86-4008-9EF6-533A28AF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FDE2A371-FA86-4008-9EF6-533A28AFE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B5557-5959-43ED-9C51-4C139F4CC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BF6B5557-5959-43ED-9C51-4C139F4CC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1596A-C234-4A83-B37C-0F38BC1B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B8D1596A-C234-4A83-B37C-0F38BC1BE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4" grpId="0">
        <p:bldSub>
          <a:bldDgm bld="one"/>
        </p:bldSub>
      </p:bldGraphic>
      <p:bldP spid="9" grpId="0" animBg="1"/>
      <p:bldP spid="10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22092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865013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 পোলার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এবং অপোলার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পদার্থের মধ্যে পার্থক্য লিখ।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অপরিবাহী কিন্তু সকল অপরিবাহী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ডাই-ইলেকট্রিক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নয় কেন?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3000" y="1447800"/>
            <a:ext cx="6667500" cy="3571875"/>
            <a:chOff x="1238250" y="1643062"/>
            <a:chExt cx="6667500" cy="3571875"/>
          </a:xfrm>
        </p:grpSpPr>
        <p:grpSp>
          <p:nvGrpSpPr>
            <p:cNvPr id="5" name="Group 4"/>
            <p:cNvGrpSpPr/>
            <p:nvPr/>
          </p:nvGrpSpPr>
          <p:grpSpPr>
            <a:xfrm>
              <a:off x="1238250" y="1643062"/>
              <a:ext cx="6667500" cy="3571875"/>
              <a:chOff x="1238250" y="1643062"/>
              <a:chExt cx="6667500" cy="35718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38250" y="1643062"/>
                <a:ext cx="6667500" cy="3571875"/>
                <a:chOff x="1238250" y="1643062"/>
                <a:chExt cx="6667500" cy="357187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8250" y="1643062"/>
                  <a:ext cx="6667500" cy="3571875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1238250" y="1643062"/>
                  <a:ext cx="3867150" cy="1252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1248508" y="4495800"/>
                <a:ext cx="6657242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ধারক তৈরিতে ডাই-ইলেকট্রিক পদার্থের ব্যবহার 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238250" y="1643062"/>
              <a:ext cx="6667500" cy="35718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2819400" y="76200"/>
            <a:ext cx="38481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ডাই-ইলেকট্রিক পদার্থের ব্যবহার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609600"/>
            <a:ext cx="3785182" cy="2771775"/>
            <a:chOff x="762000" y="304800"/>
            <a:chExt cx="3785182" cy="2771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04800"/>
              <a:ext cx="3419475" cy="2771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50955" y="1066800"/>
                  <a:ext cx="4601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955" y="1066800"/>
                  <a:ext cx="4601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681018" y="2530825"/>
                  <a:ext cx="465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018" y="2530825"/>
                  <a:ext cx="46544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3815768" y="1359932"/>
              <a:ext cx="7314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ambria Math"/>
                  <a:ea typeface="Cambria Math"/>
                </a:rPr>
                <a:t>∊˳</a:t>
              </a:r>
              <a:endParaRPr lang="en-US" sz="4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41489" y="609600"/>
            <a:ext cx="3429000" cy="2771775"/>
            <a:chOff x="5141489" y="304800"/>
            <a:chExt cx="3429000" cy="27717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489" y="304800"/>
              <a:ext cx="3429000" cy="2771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894089" y="990600"/>
                  <a:ext cx="4601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089" y="990600"/>
                  <a:ext cx="46012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1733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124152" y="2454625"/>
                  <a:ext cx="465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152" y="2454625"/>
                  <a:ext cx="46544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1710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8189489" y="1524000"/>
              <a:ext cx="30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ambria Math"/>
                  <a:ea typeface="Cambria Math"/>
                </a:rPr>
                <a:t>∊</a:t>
              </a:r>
              <a:endParaRPr lang="en-US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ubtitle 2"/>
              <p:cNvSpPr txBox="1">
                <a:spLocks/>
              </p:cNvSpPr>
              <p:nvPr/>
            </p:nvSpPr>
            <p:spPr>
              <a:xfrm>
                <a:off x="386768" y="3485887"/>
                <a:ext cx="3429000" cy="100991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শূন্য মাধ্যমের জন্য কুলম্ব বল, </a:t>
                </a:r>
              </a:p>
              <a:p>
                <a:pPr marL="0" indent="0">
                  <a:buNone/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bn-IN" sz="2800" b="0" i="0" dirty="0" smtClean="0"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68" y="3485887"/>
                <a:ext cx="3429000" cy="1009913"/>
              </a:xfrm>
              <a:prstGeom prst="rect">
                <a:avLst/>
              </a:prstGeom>
              <a:blipFill rotWithShape="1">
                <a:blip r:embed="rId9"/>
                <a:stretch>
                  <a:fillRect l="-2293" t="-7059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2"/>
              <p:cNvSpPr txBox="1">
                <a:spLocks/>
              </p:cNvSpPr>
              <p:nvPr/>
            </p:nvSpPr>
            <p:spPr>
              <a:xfrm>
                <a:off x="5069047" y="3485888"/>
                <a:ext cx="3693953" cy="10099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যে কোন মাধ্যমের জন্য কুলম্ব বল, </a:t>
                </a:r>
              </a:p>
              <a:p>
                <a:pPr marL="0" indent="0">
                  <a:buNone/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∊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047" y="3485888"/>
                <a:ext cx="3693953" cy="1009912"/>
              </a:xfrm>
              <a:prstGeom prst="rect">
                <a:avLst/>
              </a:prstGeom>
              <a:blipFill rotWithShape="1">
                <a:blip r:embed="rId10"/>
                <a:stretch>
                  <a:fillRect l="-2623" t="-7647" r="-295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ubtitle 2"/>
              <p:cNvSpPr txBox="1">
                <a:spLocks/>
              </p:cNvSpPr>
              <p:nvPr/>
            </p:nvSpPr>
            <p:spPr>
              <a:xfrm>
                <a:off x="152401" y="4648200"/>
                <a:ext cx="4029074" cy="2133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smtClean="0">
                    <a:latin typeface="Cambria Math"/>
                    <a:ea typeface="Cambria Math"/>
                    <a:cs typeface="NikoshBAN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cs typeface="NikoshBAN" pitchFamily="2" charset="0"/>
                      </a:rPr>
                      <m:t>𝐾</m:t>
                    </m:r>
                    <m:r>
                      <a:rPr lang="en-US" sz="23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মাধ্যমটির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মাধ্যমাংক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পরাবৈদ্যুতিক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300" dirty="0" err="1" smtClean="0"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2300" dirty="0">
                    <a:latin typeface="NikoshBAN" pitchFamily="2" charset="0"/>
                    <a:ea typeface="Cambria Math"/>
                    <a:cs typeface="NikoshBAN" pitchFamily="2" charset="0"/>
                  </a:rPr>
                  <a:t>]</a:t>
                </a:r>
                <a:r>
                  <a:rPr lang="en-US" sz="23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3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𝐾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  <m:r>
                      <a:rPr lang="bn-IN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∊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𝐾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∊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∊˳</m:t>
                        </m:r>
                      </m:den>
                    </m:f>
                  </m:oMath>
                </a14:m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4648200"/>
                <a:ext cx="4029074" cy="2133600"/>
              </a:xfrm>
              <a:prstGeom prst="rect">
                <a:avLst/>
              </a:prstGeom>
              <a:blipFill rotWithShape="1">
                <a:blip r:embed="rId11"/>
                <a:stretch>
                  <a:fillRect l="-1955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ubtitle 2"/>
          <p:cNvSpPr txBox="1">
            <a:spLocks/>
          </p:cNvSpPr>
          <p:nvPr/>
        </p:nvSpPr>
        <p:spPr>
          <a:xfrm>
            <a:off x="4343401" y="5181600"/>
            <a:ext cx="4648199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300" dirty="0" smtClean="0">
                <a:latin typeface="NikoshBAN" pitchFamily="2" charset="0"/>
                <a:cs typeface="NikoshBAN" pitchFamily="2" charset="0"/>
              </a:rPr>
              <a:t>অর্থাৎ কোন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2300" dirty="0" smtClean="0">
                <a:latin typeface="NikoshBAN" pitchFamily="2" charset="0"/>
                <a:cs typeface="NikoshBAN" pitchFamily="2" charset="0"/>
              </a:rPr>
              <a:t>মের ভেদনযোগ্যতা ও শূন্য মাধ্যমের ভেদনযোগ্যতার অনুপাতই হলো ঐ মাধ্যমের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181600" y="5867400"/>
            <a:ext cx="3886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3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3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মাধ্যমাংক</a:t>
            </a:r>
            <a:r>
              <a:rPr lang="en-US" sz="23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3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পরাবৈদ্যুতিক</a:t>
            </a:r>
            <a:r>
              <a:rPr lang="en-US" sz="23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bn-IN" sz="2300" dirty="0" smtClean="0">
                <a:solidFill>
                  <a:srgbClr val="0066FF"/>
                </a:solidFill>
                <a:latin typeface="NikoshBAN" pitchFamily="2" charset="0"/>
                <a:ea typeface="Cambria Math"/>
                <a:cs typeface="NikoshBAN" pitchFamily="2" charset="0"/>
              </a:rPr>
              <a:t>। </a:t>
            </a:r>
            <a:endParaRPr lang="bn-IN" sz="23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819400" y="76200"/>
            <a:ext cx="38481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ডাই-ইলেকট্রিক পদার্থের ব্যবহার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943600"/>
          </a:xfrm>
          <a:prstGeom prst="rect">
            <a:avLst/>
          </a:prstGeom>
          <a:ln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Subtitle 2"/>
          <p:cNvSpPr txBox="1">
            <a:spLocks/>
          </p:cNvSpPr>
          <p:nvPr/>
        </p:nvSpPr>
        <p:spPr>
          <a:xfrm>
            <a:off x="2590800" y="73765"/>
            <a:ext cx="3848100" cy="612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ডাই-ইলেকট্রিক পদার্থের ব্যবহার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 txBox="1">
            <a:spLocks/>
          </p:cNvSpPr>
          <p:nvPr/>
        </p:nvSpPr>
        <p:spPr>
          <a:xfrm>
            <a:off x="609600" y="4572000"/>
            <a:ext cx="7924800" cy="685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চার্জিত পাত দুটির মধ্যে ডাই-ইলেকট্রিক ব্যবহারের সুবিধা লিখ।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4900" y="381000"/>
            <a:ext cx="2438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80691" y="1359036"/>
            <a:ext cx="648709" cy="2825682"/>
            <a:chOff x="5980691" y="1359036"/>
            <a:chExt cx="648709" cy="2825682"/>
          </a:xfrm>
        </p:grpSpPr>
        <p:sp>
          <p:nvSpPr>
            <p:cNvPr id="5" name="Rectangle 4"/>
            <p:cNvSpPr/>
            <p:nvPr/>
          </p:nvSpPr>
          <p:spPr>
            <a:xfrm>
              <a:off x="5980691" y="1359036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78022" y="25146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B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7400" y="1365318"/>
            <a:ext cx="650510" cy="2825682"/>
            <a:chOff x="3447400" y="1365318"/>
            <a:chExt cx="650510" cy="2825682"/>
          </a:xfrm>
        </p:grpSpPr>
        <p:sp>
          <p:nvSpPr>
            <p:cNvPr id="9" name="Rectangle 8"/>
            <p:cNvSpPr/>
            <p:nvPr/>
          </p:nvSpPr>
          <p:spPr>
            <a:xfrm>
              <a:off x="3724379" y="1365318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47400" y="2458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A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78"/>
          <p:cNvGrpSpPr/>
          <p:nvPr/>
        </p:nvGrpSpPr>
        <p:grpSpPr>
          <a:xfrm>
            <a:off x="3762478" y="1455158"/>
            <a:ext cx="297331" cy="2605706"/>
            <a:chOff x="7467600" y="838200"/>
            <a:chExt cx="292268" cy="2284422"/>
          </a:xfrm>
        </p:grpSpPr>
        <p:pic>
          <p:nvPicPr>
            <p:cNvPr id="12" name="Picture 11" descr="Char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4832" y="1231030"/>
              <a:ext cx="285036" cy="274320"/>
            </a:xfrm>
            <a:prstGeom prst="rect">
              <a:avLst/>
            </a:prstGeom>
          </p:spPr>
        </p:pic>
        <p:pic>
          <p:nvPicPr>
            <p:cNvPr id="13" name="Picture 12" descr="Char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4832" y="1642256"/>
              <a:ext cx="285036" cy="274320"/>
            </a:xfrm>
            <a:prstGeom prst="rect">
              <a:avLst/>
            </a:prstGeom>
          </p:spPr>
        </p:pic>
        <p:pic>
          <p:nvPicPr>
            <p:cNvPr id="14" name="Picture 13" descr="Char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4832" y="2053482"/>
              <a:ext cx="285036" cy="274320"/>
            </a:xfrm>
            <a:prstGeom prst="rect">
              <a:avLst/>
            </a:prstGeom>
          </p:spPr>
        </p:pic>
        <p:pic>
          <p:nvPicPr>
            <p:cNvPr id="15" name="Picture 14" descr="Char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4832" y="2433176"/>
              <a:ext cx="285036" cy="274320"/>
            </a:xfrm>
            <a:prstGeom prst="rect">
              <a:avLst/>
            </a:prstGeom>
          </p:spPr>
        </p:pic>
        <p:pic>
          <p:nvPicPr>
            <p:cNvPr id="16" name="Picture 15" descr="Char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4832" y="2848302"/>
              <a:ext cx="285036" cy="274320"/>
            </a:xfrm>
            <a:prstGeom prst="rect">
              <a:avLst/>
            </a:prstGeom>
          </p:spPr>
        </p:pic>
        <p:pic>
          <p:nvPicPr>
            <p:cNvPr id="17" name="Picture 16" descr="Charg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0" y="838200"/>
              <a:ext cx="285036" cy="274320"/>
            </a:xfrm>
            <a:prstGeom prst="rect">
              <a:avLst/>
            </a:prstGeom>
          </p:spPr>
        </p:pic>
      </p:grpSp>
      <p:grpSp>
        <p:nvGrpSpPr>
          <p:cNvPr id="18" name="Group 92"/>
          <p:cNvGrpSpPr/>
          <p:nvPr/>
        </p:nvGrpSpPr>
        <p:grpSpPr>
          <a:xfrm>
            <a:off x="5999766" y="1441517"/>
            <a:ext cx="335379" cy="2567798"/>
            <a:chOff x="6324601" y="1295400"/>
            <a:chExt cx="289645" cy="2249548"/>
          </a:xfrm>
        </p:grpSpPr>
        <p:pic>
          <p:nvPicPr>
            <p:cNvPr id="20" name="Picture 19" descr="n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1" y="1295400"/>
              <a:ext cx="289645" cy="274320"/>
            </a:xfrm>
            <a:prstGeom prst="rect">
              <a:avLst/>
            </a:prstGeom>
          </p:spPr>
        </p:pic>
        <p:pic>
          <p:nvPicPr>
            <p:cNvPr id="21" name="Picture 20" descr="n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1" y="1690446"/>
              <a:ext cx="289645" cy="274320"/>
            </a:xfrm>
            <a:prstGeom prst="rect">
              <a:avLst/>
            </a:prstGeom>
          </p:spPr>
        </p:pic>
        <p:pic>
          <p:nvPicPr>
            <p:cNvPr id="22" name="Picture 21" descr="n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1" y="2085492"/>
              <a:ext cx="289645" cy="274320"/>
            </a:xfrm>
            <a:prstGeom prst="rect">
              <a:avLst/>
            </a:prstGeom>
          </p:spPr>
        </p:pic>
        <p:pic>
          <p:nvPicPr>
            <p:cNvPr id="23" name="Picture 22" descr="n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1" y="2480538"/>
              <a:ext cx="289645" cy="274320"/>
            </a:xfrm>
            <a:prstGeom prst="rect">
              <a:avLst/>
            </a:prstGeom>
          </p:spPr>
        </p:pic>
        <p:pic>
          <p:nvPicPr>
            <p:cNvPr id="24" name="Picture 23" descr="n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1" y="2875584"/>
              <a:ext cx="289645" cy="274320"/>
            </a:xfrm>
            <a:prstGeom prst="rect">
              <a:avLst/>
            </a:prstGeom>
          </p:spPr>
        </p:pic>
        <p:pic>
          <p:nvPicPr>
            <p:cNvPr id="25" name="Picture 24" descr="n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1" y="3270628"/>
              <a:ext cx="28964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9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909" y="974668"/>
            <a:ext cx="27293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5909" y="4495800"/>
            <a:ext cx="395931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ডাই-ইলেকট্রিক ধ্রুবক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5909" y="1790700"/>
            <a:ext cx="48629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অপরিবাহীর রোধ 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908" y="3352800"/>
            <a:ext cx="7058892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পোলার এবং অপোলার ডাই-ইলেকট্রিকের দুটি করে উদাহরণ দাও।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5908" y="5334000"/>
            <a:ext cx="64492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ধারক তৈরিতে অপরিবাহীর ব্যবহার বর্ণনা কর।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908" y="2590800"/>
            <a:ext cx="48629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অপরিবাহীর ব্যান্ড গ্যাপ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8413" y="405825"/>
            <a:ext cx="163698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2757268"/>
            <a:ext cx="8610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জানা ১০টি অপরিবাহীর নাম ও এদের ব্যবহার লিখে আনবে।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/>
          <p:cNvSpPr txBox="1">
            <a:spLocks/>
          </p:cNvSpPr>
          <p:nvPr/>
        </p:nvSpPr>
        <p:spPr>
          <a:xfrm>
            <a:off x="1066800" y="4861560"/>
            <a:ext cx="7284719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যেসকল পদার্থ তড়িৎ পরিবহণ করে না, সেসকল পদার্থকে বলা হয়... ...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Subtitle 2"/>
          <p:cNvSpPr txBox="1">
            <a:spLocks/>
          </p:cNvSpPr>
          <p:nvPr/>
        </p:nvSpPr>
        <p:spPr>
          <a:xfrm>
            <a:off x="838201" y="337844"/>
            <a:ext cx="2743200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Subtitle 2"/>
          <p:cNvSpPr txBox="1">
            <a:spLocks/>
          </p:cNvSpPr>
          <p:nvPr/>
        </p:nvSpPr>
        <p:spPr>
          <a:xfrm>
            <a:off x="1844039" y="4969522"/>
            <a:ext cx="3429000" cy="424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এগুলো কী তড়িৎ পরিবহন করে?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10600" cy="365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139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7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667000"/>
            <a:ext cx="31859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অপরিবাহী </a:t>
            </a:r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262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70982"/>
            <a:ext cx="6934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ডাই-ইলেকট্রিক পদার্থ কী তা ব্যাখ্যা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পারবে,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45" y="4467807"/>
            <a:ext cx="831965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ক্ষেত্রে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ডাই-ইলেকট্রিক পদার্থের ব্যবহার সম্পর্কে বলতে পারবে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1442433" y="470202"/>
            <a:ext cx="5105400" cy="493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3486980"/>
              </p:ext>
            </p:extLst>
          </p:nvPr>
        </p:nvGraphicFramePr>
        <p:xfrm>
          <a:off x="238291" y="470202"/>
          <a:ext cx="8524709" cy="374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76602"/>
            <a:ext cx="2819399" cy="2292348"/>
          </a:xfrm>
          <a:prstGeom prst="ellipse">
            <a:avLst/>
          </a:prstGeom>
          <a:ln w="381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0" y="3276600"/>
            <a:ext cx="2903220" cy="2292350"/>
          </a:xfrm>
          <a:prstGeom prst="ellipse">
            <a:avLst/>
          </a:prstGeom>
          <a:ln w="381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2928333" cy="2292349"/>
          </a:xfrm>
          <a:prstGeom prst="ellipse">
            <a:avLst/>
          </a:prstGeom>
          <a:ln w="381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9600" y="5867400"/>
            <a:ext cx="2013933" cy="493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581B78-C6BE-4A8D-886C-58D568656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AD581B78-C6BE-4A8D-886C-58D568656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36460-4753-4B81-AE73-A61FB9FB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17C36460-4753-4B81-AE73-A61FB9FB5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2A371-FA86-4008-9EF6-533A28AF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FDE2A371-FA86-4008-9EF6-533A28AFE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B5557-5959-43ED-9C51-4C139F4CC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BF6B5557-5959-43ED-9C51-4C139F4CC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1596A-C234-4A83-B37C-0F38BC1B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B8D1596A-C234-4A83-B37C-0F38BC1BE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95FB4-AB6A-45B9-892E-C028C9851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3F95FB4-AB6A-45B9-892E-C028C9851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0A418-876F-492B-8733-F834228ED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5150A418-876F-492B-8733-F834228ED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4" grpId="0" uiExpand="1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1066800" y="304800"/>
            <a:ext cx="3634955" cy="4935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84033" y="1981200"/>
            <a:ext cx="2530967" cy="493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           পরিবহন ব্যান্ড 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3352800" y="5181600"/>
                <a:ext cx="3449177" cy="49350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অপরিবাহী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রোধ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l-GR" sz="2800" dirty="0" smtClean="0">
                    <a:latin typeface="Arial"/>
                    <a:cs typeface="NikoshBAN" pitchFamily="2" charset="0"/>
                  </a:rPr>
                  <a:t>Ω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-m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ক্রমের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181600"/>
                <a:ext cx="3449177" cy="493506"/>
              </a:xfrm>
              <a:prstGeom prst="rect">
                <a:avLst/>
              </a:prstGeom>
              <a:blipFill rotWithShape="1">
                <a:blip r:embed="rId3"/>
                <a:stretch>
                  <a:fillRect l="-1754" t="-4706" r="-280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2057400" y="5181600"/>
                <a:ext cx="5049377" cy="49350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অপরিবাহী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𝐵𝑎𝑛𝑑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𝑒𝑛𝑒𝑟𝑔𝑦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𝑔𝑎𝑝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15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𝑒𝑉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প্রায়।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81600"/>
                <a:ext cx="5049377" cy="493506"/>
              </a:xfrm>
              <a:prstGeom prst="rect">
                <a:avLst/>
              </a:prstGeom>
              <a:blipFill rotWithShape="1">
                <a:blip r:embed="rId4"/>
                <a:stretch>
                  <a:fillRect l="-1683" t="-3529" r="-3245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184033" y="3240294"/>
            <a:ext cx="2530967" cy="493506"/>
            <a:chOff x="3184033" y="3240294"/>
            <a:chExt cx="2530967" cy="493506"/>
          </a:xfrm>
        </p:grpSpPr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3184033" y="3240294"/>
              <a:ext cx="2530967" cy="4935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8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IN" sz="1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যোজন ব্যান্ড  </a:t>
              </a:r>
              <a:endParaRPr lang="en-US" sz="1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260233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12633" y="35052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09914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65033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717433" y="35052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69833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22233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174633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327033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79433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814714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90914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43314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95714" y="34290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48114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19514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60233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24314" y="35052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76714" y="3581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622433" y="3352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12633" y="2474706"/>
            <a:ext cx="1424941" cy="765588"/>
            <a:chOff x="3412633" y="2474706"/>
            <a:chExt cx="1424941" cy="765588"/>
          </a:xfrm>
        </p:grpSpPr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4449516" y="2474706"/>
              <a:ext cx="1" cy="765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3412633" y="2572647"/>
              <a:ext cx="1424941" cy="493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800" dirty="0" smtClean="0">
                  <a:latin typeface="NikoshBAN" pitchFamily="2" charset="0"/>
                  <a:cs typeface="NikoshBAN" pitchFamily="2" charset="0"/>
                </a:rPr>
                <a:t>            নিষিদ্ধ ব্যান্ড  </a:t>
              </a:r>
              <a:endParaRPr lang="en-US" sz="1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42927" y="1371600"/>
            <a:ext cx="493506" cy="2743200"/>
            <a:chOff x="2842927" y="1371600"/>
            <a:chExt cx="493506" cy="27432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184033" y="1371600"/>
              <a:ext cx="0" cy="2743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ubtitle 2"/>
            <p:cNvSpPr txBox="1">
              <a:spLocks/>
            </p:cNvSpPr>
            <p:nvPr/>
          </p:nvSpPr>
          <p:spPr>
            <a:xfrm rot="16200000">
              <a:off x="2733445" y="2597412"/>
              <a:ext cx="712470" cy="493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800" dirty="0" smtClean="0">
                  <a:latin typeface="NikoshBAN" pitchFamily="2" charset="0"/>
                  <a:cs typeface="NikoshBAN" pitchFamily="2" charset="0"/>
                </a:rPr>
                <a:t>  শক্তি   </a:t>
              </a:r>
              <a:endParaRPr lang="en-US" sz="1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8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007" y="2628900"/>
            <a:ext cx="4017994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 এর বৈশিষ্ট লিখ। </a:t>
            </a:r>
          </a:p>
        </p:txBody>
      </p: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80691" y="1359036"/>
            <a:ext cx="648709" cy="2825682"/>
            <a:chOff x="5980691" y="1359036"/>
            <a:chExt cx="648709" cy="2825682"/>
          </a:xfrm>
        </p:grpSpPr>
        <p:sp>
          <p:nvSpPr>
            <p:cNvPr id="58" name="Rectangle 57"/>
            <p:cNvSpPr/>
            <p:nvPr/>
          </p:nvSpPr>
          <p:spPr>
            <a:xfrm>
              <a:off x="5980691" y="1359036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78022" y="25146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B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47400" y="1365318"/>
            <a:ext cx="650510" cy="2825682"/>
            <a:chOff x="3447400" y="1365318"/>
            <a:chExt cx="650510" cy="2825682"/>
          </a:xfrm>
        </p:grpSpPr>
        <p:sp>
          <p:nvSpPr>
            <p:cNvPr id="4" name="Rectangle 3"/>
            <p:cNvSpPr/>
            <p:nvPr/>
          </p:nvSpPr>
          <p:spPr>
            <a:xfrm>
              <a:off x="3724379" y="1365318"/>
              <a:ext cx="373531" cy="2825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47400" y="2458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A</a:t>
              </a:r>
              <a:endParaRPr lang="bn-BD" sz="24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7138" y="291143"/>
            <a:ext cx="304618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ডাই-ইলেকট্রিক পদার্থ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1549" y="4706056"/>
            <a:ext cx="7095212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পাত চার্জিত করার পর অপরিবাহীতে কী ঘটল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78"/>
          <p:cNvGrpSpPr/>
          <p:nvPr/>
        </p:nvGrpSpPr>
        <p:grpSpPr>
          <a:xfrm>
            <a:off x="3762478" y="1455158"/>
            <a:ext cx="297331" cy="2605706"/>
            <a:chOff x="7467600" y="838200"/>
            <a:chExt cx="292268" cy="2284422"/>
          </a:xfrm>
        </p:grpSpPr>
        <p:pic>
          <p:nvPicPr>
            <p:cNvPr id="28" name="Picture 27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231030"/>
              <a:ext cx="285036" cy="274320"/>
            </a:xfrm>
            <a:prstGeom prst="rect">
              <a:avLst/>
            </a:prstGeom>
          </p:spPr>
        </p:pic>
        <p:pic>
          <p:nvPicPr>
            <p:cNvPr id="29" name="Picture 28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1642256"/>
              <a:ext cx="285036" cy="274320"/>
            </a:xfrm>
            <a:prstGeom prst="rect">
              <a:avLst/>
            </a:prstGeom>
          </p:spPr>
        </p:pic>
        <p:pic>
          <p:nvPicPr>
            <p:cNvPr id="30" name="Picture 29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053482"/>
              <a:ext cx="285036" cy="274320"/>
            </a:xfrm>
            <a:prstGeom prst="rect">
              <a:avLst/>
            </a:prstGeom>
          </p:spPr>
        </p:pic>
        <p:pic>
          <p:nvPicPr>
            <p:cNvPr id="31" name="Picture 30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433176"/>
              <a:ext cx="285036" cy="274320"/>
            </a:xfrm>
            <a:prstGeom prst="rect">
              <a:avLst/>
            </a:prstGeom>
          </p:spPr>
        </p:pic>
        <p:pic>
          <p:nvPicPr>
            <p:cNvPr id="32" name="Picture 31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4832" y="2848302"/>
              <a:ext cx="285036" cy="274320"/>
            </a:xfrm>
            <a:prstGeom prst="rect">
              <a:avLst/>
            </a:prstGeom>
          </p:spPr>
        </p:pic>
        <p:pic>
          <p:nvPicPr>
            <p:cNvPr id="33" name="Picture 32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838200"/>
              <a:ext cx="285036" cy="274320"/>
            </a:xfrm>
            <a:prstGeom prst="rect">
              <a:avLst/>
            </a:prstGeom>
          </p:spPr>
        </p:pic>
      </p:grpSp>
      <p:grpSp>
        <p:nvGrpSpPr>
          <p:cNvPr id="41" name="Group 92"/>
          <p:cNvGrpSpPr/>
          <p:nvPr/>
        </p:nvGrpSpPr>
        <p:grpSpPr>
          <a:xfrm>
            <a:off x="5999766" y="1441517"/>
            <a:ext cx="335379" cy="2567798"/>
            <a:chOff x="6324601" y="1295400"/>
            <a:chExt cx="289645" cy="2249548"/>
          </a:xfrm>
        </p:grpSpPr>
        <p:pic>
          <p:nvPicPr>
            <p:cNvPr id="42" name="Picture 41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1295400"/>
              <a:ext cx="289645" cy="274320"/>
            </a:xfrm>
            <a:prstGeom prst="rect">
              <a:avLst/>
            </a:prstGeom>
          </p:spPr>
        </p:pic>
        <p:pic>
          <p:nvPicPr>
            <p:cNvPr id="43" name="Picture 42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1690446"/>
              <a:ext cx="289645" cy="274320"/>
            </a:xfrm>
            <a:prstGeom prst="rect">
              <a:avLst/>
            </a:prstGeom>
          </p:spPr>
        </p:pic>
        <p:pic>
          <p:nvPicPr>
            <p:cNvPr id="44" name="Picture 43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085492"/>
              <a:ext cx="289645" cy="274320"/>
            </a:xfrm>
            <a:prstGeom prst="rect">
              <a:avLst/>
            </a:prstGeom>
          </p:spPr>
        </p:pic>
        <p:pic>
          <p:nvPicPr>
            <p:cNvPr id="45" name="Picture 44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480538"/>
              <a:ext cx="289645" cy="274320"/>
            </a:xfrm>
            <a:prstGeom prst="rect">
              <a:avLst/>
            </a:prstGeom>
          </p:spPr>
        </p:pic>
        <p:pic>
          <p:nvPicPr>
            <p:cNvPr id="46" name="Picture 45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2875584"/>
              <a:ext cx="289645" cy="274320"/>
            </a:xfrm>
            <a:prstGeom prst="rect">
              <a:avLst/>
            </a:prstGeom>
          </p:spPr>
        </p:pic>
        <p:pic>
          <p:nvPicPr>
            <p:cNvPr id="47" name="Picture 46" descr="n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1" y="3270628"/>
              <a:ext cx="289645" cy="274320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4096785" y="1311144"/>
            <a:ext cx="1846815" cy="2873574"/>
            <a:chOff x="6839985" y="1317426"/>
            <a:chExt cx="1846815" cy="2873574"/>
          </a:xfrm>
        </p:grpSpPr>
        <p:grpSp>
          <p:nvGrpSpPr>
            <p:cNvPr id="12" name="Group 11"/>
            <p:cNvGrpSpPr/>
            <p:nvPr/>
          </p:nvGrpSpPr>
          <p:grpSpPr>
            <a:xfrm>
              <a:off x="6839985" y="1317426"/>
              <a:ext cx="884121" cy="391078"/>
              <a:chOff x="8793279" y="2950885"/>
              <a:chExt cx="884121" cy="391078"/>
            </a:xfrm>
          </p:grpSpPr>
          <p:sp>
            <p:nvSpPr>
              <p:cNvPr id="122" name="Oval 121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3" name="Picture 122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24" name="Picture 123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6840843" y="1818722"/>
              <a:ext cx="884121" cy="391078"/>
              <a:chOff x="8793279" y="2950885"/>
              <a:chExt cx="884121" cy="391078"/>
            </a:xfrm>
          </p:grpSpPr>
          <p:sp>
            <p:nvSpPr>
              <p:cNvPr id="129" name="Oval 128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Picture 129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31" name="Picture 130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6840843" y="2286000"/>
              <a:ext cx="884121" cy="391078"/>
              <a:chOff x="8793279" y="2950885"/>
              <a:chExt cx="884121" cy="391078"/>
            </a:xfrm>
          </p:grpSpPr>
          <p:sp>
            <p:nvSpPr>
              <p:cNvPr id="133" name="Oval 132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35" name="Picture 134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6841701" y="2787296"/>
              <a:ext cx="884121" cy="391078"/>
              <a:chOff x="8793279" y="2950885"/>
              <a:chExt cx="884121" cy="391078"/>
            </a:xfrm>
          </p:grpSpPr>
          <p:sp>
            <p:nvSpPr>
              <p:cNvPr id="137" name="Oval 136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137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39" name="Picture 138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40" name="Group 139"/>
            <p:cNvGrpSpPr/>
            <p:nvPr/>
          </p:nvGrpSpPr>
          <p:grpSpPr>
            <a:xfrm>
              <a:off x="6840843" y="3276600"/>
              <a:ext cx="884121" cy="391078"/>
              <a:chOff x="8793279" y="2950885"/>
              <a:chExt cx="884121" cy="391078"/>
            </a:xfrm>
          </p:grpSpPr>
          <p:sp>
            <p:nvSpPr>
              <p:cNvPr id="141" name="Oval 140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2" name="Picture 141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43" name="Picture 142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44" name="Group 143"/>
            <p:cNvGrpSpPr/>
            <p:nvPr/>
          </p:nvGrpSpPr>
          <p:grpSpPr>
            <a:xfrm>
              <a:off x="6841701" y="3777896"/>
              <a:ext cx="884121" cy="391078"/>
              <a:chOff x="8793279" y="2950885"/>
              <a:chExt cx="884121" cy="391078"/>
            </a:xfrm>
          </p:grpSpPr>
          <p:sp>
            <p:nvSpPr>
              <p:cNvPr id="145" name="Oval 144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6" name="Picture 145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47" name="Picture 146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49" name="Group 148"/>
            <p:cNvGrpSpPr/>
            <p:nvPr/>
          </p:nvGrpSpPr>
          <p:grpSpPr>
            <a:xfrm>
              <a:off x="7800963" y="1339452"/>
              <a:ext cx="884121" cy="391078"/>
              <a:chOff x="8793279" y="2950885"/>
              <a:chExt cx="884121" cy="391078"/>
            </a:xfrm>
          </p:grpSpPr>
          <p:sp>
            <p:nvSpPr>
              <p:cNvPr id="150" name="Oval 149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1" name="Picture 150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52" name="Picture 15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7801821" y="1840748"/>
              <a:ext cx="884121" cy="391078"/>
              <a:chOff x="8793279" y="2950885"/>
              <a:chExt cx="884121" cy="391078"/>
            </a:xfrm>
          </p:grpSpPr>
          <p:sp>
            <p:nvSpPr>
              <p:cNvPr id="154" name="Oval 153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56" name="Picture 155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57" name="Group 156"/>
            <p:cNvGrpSpPr/>
            <p:nvPr/>
          </p:nvGrpSpPr>
          <p:grpSpPr>
            <a:xfrm>
              <a:off x="7801821" y="2308026"/>
              <a:ext cx="884121" cy="391078"/>
              <a:chOff x="8793279" y="2950885"/>
              <a:chExt cx="884121" cy="391078"/>
            </a:xfrm>
          </p:grpSpPr>
          <p:sp>
            <p:nvSpPr>
              <p:cNvPr id="158" name="Oval 157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9" name="Picture 158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60" name="Picture 159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61" name="Group 160"/>
            <p:cNvGrpSpPr/>
            <p:nvPr/>
          </p:nvGrpSpPr>
          <p:grpSpPr>
            <a:xfrm>
              <a:off x="7802679" y="2809322"/>
              <a:ext cx="884121" cy="391078"/>
              <a:chOff x="8793279" y="2950885"/>
              <a:chExt cx="884121" cy="391078"/>
            </a:xfrm>
          </p:grpSpPr>
          <p:sp>
            <p:nvSpPr>
              <p:cNvPr id="162" name="Oval 161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64" name="Picture 163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65" name="Group 164"/>
            <p:cNvGrpSpPr/>
            <p:nvPr/>
          </p:nvGrpSpPr>
          <p:grpSpPr>
            <a:xfrm>
              <a:off x="7801821" y="3298626"/>
              <a:ext cx="884121" cy="391078"/>
              <a:chOff x="8793279" y="2950885"/>
              <a:chExt cx="884121" cy="391078"/>
            </a:xfrm>
          </p:grpSpPr>
          <p:sp>
            <p:nvSpPr>
              <p:cNvPr id="166" name="Oval 165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68" name="Picture 167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7802679" y="3799922"/>
              <a:ext cx="884121" cy="391078"/>
              <a:chOff x="8793279" y="2950885"/>
              <a:chExt cx="884121" cy="391078"/>
            </a:xfrm>
          </p:grpSpPr>
          <p:sp>
            <p:nvSpPr>
              <p:cNvPr id="170" name="Oval 169"/>
              <p:cNvSpPr/>
              <p:nvPr/>
            </p:nvSpPr>
            <p:spPr>
              <a:xfrm flipH="1">
                <a:off x="8793279" y="2950885"/>
                <a:ext cx="884121" cy="39107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1" name="Picture 170" descr="n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69849" y="3048000"/>
                <a:ext cx="241408" cy="178806"/>
              </a:xfrm>
              <a:prstGeom prst="rect">
                <a:avLst/>
              </a:prstGeom>
            </p:spPr>
          </p:pic>
          <p:pic>
            <p:nvPicPr>
              <p:cNvPr id="172" name="Picture 171" descr="Charg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13805" y="3047510"/>
                <a:ext cx="263595" cy="198397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4240489" y="1066800"/>
            <a:ext cx="1587802" cy="3112250"/>
            <a:chOff x="4240489" y="1066800"/>
            <a:chExt cx="1587802" cy="3112250"/>
          </a:xfrm>
        </p:grpSpPr>
        <p:grpSp>
          <p:nvGrpSpPr>
            <p:cNvPr id="5" name="Group 4"/>
            <p:cNvGrpSpPr/>
            <p:nvPr/>
          </p:nvGrpSpPr>
          <p:grpSpPr>
            <a:xfrm>
              <a:off x="4240489" y="1441517"/>
              <a:ext cx="1587802" cy="2737533"/>
              <a:chOff x="4240489" y="1441517"/>
              <a:chExt cx="1587802" cy="273753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267200" y="1453093"/>
                <a:ext cx="483911" cy="469027"/>
                <a:chOff x="8468327" y="2458934"/>
                <a:chExt cx="523273" cy="648516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5" name="Picture 74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76" name="Picture 7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/>
              <p:cNvGrpSpPr/>
              <p:nvPr/>
            </p:nvGrpSpPr>
            <p:grpSpPr>
              <a:xfrm>
                <a:off x="5344380" y="1441517"/>
                <a:ext cx="483911" cy="469027"/>
                <a:chOff x="8468327" y="2458934"/>
                <a:chExt cx="523273" cy="648516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9" name="Picture 78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80" name="Picture 7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4267200" y="2536643"/>
                <a:ext cx="483911" cy="469027"/>
                <a:chOff x="8468327" y="2458934"/>
                <a:chExt cx="523273" cy="648516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3" name="Picture 82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84" name="Picture 83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/>
              <p:cNvGrpSpPr/>
              <p:nvPr/>
            </p:nvGrpSpPr>
            <p:grpSpPr>
              <a:xfrm>
                <a:off x="5334253" y="2282749"/>
                <a:ext cx="483911" cy="469027"/>
                <a:chOff x="8468327" y="2458934"/>
                <a:chExt cx="523273" cy="648516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7" name="Picture 86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88" name="Picture 8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/>
              <p:cNvGrpSpPr/>
              <p:nvPr/>
            </p:nvGrpSpPr>
            <p:grpSpPr>
              <a:xfrm>
                <a:off x="4353527" y="1992776"/>
                <a:ext cx="483911" cy="469027"/>
                <a:chOff x="8468327" y="2458934"/>
                <a:chExt cx="523273" cy="648516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1" name="Picture 90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92" name="Picture 9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4916951" y="1829710"/>
                <a:ext cx="483911" cy="469027"/>
                <a:chOff x="8468327" y="2458934"/>
                <a:chExt cx="523273" cy="648516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5" name="Picture 94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96" name="Picture 9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97" name="Group 96"/>
              <p:cNvGrpSpPr/>
              <p:nvPr/>
            </p:nvGrpSpPr>
            <p:grpSpPr>
              <a:xfrm>
                <a:off x="4392889" y="3048000"/>
                <a:ext cx="483911" cy="469027"/>
                <a:chOff x="8468327" y="2458934"/>
                <a:chExt cx="523273" cy="648516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9" name="Picture 98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100" name="Picture 9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4922203" y="2595723"/>
                <a:ext cx="483911" cy="469027"/>
                <a:chOff x="8468327" y="2458934"/>
                <a:chExt cx="523273" cy="648516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3" name="Picture 102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>
                <a:off x="4724400" y="3493373"/>
                <a:ext cx="483911" cy="469027"/>
                <a:chOff x="8468327" y="2458934"/>
                <a:chExt cx="523273" cy="648516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7" name="Picture 106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5269576" y="3055748"/>
                <a:ext cx="483911" cy="469027"/>
                <a:chOff x="8468327" y="2458934"/>
                <a:chExt cx="523273" cy="648516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1" name="Picture 110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/>
              <p:cNvGrpSpPr/>
              <p:nvPr/>
            </p:nvGrpSpPr>
            <p:grpSpPr>
              <a:xfrm>
                <a:off x="4240489" y="3710023"/>
                <a:ext cx="483911" cy="469027"/>
                <a:chOff x="8468327" y="2458934"/>
                <a:chExt cx="523273" cy="648516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5" name="Picture 114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116" name="Picture 115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5241762" y="3696187"/>
                <a:ext cx="483911" cy="469027"/>
                <a:chOff x="8468327" y="2458934"/>
                <a:chExt cx="523273" cy="648516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8468327" y="2503853"/>
                  <a:ext cx="523273" cy="603597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9" name="Picture 118" descr="nn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709570" y="2458934"/>
                  <a:ext cx="208620" cy="197582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Charg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8605162" y="2667000"/>
                  <a:ext cx="285036" cy="274320"/>
                </a:xfrm>
                <a:prstGeom prst="rect">
                  <a:avLst/>
                </a:prstGeom>
              </p:spPr>
            </p:pic>
          </p:grpSp>
        </p:grpSp>
        <p:sp>
          <p:nvSpPr>
            <p:cNvPr id="125" name="TextBox 124"/>
            <p:cNvSpPr txBox="1"/>
            <p:nvPr/>
          </p:nvSpPr>
          <p:spPr>
            <a:xfrm>
              <a:off x="4368697" y="1066800"/>
              <a:ext cx="1422503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অন্তরক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অপরিবাহী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13949" y="5435025"/>
            <a:ext cx="7187273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105400" y="5435025"/>
            <a:ext cx="30461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ডাই-ইলেকট্রিক পদার্থ।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27" grpId="0" animBg="1"/>
      <p:bldP spid="1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</TotalTime>
  <Words>540</Words>
  <Application>Microsoft Office PowerPoint</Application>
  <PresentationFormat>On-screen Show (4:3)</PresentationFormat>
  <Paragraphs>108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568</cp:revision>
  <dcterms:created xsi:type="dcterms:W3CDTF">2006-08-16T00:00:00Z</dcterms:created>
  <dcterms:modified xsi:type="dcterms:W3CDTF">2021-03-16T02:36:18Z</dcterms:modified>
</cp:coreProperties>
</file>