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62" r:id="rId10"/>
    <p:sldId id="273" r:id="rId11"/>
    <p:sldId id="263" r:id="rId12"/>
    <p:sldId id="274" r:id="rId13"/>
    <p:sldId id="275" r:id="rId14"/>
    <p:sldId id="276" r:id="rId15"/>
    <p:sldId id="264" r:id="rId16"/>
    <p:sldId id="265" r:id="rId17"/>
    <p:sldId id="266" r:id="rId18"/>
    <p:sldId id="268" r:id="rId19"/>
    <p:sldId id="269" r:id="rId20"/>
    <p:sldId id="270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703D41-8E22-4D97-BDFA-5F0300510003}">
          <p14:sldIdLst>
            <p14:sldId id="256"/>
            <p14:sldId id="257"/>
            <p14:sldId id="258"/>
            <p14:sldId id="259"/>
            <p14:sldId id="260"/>
            <p14:sldId id="261"/>
            <p14:sldId id="271"/>
            <p14:sldId id="272"/>
            <p14:sldId id="262"/>
            <p14:sldId id="273"/>
            <p14:sldId id="263"/>
            <p14:sldId id="274"/>
            <p14:sldId id="275"/>
            <p14:sldId id="276"/>
            <p14:sldId id="264"/>
            <p14:sldId id="265"/>
            <p14:sldId id="266"/>
          </p14:sldIdLst>
        </p14:section>
        <p14:section name="Untitled Section" id="{5EE344D9-2CC5-4FBF-9807-E07BBFF58E6C}">
          <p14:sldIdLst>
            <p14:sldId id="268"/>
            <p14:sldId id="269"/>
            <p14:sldId id="27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৮,০০০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438400"/>
          <a:ext cx="9144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NikoshBAN" pitchFamily="2" charset="0"/>
                          <a:cs typeface="NikoshBAN" pitchFamily="2" charset="0"/>
                        </a:rPr>
                        <a:t>A(</a:t>
                      </a:r>
                      <a:r>
                        <a:rPr lang="bn-BD" sz="5400" dirty="0">
                          <a:latin typeface="NikoshBAN" pitchFamily="2" charset="0"/>
                          <a:cs typeface="NikoshBAN" pitchFamily="2" charset="0"/>
                        </a:rPr>
                        <a:t>সম্পদ)</a:t>
                      </a:r>
                      <a:r>
                        <a:rPr lang="bn-BD" sz="5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88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L(</a:t>
                      </a:r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দায়)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NikoshBAN" pitchFamily="2" charset="0"/>
                          <a:cs typeface="NikoshBAN" pitchFamily="2" charset="0"/>
                        </a:rPr>
                        <a:t>E(</a:t>
                      </a:r>
                      <a:r>
                        <a:rPr lang="bn-BD" sz="4800" dirty="0">
                          <a:latin typeface="NikoshBAN" pitchFamily="2" charset="0"/>
                          <a:cs typeface="NikoshBAN" pitchFamily="2" charset="0"/>
                        </a:rPr>
                        <a:t>মালিকানা স্বত্ব )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যন্ত্রপাতী  </a:t>
                      </a: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আসবাবপত্র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itchFamily="2" charset="0"/>
                          <a:cs typeface="NikoshBAN" pitchFamily="2" charset="0"/>
                        </a:rPr>
                        <a:t>পাওনাদার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itchFamily="2" charset="0"/>
                          <a:cs typeface="NikoshBAN" pitchFamily="2" charset="0"/>
                        </a:rPr>
                        <a:t>মূলধন+</a:t>
                      </a:r>
                      <a:r>
                        <a:rPr lang="bn-BD" sz="3200" b="1" baseline="0" dirty="0">
                          <a:latin typeface="NikoshBAN" pitchFamily="2" charset="0"/>
                          <a:cs typeface="NikoshBAN" pitchFamily="2" charset="0"/>
                        </a:rPr>
                        <a:t>আয়-ব্যয়-উত্তোলন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88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8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itchFamily="2" charset="0"/>
                          <a:cs typeface="NikoshBAN" pitchFamily="2" charset="0"/>
                        </a:rPr>
                        <a:t>৮,০০০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3200" b="1" dirty="0">
                          <a:latin typeface="NikoshBAN" pitchFamily="2" charset="0"/>
                          <a:cs typeface="NikoshBAN" pitchFamily="2" charset="0"/>
                        </a:rPr>
                        <a:t>৮,০০০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-419100" y="54483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104900" y="54483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199"/>
            <a:ext cx="9144000" cy="4989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85F952-C46E-4830-8F4B-AAF1552E95C5}"/>
              </a:ext>
            </a:extLst>
          </p:cNvPr>
          <p:cNvSpPr txBox="1"/>
          <p:nvPr/>
        </p:nvSpPr>
        <p:spPr>
          <a:xfrm>
            <a:off x="0" y="6208541"/>
            <a:ext cx="914400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‘মালিকানা স্বত্ব কমলে মোট দায় বাড়বে’- এটি ব্যাখ্যা কর।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 প্রদীপ ২০২০ সালের জানুয়ারী ০১ তারিখে আইন পেশার অফিস চালু করেন। প্রথম মাসের লেনদেনগুলো নিম্নরূপঃ 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০১ আইন পেশায় ৬০,০০০ টাকা বিনিয়োগ করা হল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০৩ জানুয়ারী মাসের অফিস ভাড়া পরিশোধ করা হল  ৪,০০০ 	টাকা। 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০৮  ধারে অফিস যন্ত্রপাতী ক্রয় করা হল  ১৬,০০০ টাকা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১১   মক্কেলদের নগদে আইনী সেবা দেয়া হল  ৭,০০০ টাকা 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১৬  অফিস কর্মচারীর বেতন পরিশোধ ৩,০০০ টাকা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 ২১   ব্যাংক থেকে ঋণ নেয়া হল ২২,০০০ টাকা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 ২৫   মক্কেলদের ধারে আইনি সেবা দেয়া হলো ৮,০০০ টাকা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 ৩০  বাকীতে ক্রীত যন্ত্রপাতির মূল্য পরিশোধ ১১,০০০ টাকা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 লেনদেন  হতে নিচের প্রশ্ন সমূহের উত্তর দিতে হবেঃ </a:t>
            </a:r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২০২০ সালের জানুয়ারী মাসের লেনদেনসমূহের হিসাব সমীকরণের  	উপাদানগুলোর উপর প্রভাব নির্নয় কর 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২০২০ সালের জানুয়ারী মাসের লেনদেনসমুহের প্রভাব হিসাব সমীকরণে বিবরনী ছকে দেখাও ?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প্রশ্নঃ-ক-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২০২০ সালের জানুয়ারী মাসের লেনদেনসমূহ হিসাব সমীকরণের উপাদানগুলোর উপর প্রভাব নিম্নরুপঃ 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761999"/>
          <a:ext cx="9144000" cy="631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409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r>
                        <a:rPr lang="bn-BD" sz="280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সংশ্লিষ্ট</a:t>
                      </a:r>
                      <a:r>
                        <a:rPr lang="bn-BD" sz="280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 সমীকরণের প্রভাব ( 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A=</a:t>
                      </a:r>
                      <a:r>
                        <a:rPr lang="en-US" sz="240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L+E) 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39"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 </a:t>
                      </a:r>
                      <a:r>
                        <a:rPr lang="bn-BD" sz="32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r>
                        <a:rPr lang="bn-BD" sz="32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 ডেঃ </a:t>
                      </a:r>
                    </a:p>
                    <a:p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 হিসাব    ক্রেঃ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বৃদ্ধি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 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বৃদ্ধি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32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০৩ </a:t>
                      </a: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ভাড়া  হিসাব     ডেঃ </a:t>
                      </a: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হিসাব      ক্রেঃ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হ্রাস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 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হ্রাস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32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০৮ </a:t>
                      </a: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যন্ত্রপাতী    হিসাব    ডেঃ </a:t>
                      </a: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প্রদেয়     হিসাব       ক্রেঃ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বৃদ্ধি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 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বৃদ্ধি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739"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32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১১ </a:t>
                      </a: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হিসব       ডেঃ </a:t>
                      </a: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 আয়    হিসাব    ক্রেঃ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32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১৬ </a:t>
                      </a: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   হিসাব  ডেঃ </a:t>
                      </a: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হিসাব    ক্রেঃ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 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হ্রাস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হ্রাস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409"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32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২১ </a:t>
                      </a: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হিসাব     ডেঃ </a:t>
                      </a:r>
                    </a:p>
                    <a:p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  ঋন  হিসাব  ক্রেঃ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 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বৃদ্ধি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409"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32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২৫ </a:t>
                      </a: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প্রাপ্য  হিসাব   ডেঃ </a:t>
                      </a: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 আয়   হিসাব   ক্রেঃ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বৃদ্ধি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 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409">
                <a:tc>
                  <a:txBody>
                    <a:bodyPr/>
                    <a:lstStyle/>
                    <a:p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32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৩০ </a:t>
                      </a:r>
                      <a:r>
                        <a:rPr lang="bn-BD" sz="32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প্রদেয়  হিসাব   ডেঃ </a:t>
                      </a: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    ক্রেঃ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হ্রাস</a:t>
                      </a:r>
                      <a:r>
                        <a:rPr lang="bn-BD" sz="20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 </a:t>
                      </a:r>
                      <a:r>
                        <a:rPr lang="bn-BD" sz="20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হ্রাস 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 প্রদীপের ২০২০ সালের জানুয়ারি মাসের লেনদেনসমূহের প্রভাব হিসাব সমীকরণে বিবরণী ছকে দেখানো হল-  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" y="457199"/>
          <a:ext cx="9143995" cy="643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0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1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562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সম্পদ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62">
                <a:tc>
                  <a:txBody>
                    <a:bodyPr/>
                    <a:lstStyle/>
                    <a:p>
                      <a:endParaRPr lang="en-US" sz="1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          দেনাদার/          </a:t>
                      </a:r>
                      <a:r>
                        <a:rPr lang="en-US" sz="1600" baseline="0" dirty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যন্ত্রপাতী </a:t>
                      </a:r>
                    </a:p>
                    <a:p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               প্রাপ্য হিসাব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ঋন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            পাওনাদার/      </a:t>
                      </a:r>
                    </a:p>
                    <a:p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                প্রদেয় হিসাব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স্বত্ব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মন্তব্য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562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২০২০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5০,০০০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562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জানুঃ ৩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-৩,০০০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৫০,০০০ 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-৩,০০০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জানুঃ ৮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৪৭,০০০                                ১৫,০০০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        ১৫,০০০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৪৭,০০০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562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জানুঃ ১১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৪৭,০০০                              ১৫,০০০                           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৬,০০০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         ১৫,০০০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৪৭,০০০ 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৬,০০০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562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জানুঃ ১৬ 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৫৩,০০০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                               ১৫,০০০ </a:t>
                      </a:r>
                    </a:p>
                    <a:p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-২,০০০ </a:t>
                      </a: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           ১৫,০০০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৫৩,০০০ 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-২,০০০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জানুঃ  ২১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৫১,০০০                                 ১৫,০০০ 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২০,০০০          ১৫,০০০ 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৫১,০০০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562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জানুঃ  ২৫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৭১,০০০             ৭,০০০             ১৫,০০০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২০,০০০        ১৫,০০০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৫১,০০০ 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৭,০০০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562"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জানুঃ ৩০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৭১,০০০            ৭,০০০            ১৫,০০০ 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-১০,০০০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২০,০০০          ১৫,০০০ 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         - ১০,০০০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৫৮,০০০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562">
                <a:tc>
                  <a:txBody>
                    <a:bodyPr/>
                    <a:lstStyle/>
                    <a:p>
                      <a:endParaRPr lang="en-US" sz="1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মোট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৬১,০০০           ৭,০০০             ১৫,০০০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           ৮৩,০০০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২০,০০০  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</a:p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          ৮৩,০০০</a:t>
                      </a:r>
                      <a:r>
                        <a:rPr lang="bn-BD" sz="1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itchFamily="2" charset="0"/>
                          <a:cs typeface="NikoshBAN" pitchFamily="2" charset="0"/>
                        </a:rPr>
                        <a:t>৫৮,০০০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-494109" y="3771503"/>
            <a:ext cx="55618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9997" y="3809603"/>
            <a:ext cx="54856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124994" y="3733800"/>
            <a:ext cx="5790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114800" y="66294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" y="65532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D855DB-7CDF-483D-9175-E3E30B14E75C}"/>
              </a:ext>
            </a:extLst>
          </p:cNvPr>
          <p:cNvSpPr txBox="1"/>
          <p:nvPr/>
        </p:nvSpPr>
        <p:spPr>
          <a:xfrm>
            <a:off x="-35170" y="6211669"/>
            <a:ext cx="91791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প্রশ্নঃ-হিসাব সমীকরণের ওপর লেনদেনের প্রভাবের বিবরণী ছকের ‘ছক’ দেখাও?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5CB47-D258-429E-9A66-2CF222A26529}"/>
              </a:ext>
            </a:extLst>
          </p:cNvPr>
          <p:cNvSpPr txBox="1"/>
          <p:nvPr/>
        </p:nvSpPr>
        <p:spPr>
          <a:xfrm>
            <a:off x="0" y="1137207"/>
            <a:ext cx="9144000" cy="575542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০১-মালিকানাস্বত্বকে প্রভাবিত করে–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ii   খ.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  iii   গ.  ii   ও    iii   ঘ.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 ii    ও     iii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২৫,০০০ টাকার ধারে ক্রয়ের ফলে (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A=L+E)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L 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A  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  E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ক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 ii   খ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  iii    গ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ii   ও   iii   ঘ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 ii   ও    iii                     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6BB171-FA40-4D23-B181-DAEA107ACC1B}"/>
              </a:ext>
            </a:extLst>
          </p:cNvPr>
          <p:cNvSpPr/>
          <p:nvPr/>
        </p:nvSpPr>
        <p:spPr>
          <a:xfrm>
            <a:off x="314178" y="3429000"/>
            <a:ext cx="478302" cy="429064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CC8144-1236-455E-8AAE-AC15FF1B2151}"/>
              </a:ext>
            </a:extLst>
          </p:cNvPr>
          <p:cNvSpPr/>
          <p:nvPr/>
        </p:nvSpPr>
        <p:spPr>
          <a:xfrm>
            <a:off x="2286000" y="6428935"/>
            <a:ext cx="457200" cy="429065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7659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37" fill="hold">
                                          <p:stCondLst>
                                            <p:cond delay="43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43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5EA34-2320-4799-81AF-3651A6B72263}"/>
              </a:ext>
            </a:extLst>
          </p:cNvPr>
          <p:cNvSpPr txBox="1"/>
          <p:nvPr/>
        </p:nvSpPr>
        <p:spPr>
          <a:xfrm>
            <a:off x="0" y="1323439"/>
            <a:ext cx="9144000" cy="544764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প্রশ্নঃ-০৪-হিসাব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সমিককণে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E  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মালিকানাস্বত্ব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ii        খ. 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iii       গ.   ii    ও     iii        ঘ.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, ii ও  iii   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A=L+E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A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E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 L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  ii     খ.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iii     গ.  ii    ও    iii      ঘ.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  ii   ও   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3999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877E7-C62B-4999-8044-705D7EEFDF5B}"/>
              </a:ext>
            </a:extLst>
          </p:cNvPr>
          <p:cNvSpPr txBox="1"/>
          <p:nvPr/>
        </p:nvSpPr>
        <p:spPr>
          <a:xfrm>
            <a:off x="30480" y="1446550"/>
            <a:ext cx="9144000" cy="501675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‘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রাহুল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এন্টারপ্রাইজ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২০২০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ঘটনাগুলো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ডিসেম্বর-০১-৫,০০,০০০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ডিসেম্বর-০৩- ৫০,০০০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ডিসেম্বর-০৫-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ডিসেম্বর-০৭-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৫০,০০০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ডিসেম্বর-১১-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৫৫,০০০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ডিসেম্বর-১৭- ৬০’০০০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ফরমায়েশ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ডিসেম্বর-২২-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পাওনাদারকে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২০,০০০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43151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০১৭১৭৭৫৪৮০৭ </a:t>
            </a: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905000"/>
            <a:ext cx="18257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DA592-731F-4377-A492-D079A24506B2}"/>
              </a:ext>
            </a:extLst>
          </p:cNvPr>
          <p:cNvSpPr txBox="1"/>
          <p:nvPr/>
        </p:nvSpPr>
        <p:spPr>
          <a:xfrm>
            <a:off x="0" y="1825706"/>
            <a:ext cx="9144000" cy="498598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 নিম্নরুপঃ-</a:t>
            </a:r>
          </a:p>
          <a:p>
            <a:pPr algn="ctr"/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ব্যবসায়িক লেনদেন নয় এমন ঘটনাসমূহ চিহ্নিত করে মোট পরিমান নির্নয় কর।</a:t>
            </a:r>
          </a:p>
          <a:p>
            <a:pPr algn="ctr"/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ঘটনাসমূহ হতে লেনদেন চিহ্নিত করে সমীকরণ পদ্ধতিতে তার কারণ ব্যাখ্যা কর।</a:t>
            </a:r>
          </a:p>
          <a:p>
            <a:pPr algn="ctr"/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হিসাব সমীকরণের ওপর লেনদেনের প্রভাব দেখাও। 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57085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৯ম ও ১০ম </a:t>
            </a:r>
          </a:p>
          <a:p>
            <a:pPr algn="ctr"/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১৬/০৩/২০২১ইং </a:t>
            </a:r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572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572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3000"/>
            <a:ext cx="4572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572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87463"/>
            <a:ext cx="9144000" cy="477053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“লেনদেন”</a:t>
            </a:r>
          </a:p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(৪র্থ অংশ)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হিসাব সমীকরণের উপাদানগুলোর যে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পরিবর্তনের হয়- শেষ দুইটি পরিবর্তনের 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উদাহরণসহ ব্যাখ্যা করতে পারবে ।</a:t>
            </a:r>
          </a:p>
          <a:p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হিসাব সমীকরণের উপর লেনদেনের প্রভাব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ছকে দেখাতে পারবে । </a:t>
            </a:r>
          </a:p>
          <a:p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লেনদেন সমূহের প্রভাব হিসাব সমীকরণের 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বিবরনী ছকে প্রকাশ করতে পারবে ।   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 সমীকরণের উপাদানগুলোর শেষ দু’টি বিশ্লেষণ করা হলোঃ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মালিকানা স্বত্ব বাড়লে মোট দায় কমবে। 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৪। মালিক কর্তৃক ব্যক্তিগত ভাবে ব্যবসায়ের ঋণ পরিশোধ ৫,০০০ টাকা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926080"/>
          <a:ext cx="9144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itchFamily="2" charset="0"/>
                          <a:cs typeface="NikoshBAN" pitchFamily="2" charset="0"/>
                        </a:rPr>
                        <a:t>A(</a:t>
                      </a:r>
                      <a:r>
                        <a:rPr lang="bn-BD" sz="4800" dirty="0">
                          <a:latin typeface="NikoshBAN" pitchFamily="2" charset="0"/>
                          <a:cs typeface="NikoshBAN" pitchFamily="2" charset="0"/>
                        </a:rPr>
                        <a:t>সম্পদ)</a:t>
                      </a:r>
                      <a:r>
                        <a:rPr lang="bn-BD" sz="4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80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NikoshBAN" pitchFamily="2" charset="0"/>
                          <a:cs typeface="NikoshBAN" pitchFamily="2" charset="0"/>
                        </a:rPr>
                        <a:t>L(</a:t>
                      </a:r>
                      <a:r>
                        <a:rPr lang="bn-BD" sz="4800" dirty="0">
                          <a:latin typeface="NikoshBAN" pitchFamily="2" charset="0"/>
                          <a:cs typeface="NikoshBAN" pitchFamily="2" charset="0"/>
                        </a:rPr>
                        <a:t>দায়)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NikoshBAN" pitchFamily="2" charset="0"/>
                          <a:cs typeface="NikoshBAN" pitchFamily="2" charset="0"/>
                        </a:rPr>
                        <a:t>E(</a:t>
                      </a:r>
                      <a:r>
                        <a:rPr lang="bn-BD" sz="4400" dirty="0"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bn-BD" sz="4400" baseline="0" dirty="0">
                          <a:latin typeface="NikoshBAN" pitchFamily="2" charset="0"/>
                          <a:cs typeface="NikoshBAN" pitchFamily="2" charset="0"/>
                        </a:rPr>
                        <a:t> স্বত্ব) </a:t>
                      </a:r>
                      <a:r>
                        <a:rPr lang="bn-BD" sz="8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b="1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4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baseline="0" dirty="0">
                          <a:latin typeface="NikoshBAN" pitchFamily="2" charset="0"/>
                          <a:cs typeface="NikoshBAN" pitchFamily="2" charset="0"/>
                        </a:rPr>
                        <a:t>যন্ত্রপাতী  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আসবাবপত্র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400" b="1" dirty="0">
                          <a:latin typeface="NikoshBAN" pitchFamily="2" charset="0"/>
                          <a:cs typeface="NikoshBAN" pitchFamily="2" charset="0"/>
                        </a:rPr>
                        <a:t>ঋন</a:t>
                      </a:r>
                      <a:r>
                        <a:rPr lang="bn-BD" sz="44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itchFamily="2" charset="0"/>
                          <a:cs typeface="NikoshBAN" pitchFamily="2" charset="0"/>
                        </a:rPr>
                        <a:t>মূলধন+আয়-ব্যয়-উত্তোলন</a:t>
                      </a:r>
                      <a:r>
                        <a:rPr lang="bn-BD" sz="36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8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80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8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1" dirty="0">
                          <a:latin typeface="NikoshBAN" pitchFamily="2" charset="0"/>
                          <a:cs typeface="NikoshBAN" pitchFamily="2" charset="0"/>
                        </a:rPr>
                        <a:t>-৫,০০০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8000" dirty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4800" dirty="0">
                          <a:latin typeface="NikoshBAN" pitchFamily="2" charset="0"/>
                          <a:cs typeface="NikoshBAN" pitchFamily="2" charset="0"/>
                        </a:rPr>
                        <a:t>৫,০০০ 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-381000" y="55626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86594" y="55618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399"/>
            <a:ext cx="9144000" cy="4916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BFEA2-FE82-47ED-A17B-0CB7843575A9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975</Words>
  <Application>Microsoft Office PowerPoint</Application>
  <PresentationFormat>On-screen Show (4:3)</PresentationFormat>
  <Paragraphs>227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70</cp:revision>
  <dcterms:created xsi:type="dcterms:W3CDTF">2006-08-16T00:00:00Z</dcterms:created>
  <dcterms:modified xsi:type="dcterms:W3CDTF">2021-03-15T17:54:48Z</dcterms:modified>
</cp:coreProperties>
</file>