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hUVgBzVWnvl8ZUiV0v2iXsHxe/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8" Type="http://customschemas.google.com/relationships/presentationmetadata" Target="metadata"/><Relationship Id="rId27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3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Nunito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457200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/>
            </a:lvl3pPr>
            <a:lvl4pPr indent="-355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/>
        </p:txBody>
      </p:sp>
      <p:sp>
        <p:nvSpPr>
          <p:cNvPr id="16" name="Google Shape;16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" name="Google Shape;17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6.jp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7.jp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" y="2244503"/>
            <a:ext cx="9144002" cy="270233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896433" y="414911"/>
            <a:ext cx="8187900" cy="160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5A5A5"/>
              </a:gs>
              <a:gs pos="56000">
                <a:schemeClr val="lt1"/>
              </a:gs>
              <a:gs pos="100000">
                <a:srgbClr val="D8D8D8"/>
              </a:gs>
            </a:gsLst>
            <a:lin ang="5400012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1"/>
          <p:cNvGrpSpPr/>
          <p:nvPr/>
        </p:nvGrpSpPr>
        <p:grpSpPr>
          <a:xfrm>
            <a:off x="669578" y="196675"/>
            <a:ext cx="3902115" cy="3646700"/>
            <a:chOff x="2890161" y="262217"/>
            <a:chExt cx="3201868" cy="4862268"/>
          </a:xfrm>
        </p:grpSpPr>
        <p:sp>
          <p:nvSpPr>
            <p:cNvPr id="71" name="Google Shape;71;p1"/>
            <p:cNvSpPr/>
            <p:nvPr/>
          </p:nvSpPr>
          <p:spPr>
            <a:xfrm>
              <a:off x="3343452" y="262217"/>
              <a:ext cx="772568" cy="793376"/>
            </a:xfrm>
            <a:custGeom>
              <a:rect b="b" l="l" r="r" t="t"/>
              <a:pathLst>
                <a:path extrusionOk="0" h="793376" w="772568">
                  <a:moveTo>
                    <a:pt x="396689" y="0"/>
                  </a:moveTo>
                  <a:cubicBezTo>
                    <a:pt x="561003" y="0"/>
                    <a:pt x="701984" y="99902"/>
                    <a:pt x="762204" y="242279"/>
                  </a:cubicBezTo>
                  <a:lnTo>
                    <a:pt x="772568" y="275665"/>
                  </a:lnTo>
                  <a:lnTo>
                    <a:pt x="677509" y="275665"/>
                  </a:lnTo>
                  <a:lnTo>
                    <a:pt x="650360" y="225646"/>
                  </a:lnTo>
                  <a:cubicBezTo>
                    <a:pt x="595385" y="144272"/>
                    <a:pt x="502284" y="90770"/>
                    <a:pt x="396688" y="90770"/>
                  </a:cubicBezTo>
                  <a:cubicBezTo>
                    <a:pt x="227734" y="90770"/>
                    <a:pt x="90770" y="227734"/>
                    <a:pt x="90770" y="396688"/>
                  </a:cubicBezTo>
                  <a:cubicBezTo>
                    <a:pt x="90770" y="565642"/>
                    <a:pt x="227734" y="702606"/>
                    <a:pt x="396688" y="702606"/>
                  </a:cubicBezTo>
                  <a:cubicBezTo>
                    <a:pt x="502284" y="702606"/>
                    <a:pt x="595385" y="649104"/>
                    <a:pt x="650360" y="567730"/>
                  </a:cubicBezTo>
                  <a:lnTo>
                    <a:pt x="677508" y="517712"/>
                  </a:lnTo>
                  <a:lnTo>
                    <a:pt x="772568" y="517712"/>
                  </a:lnTo>
                  <a:lnTo>
                    <a:pt x="762204" y="551097"/>
                  </a:lnTo>
                  <a:cubicBezTo>
                    <a:pt x="701984" y="693474"/>
                    <a:pt x="561003" y="793376"/>
                    <a:pt x="396689" y="793376"/>
                  </a:cubicBezTo>
                  <a:cubicBezTo>
                    <a:pt x="177604" y="793376"/>
                    <a:pt x="0" y="615773"/>
                    <a:pt x="0" y="396688"/>
                  </a:cubicBezTo>
                  <a:cubicBezTo>
                    <a:pt x="0" y="177603"/>
                    <a:pt x="177604" y="0"/>
                    <a:pt x="396689" y="0"/>
                  </a:cubicBezTo>
                  <a:close/>
                </a:path>
              </a:pathLst>
            </a:custGeom>
            <a:solidFill>
              <a:srgbClr val="179F87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" name="Google Shape;72;p1"/>
            <p:cNvCxnSpPr/>
            <p:nvPr/>
          </p:nvCxnSpPr>
          <p:spPr>
            <a:xfrm>
              <a:off x="3729736" y="1210486"/>
              <a:ext cx="0" cy="1686600"/>
            </a:xfrm>
            <a:prstGeom prst="straightConnector1">
              <a:avLst/>
            </a:prstGeom>
            <a:noFill/>
            <a:ln cap="rnd" cmpd="sng" w="101600">
              <a:solidFill>
                <a:srgbClr val="179F87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grpSp>
          <p:nvGrpSpPr>
            <p:cNvPr id="73" name="Google Shape;73;p1"/>
            <p:cNvGrpSpPr/>
            <p:nvPr/>
          </p:nvGrpSpPr>
          <p:grpSpPr>
            <a:xfrm>
              <a:off x="2890161" y="1935628"/>
              <a:ext cx="3201868" cy="3188856"/>
              <a:chOff x="1675896" y="1881840"/>
              <a:chExt cx="3201868" cy="3188856"/>
            </a:xfrm>
          </p:grpSpPr>
          <p:grpSp>
            <p:nvGrpSpPr>
              <p:cNvPr id="74" name="Google Shape;74;p1"/>
              <p:cNvGrpSpPr/>
              <p:nvPr/>
            </p:nvGrpSpPr>
            <p:grpSpPr>
              <a:xfrm rot="-2646517">
                <a:off x="1999114" y="2494249"/>
                <a:ext cx="2555432" cy="1964039"/>
                <a:chOff x="1936377" y="3079377"/>
                <a:chExt cx="2555508" cy="1964098"/>
              </a:xfrm>
            </p:grpSpPr>
            <p:sp>
              <p:nvSpPr>
                <p:cNvPr id="75" name="Google Shape;75;p1"/>
                <p:cNvSpPr/>
                <p:nvPr/>
              </p:nvSpPr>
              <p:spPr>
                <a:xfrm>
                  <a:off x="1936377" y="3079377"/>
                  <a:ext cx="1173900" cy="12237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179F87"/>
                </a:solidFill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1"/>
                <p:cNvSpPr/>
                <p:nvPr/>
              </p:nvSpPr>
              <p:spPr>
                <a:xfrm>
                  <a:off x="2770093" y="3218888"/>
                  <a:ext cx="196800" cy="210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1"/>
                <p:cNvSpPr/>
                <p:nvPr/>
              </p:nvSpPr>
              <p:spPr>
                <a:xfrm>
                  <a:off x="4295085" y="4833475"/>
                  <a:ext cx="196800" cy="210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" name="Google Shape;78;p1"/>
              <p:cNvSpPr txBox="1"/>
              <p:nvPr/>
            </p:nvSpPr>
            <p:spPr>
              <a:xfrm>
                <a:off x="2030002" y="3187283"/>
                <a:ext cx="629100" cy="111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5000"/>
                  <a:buFont typeface="Arial"/>
                  <a:buNone/>
                </a:pPr>
                <a:r>
                  <a:rPr b="0" i="0" lang="en-US" sz="5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স্বা</a:t>
                </a:r>
                <a:endParaRPr b="0" i="0" sz="5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9" name="Google Shape;79;p1"/>
          <p:cNvGrpSpPr/>
          <p:nvPr/>
        </p:nvGrpSpPr>
        <p:grpSpPr>
          <a:xfrm>
            <a:off x="2720736" y="196675"/>
            <a:ext cx="3672542" cy="3646700"/>
            <a:chOff x="4365603" y="262217"/>
            <a:chExt cx="3201868" cy="4862268"/>
          </a:xfrm>
        </p:grpSpPr>
        <p:sp>
          <p:nvSpPr>
            <p:cNvPr id="80" name="Google Shape;80;p1"/>
            <p:cNvSpPr/>
            <p:nvPr/>
          </p:nvSpPr>
          <p:spPr>
            <a:xfrm>
              <a:off x="4818894" y="262217"/>
              <a:ext cx="772568" cy="793376"/>
            </a:xfrm>
            <a:custGeom>
              <a:rect b="b" l="l" r="r" t="t"/>
              <a:pathLst>
                <a:path extrusionOk="0" h="793376" w="772568">
                  <a:moveTo>
                    <a:pt x="396689" y="0"/>
                  </a:moveTo>
                  <a:cubicBezTo>
                    <a:pt x="561003" y="0"/>
                    <a:pt x="701984" y="99902"/>
                    <a:pt x="762204" y="242279"/>
                  </a:cubicBezTo>
                  <a:lnTo>
                    <a:pt x="772568" y="275665"/>
                  </a:lnTo>
                  <a:lnTo>
                    <a:pt x="677509" y="275665"/>
                  </a:lnTo>
                  <a:lnTo>
                    <a:pt x="650360" y="225646"/>
                  </a:lnTo>
                  <a:cubicBezTo>
                    <a:pt x="595385" y="144272"/>
                    <a:pt x="502284" y="90770"/>
                    <a:pt x="396688" y="90770"/>
                  </a:cubicBezTo>
                  <a:cubicBezTo>
                    <a:pt x="227734" y="90770"/>
                    <a:pt x="90770" y="227734"/>
                    <a:pt x="90770" y="396688"/>
                  </a:cubicBezTo>
                  <a:cubicBezTo>
                    <a:pt x="90770" y="565642"/>
                    <a:pt x="227734" y="702606"/>
                    <a:pt x="396688" y="702606"/>
                  </a:cubicBezTo>
                  <a:cubicBezTo>
                    <a:pt x="502284" y="702606"/>
                    <a:pt x="595385" y="649104"/>
                    <a:pt x="650360" y="567730"/>
                  </a:cubicBezTo>
                  <a:lnTo>
                    <a:pt x="677508" y="517712"/>
                  </a:lnTo>
                  <a:lnTo>
                    <a:pt x="772568" y="517712"/>
                  </a:lnTo>
                  <a:lnTo>
                    <a:pt x="762204" y="551097"/>
                  </a:lnTo>
                  <a:cubicBezTo>
                    <a:pt x="701984" y="693474"/>
                    <a:pt x="561003" y="793376"/>
                    <a:pt x="396689" y="793376"/>
                  </a:cubicBezTo>
                  <a:cubicBezTo>
                    <a:pt x="177604" y="793376"/>
                    <a:pt x="0" y="615773"/>
                    <a:pt x="0" y="396688"/>
                  </a:cubicBezTo>
                  <a:cubicBezTo>
                    <a:pt x="0" y="177603"/>
                    <a:pt x="177604" y="0"/>
                    <a:pt x="396689" y="0"/>
                  </a:cubicBezTo>
                  <a:close/>
                </a:path>
              </a:pathLst>
            </a:custGeom>
            <a:solidFill>
              <a:srgbClr val="DF56F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1" name="Google Shape;81;p1"/>
            <p:cNvCxnSpPr/>
            <p:nvPr/>
          </p:nvCxnSpPr>
          <p:spPr>
            <a:xfrm>
              <a:off x="5205178" y="1210486"/>
              <a:ext cx="0" cy="1686600"/>
            </a:xfrm>
            <a:prstGeom prst="straightConnector1">
              <a:avLst/>
            </a:prstGeom>
            <a:noFill/>
            <a:ln cap="rnd" cmpd="sng" w="101600">
              <a:solidFill>
                <a:srgbClr val="DF56FC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grpSp>
          <p:nvGrpSpPr>
            <p:cNvPr id="82" name="Google Shape;82;p1"/>
            <p:cNvGrpSpPr/>
            <p:nvPr/>
          </p:nvGrpSpPr>
          <p:grpSpPr>
            <a:xfrm>
              <a:off x="4365603" y="1935628"/>
              <a:ext cx="3201868" cy="3188856"/>
              <a:chOff x="1675896" y="1881840"/>
              <a:chExt cx="3201868" cy="3188856"/>
            </a:xfrm>
          </p:grpSpPr>
          <p:grpSp>
            <p:nvGrpSpPr>
              <p:cNvPr id="83" name="Google Shape;83;p1"/>
              <p:cNvGrpSpPr/>
              <p:nvPr/>
            </p:nvGrpSpPr>
            <p:grpSpPr>
              <a:xfrm rot="-2646517">
                <a:off x="1999114" y="2494249"/>
                <a:ext cx="2555432" cy="1964039"/>
                <a:chOff x="1936377" y="3079377"/>
                <a:chExt cx="2555508" cy="1964098"/>
              </a:xfrm>
            </p:grpSpPr>
            <p:sp>
              <p:nvSpPr>
                <p:cNvPr id="84" name="Google Shape;84;p1"/>
                <p:cNvSpPr/>
                <p:nvPr/>
              </p:nvSpPr>
              <p:spPr>
                <a:xfrm>
                  <a:off x="1936377" y="3079377"/>
                  <a:ext cx="1173900" cy="12237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DF56FC"/>
                </a:solidFill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1"/>
                <p:cNvSpPr/>
                <p:nvPr/>
              </p:nvSpPr>
              <p:spPr>
                <a:xfrm>
                  <a:off x="2770093" y="3218888"/>
                  <a:ext cx="196800" cy="210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1"/>
                <p:cNvSpPr/>
                <p:nvPr/>
              </p:nvSpPr>
              <p:spPr>
                <a:xfrm>
                  <a:off x="4295085" y="4833475"/>
                  <a:ext cx="196800" cy="210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7" name="Google Shape;87;p1"/>
              <p:cNvSpPr txBox="1"/>
              <p:nvPr/>
            </p:nvSpPr>
            <p:spPr>
              <a:xfrm>
                <a:off x="2167420" y="3197401"/>
                <a:ext cx="629100" cy="11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5400"/>
                  <a:buFont typeface="Arial"/>
                  <a:buNone/>
                </a:pPr>
                <a:r>
                  <a:rPr b="0" i="0" lang="en-US" sz="5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গ</a:t>
                </a:r>
                <a:endParaRPr b="0" i="0" sz="5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" name="Google Shape;88;p1"/>
          <p:cNvGrpSpPr/>
          <p:nvPr/>
        </p:nvGrpSpPr>
        <p:grpSpPr>
          <a:xfrm>
            <a:off x="4571995" y="196675"/>
            <a:ext cx="2945399" cy="3646700"/>
            <a:chOff x="5864267" y="262217"/>
            <a:chExt cx="3201868" cy="4862268"/>
          </a:xfrm>
        </p:grpSpPr>
        <p:sp>
          <p:nvSpPr>
            <p:cNvPr id="89" name="Google Shape;89;p1"/>
            <p:cNvSpPr/>
            <p:nvPr/>
          </p:nvSpPr>
          <p:spPr>
            <a:xfrm>
              <a:off x="6317558" y="262217"/>
              <a:ext cx="772568" cy="793376"/>
            </a:xfrm>
            <a:custGeom>
              <a:rect b="b" l="l" r="r" t="t"/>
              <a:pathLst>
                <a:path extrusionOk="0" h="793376" w="772568">
                  <a:moveTo>
                    <a:pt x="396689" y="0"/>
                  </a:moveTo>
                  <a:cubicBezTo>
                    <a:pt x="561003" y="0"/>
                    <a:pt x="701984" y="99902"/>
                    <a:pt x="762204" y="242279"/>
                  </a:cubicBezTo>
                  <a:lnTo>
                    <a:pt x="772568" y="275665"/>
                  </a:lnTo>
                  <a:lnTo>
                    <a:pt x="677509" y="275665"/>
                  </a:lnTo>
                  <a:lnTo>
                    <a:pt x="650360" y="225646"/>
                  </a:lnTo>
                  <a:cubicBezTo>
                    <a:pt x="595385" y="144272"/>
                    <a:pt x="502284" y="90770"/>
                    <a:pt x="396688" y="90770"/>
                  </a:cubicBezTo>
                  <a:cubicBezTo>
                    <a:pt x="227734" y="90770"/>
                    <a:pt x="90770" y="227734"/>
                    <a:pt x="90770" y="396688"/>
                  </a:cubicBezTo>
                  <a:cubicBezTo>
                    <a:pt x="90770" y="565642"/>
                    <a:pt x="227734" y="702606"/>
                    <a:pt x="396688" y="702606"/>
                  </a:cubicBezTo>
                  <a:cubicBezTo>
                    <a:pt x="502284" y="702606"/>
                    <a:pt x="595385" y="649104"/>
                    <a:pt x="650360" y="567730"/>
                  </a:cubicBezTo>
                  <a:lnTo>
                    <a:pt x="677508" y="517712"/>
                  </a:lnTo>
                  <a:lnTo>
                    <a:pt x="772568" y="517712"/>
                  </a:lnTo>
                  <a:lnTo>
                    <a:pt x="762204" y="551097"/>
                  </a:lnTo>
                  <a:cubicBezTo>
                    <a:pt x="701984" y="693474"/>
                    <a:pt x="561003" y="793376"/>
                    <a:pt x="396689" y="793376"/>
                  </a:cubicBezTo>
                  <a:cubicBezTo>
                    <a:pt x="177604" y="793376"/>
                    <a:pt x="0" y="615773"/>
                    <a:pt x="0" y="396688"/>
                  </a:cubicBezTo>
                  <a:cubicBezTo>
                    <a:pt x="0" y="177603"/>
                    <a:pt x="177604" y="0"/>
                    <a:pt x="396689" y="0"/>
                  </a:cubicBezTo>
                  <a:close/>
                </a:path>
              </a:pathLst>
            </a:custGeom>
            <a:solidFill>
              <a:srgbClr val="EA4B3A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" name="Google Shape;90;p1"/>
            <p:cNvCxnSpPr/>
            <p:nvPr/>
          </p:nvCxnSpPr>
          <p:spPr>
            <a:xfrm>
              <a:off x="6703842" y="1210486"/>
              <a:ext cx="0" cy="1686600"/>
            </a:xfrm>
            <a:prstGeom prst="straightConnector1">
              <a:avLst/>
            </a:prstGeom>
            <a:noFill/>
            <a:ln cap="rnd" cmpd="sng" w="101600">
              <a:solidFill>
                <a:srgbClr val="E84C3D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grpSp>
          <p:nvGrpSpPr>
            <p:cNvPr id="91" name="Google Shape;91;p1"/>
            <p:cNvGrpSpPr/>
            <p:nvPr/>
          </p:nvGrpSpPr>
          <p:grpSpPr>
            <a:xfrm>
              <a:off x="5864267" y="1935628"/>
              <a:ext cx="3201868" cy="3188856"/>
              <a:chOff x="1675896" y="1881840"/>
              <a:chExt cx="3201868" cy="3188856"/>
            </a:xfrm>
          </p:grpSpPr>
          <p:grpSp>
            <p:nvGrpSpPr>
              <p:cNvPr id="92" name="Google Shape;92;p1"/>
              <p:cNvGrpSpPr/>
              <p:nvPr/>
            </p:nvGrpSpPr>
            <p:grpSpPr>
              <a:xfrm rot="-2646517">
                <a:off x="1999114" y="2494249"/>
                <a:ext cx="2555432" cy="1964039"/>
                <a:chOff x="1936377" y="3079377"/>
                <a:chExt cx="2555508" cy="1964098"/>
              </a:xfrm>
            </p:grpSpPr>
            <p:sp>
              <p:nvSpPr>
                <p:cNvPr id="93" name="Google Shape;93;p1"/>
                <p:cNvSpPr/>
                <p:nvPr/>
              </p:nvSpPr>
              <p:spPr>
                <a:xfrm>
                  <a:off x="1936377" y="3079377"/>
                  <a:ext cx="1173900" cy="12237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E94C3D"/>
                </a:solidFill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1"/>
                <p:cNvSpPr/>
                <p:nvPr/>
              </p:nvSpPr>
              <p:spPr>
                <a:xfrm>
                  <a:off x="2770093" y="3218888"/>
                  <a:ext cx="196800" cy="210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5;p1"/>
                <p:cNvSpPr/>
                <p:nvPr/>
              </p:nvSpPr>
              <p:spPr>
                <a:xfrm>
                  <a:off x="4295085" y="4833475"/>
                  <a:ext cx="196800" cy="210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" name="Google Shape;96;p1"/>
              <p:cNvSpPr txBox="1"/>
              <p:nvPr/>
            </p:nvSpPr>
            <p:spPr>
              <a:xfrm>
                <a:off x="2150963" y="3197401"/>
                <a:ext cx="629100" cy="11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5400"/>
                  <a:buFont typeface="Arial"/>
                  <a:buNone/>
                </a:pPr>
                <a:r>
                  <a:rPr b="0" i="0" lang="en-US" sz="5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ত</a:t>
                </a:r>
                <a:endParaRPr b="0" i="0" sz="5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" name="Google Shape;97;p1"/>
          <p:cNvGrpSpPr/>
          <p:nvPr/>
        </p:nvGrpSpPr>
        <p:grpSpPr>
          <a:xfrm>
            <a:off x="5972784" y="196675"/>
            <a:ext cx="3171771" cy="3646700"/>
            <a:chOff x="7320659" y="262217"/>
            <a:chExt cx="3201868" cy="4862268"/>
          </a:xfrm>
        </p:grpSpPr>
        <p:sp>
          <p:nvSpPr>
            <p:cNvPr id="98" name="Google Shape;98;p1"/>
            <p:cNvSpPr/>
            <p:nvPr/>
          </p:nvSpPr>
          <p:spPr>
            <a:xfrm>
              <a:off x="7773950" y="262217"/>
              <a:ext cx="772568" cy="793376"/>
            </a:xfrm>
            <a:custGeom>
              <a:rect b="b" l="l" r="r" t="t"/>
              <a:pathLst>
                <a:path extrusionOk="0" h="793376" w="772568">
                  <a:moveTo>
                    <a:pt x="396689" y="0"/>
                  </a:moveTo>
                  <a:cubicBezTo>
                    <a:pt x="561003" y="0"/>
                    <a:pt x="701984" y="99902"/>
                    <a:pt x="762204" y="242279"/>
                  </a:cubicBezTo>
                  <a:lnTo>
                    <a:pt x="772568" y="275665"/>
                  </a:lnTo>
                  <a:lnTo>
                    <a:pt x="677509" y="275665"/>
                  </a:lnTo>
                  <a:lnTo>
                    <a:pt x="650360" y="225646"/>
                  </a:lnTo>
                  <a:cubicBezTo>
                    <a:pt x="595385" y="144272"/>
                    <a:pt x="502284" y="90770"/>
                    <a:pt x="396688" y="90770"/>
                  </a:cubicBezTo>
                  <a:cubicBezTo>
                    <a:pt x="227734" y="90770"/>
                    <a:pt x="90770" y="227734"/>
                    <a:pt x="90770" y="396688"/>
                  </a:cubicBezTo>
                  <a:cubicBezTo>
                    <a:pt x="90770" y="565642"/>
                    <a:pt x="227734" y="702606"/>
                    <a:pt x="396688" y="702606"/>
                  </a:cubicBezTo>
                  <a:cubicBezTo>
                    <a:pt x="502284" y="702606"/>
                    <a:pt x="595385" y="649104"/>
                    <a:pt x="650360" y="567730"/>
                  </a:cubicBezTo>
                  <a:lnTo>
                    <a:pt x="677508" y="517712"/>
                  </a:lnTo>
                  <a:lnTo>
                    <a:pt x="772568" y="517712"/>
                  </a:lnTo>
                  <a:lnTo>
                    <a:pt x="762204" y="551097"/>
                  </a:lnTo>
                  <a:cubicBezTo>
                    <a:pt x="701984" y="693474"/>
                    <a:pt x="561003" y="793376"/>
                    <a:pt x="396689" y="793376"/>
                  </a:cubicBezTo>
                  <a:cubicBezTo>
                    <a:pt x="177604" y="793376"/>
                    <a:pt x="0" y="615773"/>
                    <a:pt x="0" y="396688"/>
                  </a:cubicBezTo>
                  <a:cubicBezTo>
                    <a:pt x="0" y="177603"/>
                    <a:pt x="177604" y="0"/>
                    <a:pt x="396689" y="0"/>
                  </a:cubicBezTo>
                  <a:close/>
                </a:path>
              </a:pathLst>
            </a:custGeom>
            <a:solidFill>
              <a:srgbClr val="01A5FB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9" name="Google Shape;99;p1"/>
            <p:cNvCxnSpPr/>
            <p:nvPr/>
          </p:nvCxnSpPr>
          <p:spPr>
            <a:xfrm>
              <a:off x="8160234" y="1210486"/>
              <a:ext cx="0" cy="1686600"/>
            </a:xfrm>
            <a:prstGeom prst="straightConnector1">
              <a:avLst/>
            </a:prstGeom>
            <a:noFill/>
            <a:ln cap="rnd" cmpd="sng" w="101600">
              <a:solidFill>
                <a:srgbClr val="00A6FA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grpSp>
          <p:nvGrpSpPr>
            <p:cNvPr id="100" name="Google Shape;100;p1"/>
            <p:cNvGrpSpPr/>
            <p:nvPr/>
          </p:nvGrpSpPr>
          <p:grpSpPr>
            <a:xfrm>
              <a:off x="7320659" y="1935628"/>
              <a:ext cx="3201868" cy="3188856"/>
              <a:chOff x="1675896" y="1881840"/>
              <a:chExt cx="3201868" cy="3188856"/>
            </a:xfrm>
          </p:grpSpPr>
          <p:grpSp>
            <p:nvGrpSpPr>
              <p:cNvPr id="101" name="Google Shape;101;p1"/>
              <p:cNvGrpSpPr/>
              <p:nvPr/>
            </p:nvGrpSpPr>
            <p:grpSpPr>
              <a:xfrm rot="-2646517">
                <a:off x="1999114" y="2494249"/>
                <a:ext cx="2555432" cy="1964039"/>
                <a:chOff x="1936377" y="3079377"/>
                <a:chExt cx="2555508" cy="1964098"/>
              </a:xfrm>
            </p:grpSpPr>
            <p:sp>
              <p:nvSpPr>
                <p:cNvPr id="102" name="Google Shape;102;p1"/>
                <p:cNvSpPr/>
                <p:nvPr/>
              </p:nvSpPr>
              <p:spPr>
                <a:xfrm>
                  <a:off x="1936377" y="3079377"/>
                  <a:ext cx="1173900" cy="1223700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A9FF"/>
                </a:solidFill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1"/>
                <p:cNvSpPr/>
                <p:nvPr/>
              </p:nvSpPr>
              <p:spPr>
                <a:xfrm>
                  <a:off x="2770093" y="3218888"/>
                  <a:ext cx="196800" cy="210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1"/>
                <p:cNvSpPr/>
                <p:nvPr/>
              </p:nvSpPr>
              <p:spPr>
                <a:xfrm>
                  <a:off x="4295085" y="4833475"/>
                  <a:ext cx="196800" cy="210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  <a:effectLst>
                  <a:reflection blurRad="0" dir="0" dist="0" endA="0" endPos="54000" fadeDir="5400012" kx="0" rotWithShape="0" algn="bl" stA="63000" stPos="0" sy="-100000" ky="0"/>
                </a:effectLst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5" name="Google Shape;105;p1"/>
              <p:cNvSpPr txBox="1"/>
              <p:nvPr/>
            </p:nvSpPr>
            <p:spPr>
              <a:xfrm>
                <a:off x="2189258" y="3187283"/>
                <a:ext cx="629100" cy="11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5400"/>
                  <a:buFont typeface="Arial"/>
                  <a:buNone/>
                </a:pPr>
                <a:r>
                  <a:rPr b="0" i="0" lang="en-US" sz="5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ম</a:t>
                </a:r>
                <a:endParaRPr b="0" i="0" sz="5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1"/>
          <p:cNvGrpSpPr/>
          <p:nvPr/>
        </p:nvGrpSpPr>
        <p:grpSpPr>
          <a:xfrm>
            <a:off x="483664" y="941914"/>
            <a:ext cx="7910436" cy="1302720"/>
            <a:chOff x="594328" y="1353981"/>
            <a:chExt cx="2932615" cy="1859700"/>
          </a:xfrm>
        </p:grpSpPr>
        <p:sp>
          <p:nvSpPr>
            <p:cNvPr id="107" name="Google Shape;107;p1"/>
            <p:cNvSpPr/>
            <p:nvPr/>
          </p:nvSpPr>
          <p:spPr>
            <a:xfrm>
              <a:off x="594328" y="1817469"/>
              <a:ext cx="2787000" cy="1028100"/>
            </a:xfrm>
            <a:prstGeom prst="roundRect">
              <a:avLst>
                <a:gd fmla="val 50000" name="adj"/>
              </a:avLst>
            </a:prstGeom>
            <a:solidFill>
              <a:srgbClr val="BF9000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739943" y="1353981"/>
              <a:ext cx="2787000" cy="1859700"/>
            </a:xfrm>
            <a:prstGeom prst="roundRect">
              <a:avLst>
                <a:gd fmla="val 39341" name="adj"/>
              </a:avLst>
            </a:prstGeom>
            <a:solidFill>
              <a:srgbClr val="BF9000"/>
            </a:soli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b="1" i="0" lang="en-US" sz="5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প্রিয় শিক্ষার্থীবৃন্দ</a:t>
              </a:r>
              <a:endParaRPr b="1" i="0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0"/>
            <a:ext cx="35148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"/>
          <p:cNvSpPr txBox="1"/>
          <p:nvPr/>
        </p:nvSpPr>
        <p:spPr>
          <a:xfrm>
            <a:off x="276714" y="906447"/>
            <a:ext cx="8100600" cy="3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সংক্ষেপে পোল্ট্রি পালন বলতে বুঝি-------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❏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কি পালন করা: পাখি জাতীয় প্রাণী।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❏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উদ্দেশ্য: খাবার ও পুষ্টি চাহিদা মেটানো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এবং অর্থোপার্জন।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❏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সিস্টেম: পরিকল্পিত উপায়ে পারিবারিক ভাবে।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/>
          <p:nvPr/>
        </p:nvSpPr>
        <p:spPr>
          <a:xfrm>
            <a:off x="521700" y="1562773"/>
            <a:ext cx="81006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615101" y="937800"/>
            <a:ext cx="6758700" cy="3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১। খাদ্য ও পুষ্টির উৎস।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২। আয়ের উৎস।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৩। কর্মসংস্থানের বৃহৎ উৎস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৪। জৈব সারের উৎস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৫। শিল্প উন্নয়নে সহায়ক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৬। বিনোদনের একটি মাধ্যম।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৭। পরিবেশ উন্নয়নে সহায়ক।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0"/>
            <a:ext cx="35148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 txBox="1"/>
          <p:nvPr/>
        </p:nvSpPr>
        <p:spPr>
          <a:xfrm>
            <a:off x="362650" y="262501"/>
            <a:ext cx="72636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FF"/>
                </a:solidFill>
                <a:highlight>
                  <a:srgbClr val="CFE2F3"/>
                </a:highlight>
                <a:latin typeface="Arial"/>
                <a:ea typeface="Arial"/>
                <a:cs typeface="Arial"/>
                <a:sym typeface="Arial"/>
              </a:rPr>
              <a:t>পোল্ট্রি শিল্পের গুরুত্ব/ প্রয়োজনীয়তা:</a:t>
            </a:r>
            <a:endParaRPr b="0" i="0" sz="3200" u="none" cap="none" strike="noStrike">
              <a:solidFill>
                <a:srgbClr val="0000FF"/>
              </a:solidFill>
              <a:highlight>
                <a:srgbClr val="CFE2F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"/>
          <p:cNvSpPr txBox="1"/>
          <p:nvPr/>
        </p:nvSpPr>
        <p:spPr>
          <a:xfrm>
            <a:off x="521700" y="1562773"/>
            <a:ext cx="81006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0"/>
            <a:ext cx="3514800" cy="30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637" y="12"/>
            <a:ext cx="85087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2"/>
          <p:cNvPicPr preferRelativeResize="0"/>
          <p:nvPr/>
        </p:nvPicPr>
        <p:blipFill rotWithShape="1">
          <a:blip r:embed="rId5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0"/>
            <a:ext cx="35148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/>
          <p:nvPr/>
        </p:nvSpPr>
        <p:spPr>
          <a:xfrm>
            <a:off x="670199" y="1264495"/>
            <a:ext cx="7803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★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প্রাণিজগতের এভিস শ্রেণির প্রাণিসমুহকে পাখি বলা হয়। 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★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পৃথিবীতে প্রায় ১০ হাজার প্রজাতির পাখি আছে।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★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পাখিরা সাধারণত মুক্ত বা স্বাধীন।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★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এর মধ্য থেকে মানুষ তার প্রয়োজনে সামান্য কিছু পালন করে থাকে।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★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গৃহপালিত এসব পাখিকে পোল্ট্রি বলা হয়।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 flipH="1">
            <a:off x="914400" y="-2"/>
            <a:ext cx="73152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-US" sz="4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পোল্ট্রির পরিধি</a:t>
            </a:r>
            <a:endParaRPr b="1" i="0" sz="4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3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4"/>
          <p:cNvPicPr preferRelativeResize="0"/>
          <p:nvPr/>
        </p:nvPicPr>
        <p:blipFill rotWithShape="1">
          <a:blip r:embed="rId3">
            <a:alphaModFix/>
          </a:blip>
          <a:srcRect b="0" l="3627" r="2623" t="0"/>
          <a:stretch/>
        </p:blipFill>
        <p:spPr>
          <a:xfrm>
            <a:off x="0" y="-74285"/>
            <a:ext cx="9144000" cy="5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9200" y="0"/>
            <a:ext cx="3514800" cy="30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0"/>
            <a:ext cx="8148000" cy="46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-148550"/>
            <a:ext cx="35148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5"/>
          <p:cNvSpPr txBox="1"/>
          <p:nvPr/>
        </p:nvSpPr>
        <p:spPr>
          <a:xfrm>
            <a:off x="603750" y="2941761"/>
            <a:ext cx="79365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❏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পোল্ট্রির বাংলাদেশের বর্তমান অবস্থা লিখ?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❏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কর্মসংস্থানের জন্য পোল্ট্রির ভূমিকা লিখ?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❏"/>
            </a:pPr>
            <a:r>
              <a:rPr b="0" i="0" lang="en-US" sz="3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বাংলাদেশে পোল্ট্রির প্রয়োজনীয়তা ব্যাখ্যা কর?</a:t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 txBox="1"/>
          <p:nvPr/>
        </p:nvSpPr>
        <p:spPr>
          <a:xfrm>
            <a:off x="914400" y="0"/>
            <a:ext cx="5309400" cy="752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জোড়ায় কাজ</a:t>
            </a:r>
            <a:endParaRPr b="0" i="0" sz="3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0350" y="752400"/>
            <a:ext cx="4167400" cy="21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 rotWithShape="1">
          <a:blip r:embed="rId5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/>
        </p:nvSpPr>
        <p:spPr>
          <a:xfrm>
            <a:off x="914399" y="0"/>
            <a:ext cx="7315200" cy="752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মূল্যায়ন</a:t>
            </a:r>
            <a:endParaRPr b="0" i="0" sz="3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-148550"/>
            <a:ext cx="35148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 txBox="1"/>
          <p:nvPr/>
        </p:nvSpPr>
        <p:spPr>
          <a:xfrm>
            <a:off x="217807" y="752388"/>
            <a:ext cx="8708400" cy="44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১। রোড আইল্যান্ড রে</a:t>
            </a:r>
            <a:r>
              <a:rPr lang="en-US" sz="2700">
                <a:solidFill>
                  <a:srgbClr val="0000FF"/>
                </a:solidFill>
              </a:rPr>
              <a:t>ড </a:t>
            </a: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মুরগির উৎপত্তি কোন দেশে?</a:t>
            </a:r>
            <a:endParaRPr b="0" i="0" sz="2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(ক) আমেরিকা (খ) রাশিয়া (গ) ভারত (ঘ) সুইডেন।</a:t>
            </a:r>
            <a:endParaRPr b="0" i="0" sz="2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২। পৃথিবীতে প্রায় কত প্রজাতির পাখি রয়েছে?</a:t>
            </a:r>
            <a:endParaRPr b="0" i="0" sz="2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(ক) ৮ হাজার (খ) ৯ হাজার (গ)১০ হাজার (ঘ)১১ হাজার।</a:t>
            </a:r>
            <a:endParaRPr b="0" i="0" sz="2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৩। বাংলাদেশে পোল্ট্রি প্রধান সমস্যা কোনটি?</a:t>
            </a:r>
            <a:endParaRPr b="0" i="0" sz="2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(ক) উন্নত জাতের অভাব। (খ) খামারীর অজ্ঞতা।</a:t>
            </a:r>
            <a:endParaRPr b="0" i="0" sz="2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(গ) সুষম খাদ্যের অভাব  (ঘ) উৎপাদন খরচ বেশি।</a:t>
            </a:r>
            <a:endParaRPr b="0" i="0" sz="2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6"/>
          <p:cNvPicPr preferRelativeResize="0"/>
          <p:nvPr/>
        </p:nvPicPr>
        <p:blipFill rotWithShape="1">
          <a:blip r:embed="rId4">
            <a:alphaModFix/>
          </a:blip>
          <a:srcRect b="0" l="3628" r="2624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-148550"/>
            <a:ext cx="35148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 txBox="1"/>
          <p:nvPr/>
        </p:nvSpPr>
        <p:spPr>
          <a:xfrm>
            <a:off x="1086500" y="2571750"/>
            <a:ext cx="67917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➔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বাংলাদেশে পোল্ট্রি শিল্পে সমস্যাগুলো চিহ্নিত করো?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➔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বাংলাদেশে পোল্ট্রি শিল্পের উন্নয়নের সম্ভাবনাগুলো লিখ?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419850" y="0"/>
            <a:ext cx="8304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বাড়ির কাজ: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1825" y="877198"/>
            <a:ext cx="28003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/>
        </p:nvSpPr>
        <p:spPr>
          <a:xfrm>
            <a:off x="914400" y="215022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275329" y="-74275"/>
            <a:ext cx="6868674" cy="529205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 txBox="1"/>
          <p:nvPr/>
        </p:nvSpPr>
        <p:spPr>
          <a:xfrm rot="-3101741">
            <a:off x="-204015" y="1260346"/>
            <a:ext cx="4115430" cy="1473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1" i="0" lang="en-US" sz="84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ধন্যবাদ</a:t>
            </a:r>
            <a:endParaRPr b="1" i="0" sz="84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4329875" y="474900"/>
            <a:ext cx="44094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49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4900">
                <a:solidFill>
                  <a:srgbClr val="000000"/>
                </a:solidFill>
              </a:rPr>
              <a:t> </a:t>
            </a:r>
            <a:r>
              <a:rPr b="1" lang="en-US" sz="4900">
                <a:solidFill>
                  <a:schemeClr val="accent5"/>
                </a:solidFill>
              </a:rPr>
              <a:t>হিরালাল রায়</a:t>
            </a:r>
            <a:r>
              <a:rPr b="1" lang="en-US" sz="3600">
                <a:solidFill>
                  <a:schemeClr val="accent5"/>
                </a:solidFill>
              </a:rPr>
              <a:t> </a:t>
            </a:r>
            <a:endParaRPr b="1">
              <a:solidFill>
                <a:schemeClr val="accent5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i="1" lang="en-US" sz="1500">
                <a:solidFill>
                  <a:srgbClr val="000000"/>
                </a:solidFill>
              </a:rPr>
              <a:t>B.Sc.Ag,MS in Agronomy (BAU</a:t>
            </a:r>
            <a:r>
              <a:rPr b="1" lang="en-US" sz="1500">
                <a:solidFill>
                  <a:srgbClr val="000000"/>
                </a:solidFill>
              </a:rPr>
              <a:t>)</a:t>
            </a:r>
            <a:endParaRPr b="1" sz="15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400">
                <a:solidFill>
                  <a:srgbClr val="000000"/>
                </a:solidFill>
              </a:rPr>
              <a:t>প্রভাষক (কৃষিশিক্ষা)</a:t>
            </a:r>
            <a:endParaRPr b="1" sz="24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000">
                <a:solidFill>
                  <a:srgbClr val="000000"/>
                </a:solidFill>
              </a:rPr>
              <a:t>নশিপুর হাইস্কুল এন্ড কলেজ</a:t>
            </a:r>
            <a:endParaRPr b="1" sz="2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000">
                <a:solidFill>
                  <a:srgbClr val="000000"/>
                </a:solidFill>
              </a:rPr>
              <a:t>সদর, দিনাজপুর।</a:t>
            </a:r>
            <a:endParaRPr b="1" sz="20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800"/>
              <a:buNone/>
            </a:pPr>
            <a:r>
              <a:rPr b="1" lang="en-US" sz="2800">
                <a:solidFill>
                  <a:srgbClr val="000000"/>
                </a:solidFill>
              </a:rPr>
              <a:t>Email: </a:t>
            </a:r>
            <a:r>
              <a:rPr b="1" lang="en-US" sz="2100">
                <a:solidFill>
                  <a:srgbClr val="000000"/>
                </a:solidFill>
              </a:rPr>
              <a:t>royhiralal@gmail.com</a:t>
            </a:r>
            <a:endParaRPr b="1" sz="2100">
              <a:solidFill>
                <a:srgbClr val="000000"/>
              </a:solidFill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 amt="83000"/>
          </a:blip>
          <a:srcRect b="22954" l="25311" r="22966" t="19928"/>
          <a:stretch/>
        </p:blipFill>
        <p:spPr>
          <a:xfrm>
            <a:off x="499500" y="474900"/>
            <a:ext cx="4072500" cy="425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-8" y="-74265"/>
            <a:ext cx="9144000" cy="52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>
            <p:ph type="title"/>
          </p:nvPr>
        </p:nvSpPr>
        <p:spPr>
          <a:xfrm flipH="1">
            <a:off x="313050" y="4"/>
            <a:ext cx="8517900" cy="71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910"/>
              <a:buFont typeface="Arial"/>
              <a:buNone/>
            </a:pPr>
            <a:r>
              <a:rPr lang="en-US" sz="4450">
                <a:latin typeface="Arial"/>
                <a:ea typeface="Arial"/>
                <a:cs typeface="Arial"/>
                <a:sym typeface="Arial"/>
              </a:rPr>
              <a:t>পরিচিতি</a:t>
            </a:r>
            <a:endParaRPr sz="44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4900" y="0"/>
            <a:ext cx="2379101" cy="29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0" y="0"/>
            <a:ext cx="2040125" cy="32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319" y="-10"/>
            <a:ext cx="4232824" cy="228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875600"/>
            <a:ext cx="2454275" cy="21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9075" y="3343150"/>
            <a:ext cx="2883913" cy="1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01500" y="0"/>
            <a:ext cx="2883925" cy="22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19550" y="2875600"/>
            <a:ext cx="3130800" cy="22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497400" y="2296650"/>
            <a:ext cx="8646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ছবিগুলো দেখে আজকের আলোচ্য বিষয়বস্তু অনুসন্ধান করো?</a:t>
            </a:r>
            <a:endParaRPr b="1" i="0" sz="24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8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"/>
          <p:cNvGrpSpPr/>
          <p:nvPr/>
        </p:nvGrpSpPr>
        <p:grpSpPr>
          <a:xfrm>
            <a:off x="114132" y="32275"/>
            <a:ext cx="4389552" cy="5078925"/>
            <a:chOff x="5576975" y="43030"/>
            <a:chExt cx="3894900" cy="6771900"/>
          </a:xfrm>
        </p:grpSpPr>
        <p:sp>
          <p:nvSpPr>
            <p:cNvPr id="136" name="Google Shape;136;p4"/>
            <p:cNvSpPr/>
            <p:nvPr/>
          </p:nvSpPr>
          <p:spPr>
            <a:xfrm flipH="1">
              <a:off x="5576975" y="43030"/>
              <a:ext cx="3894900" cy="67719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p4"/>
            <p:cNvGrpSpPr/>
            <p:nvPr/>
          </p:nvGrpSpPr>
          <p:grpSpPr>
            <a:xfrm>
              <a:off x="6656296" y="215153"/>
              <a:ext cx="358200" cy="6377514"/>
              <a:chOff x="6656296" y="215153"/>
              <a:chExt cx="358200" cy="6377514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6656296" y="215153"/>
                <a:ext cx="358200" cy="1818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6656296" y="657704"/>
                <a:ext cx="358200" cy="1818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6656296" y="1100255"/>
                <a:ext cx="358200" cy="1818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6656296" y="1542806"/>
                <a:ext cx="358200" cy="1818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6656296" y="1985357"/>
                <a:ext cx="358200" cy="1818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6656296" y="2870459"/>
                <a:ext cx="358200" cy="1818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6656296" y="3313010"/>
                <a:ext cx="358200" cy="1818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6656296" y="3755560"/>
                <a:ext cx="358200" cy="1818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6656296" y="5968316"/>
                <a:ext cx="358200" cy="1818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6656296" y="6410867"/>
                <a:ext cx="358200" cy="1818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" name="Google Shape;148;p4"/>
          <p:cNvSpPr/>
          <p:nvPr/>
        </p:nvSpPr>
        <p:spPr>
          <a:xfrm>
            <a:off x="114300" y="1489073"/>
            <a:ext cx="4048800" cy="704100"/>
          </a:xfrm>
          <a:prstGeom prst="roundRect">
            <a:avLst>
              <a:gd fmla="val 44817" name="adj"/>
            </a:avLst>
          </a:prstGeom>
          <a:solidFill>
            <a:srgbClr val="C55A1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বিষয় পরিচিতি</a:t>
            </a:r>
            <a:endParaRPr b="0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4"/>
          <p:cNvGrpSpPr/>
          <p:nvPr/>
        </p:nvGrpSpPr>
        <p:grpSpPr>
          <a:xfrm>
            <a:off x="4153125" y="26611"/>
            <a:ext cx="4981246" cy="5090273"/>
            <a:chOff x="6299302" y="43030"/>
            <a:chExt cx="4791963" cy="6787031"/>
          </a:xfrm>
        </p:grpSpPr>
        <p:sp>
          <p:nvSpPr>
            <p:cNvPr id="150" name="Google Shape;150;p4"/>
            <p:cNvSpPr/>
            <p:nvPr/>
          </p:nvSpPr>
          <p:spPr>
            <a:xfrm>
              <a:off x="6562165" y="43030"/>
              <a:ext cx="4529100" cy="67719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4"/>
            <p:cNvGrpSpPr/>
            <p:nvPr/>
          </p:nvGrpSpPr>
          <p:grpSpPr>
            <a:xfrm>
              <a:off x="6299302" y="161529"/>
              <a:ext cx="715195" cy="6668533"/>
              <a:chOff x="6299302" y="161529"/>
              <a:chExt cx="715195" cy="6668533"/>
            </a:xfrm>
          </p:grpSpPr>
          <p:grpSp>
            <p:nvGrpSpPr>
              <p:cNvPr id="152" name="Google Shape;152;p4"/>
              <p:cNvGrpSpPr/>
              <p:nvPr/>
            </p:nvGrpSpPr>
            <p:grpSpPr>
              <a:xfrm>
                <a:off x="6299302" y="161529"/>
                <a:ext cx="715195" cy="472819"/>
                <a:chOff x="6299302" y="161529"/>
                <a:chExt cx="715195" cy="472819"/>
              </a:xfrm>
            </p:grpSpPr>
            <p:sp>
              <p:nvSpPr>
                <p:cNvPr id="153" name="Google Shape;153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5" name="Google Shape;155;p4"/>
              <p:cNvGrpSpPr/>
              <p:nvPr/>
            </p:nvGrpSpPr>
            <p:grpSpPr>
              <a:xfrm>
                <a:off x="6299302" y="604080"/>
                <a:ext cx="715195" cy="472819"/>
                <a:chOff x="6299302" y="161529"/>
                <a:chExt cx="715195" cy="472819"/>
              </a:xfrm>
            </p:grpSpPr>
            <p:sp>
              <p:nvSpPr>
                <p:cNvPr id="156" name="Google Shape;156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8" name="Google Shape;158;p4"/>
              <p:cNvGrpSpPr/>
              <p:nvPr/>
            </p:nvGrpSpPr>
            <p:grpSpPr>
              <a:xfrm>
                <a:off x="6299302" y="1046631"/>
                <a:ext cx="715195" cy="472819"/>
                <a:chOff x="6299302" y="161529"/>
                <a:chExt cx="715195" cy="472819"/>
              </a:xfrm>
            </p:grpSpPr>
            <p:sp>
              <p:nvSpPr>
                <p:cNvPr id="159" name="Google Shape;159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1" name="Google Shape;161;p4"/>
              <p:cNvGrpSpPr/>
              <p:nvPr/>
            </p:nvGrpSpPr>
            <p:grpSpPr>
              <a:xfrm>
                <a:off x="6299302" y="1489182"/>
                <a:ext cx="715195" cy="472819"/>
                <a:chOff x="6299302" y="161529"/>
                <a:chExt cx="715195" cy="472819"/>
              </a:xfrm>
            </p:grpSpPr>
            <p:sp>
              <p:nvSpPr>
                <p:cNvPr id="162" name="Google Shape;162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4" name="Google Shape;164;p4"/>
              <p:cNvGrpSpPr/>
              <p:nvPr/>
            </p:nvGrpSpPr>
            <p:grpSpPr>
              <a:xfrm>
                <a:off x="6299302" y="1931733"/>
                <a:ext cx="715195" cy="472819"/>
                <a:chOff x="6299302" y="161529"/>
                <a:chExt cx="715195" cy="472819"/>
              </a:xfrm>
            </p:grpSpPr>
            <p:sp>
              <p:nvSpPr>
                <p:cNvPr id="165" name="Google Shape;165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7" name="Google Shape;167;p4"/>
              <p:cNvGrpSpPr/>
              <p:nvPr/>
            </p:nvGrpSpPr>
            <p:grpSpPr>
              <a:xfrm>
                <a:off x="6299302" y="2374284"/>
                <a:ext cx="715195" cy="472819"/>
                <a:chOff x="6299302" y="161529"/>
                <a:chExt cx="715195" cy="472819"/>
              </a:xfrm>
            </p:grpSpPr>
            <p:sp>
              <p:nvSpPr>
                <p:cNvPr id="168" name="Google Shape;168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" name="Google Shape;170;p4"/>
              <p:cNvGrpSpPr/>
              <p:nvPr/>
            </p:nvGrpSpPr>
            <p:grpSpPr>
              <a:xfrm>
                <a:off x="6299302" y="2816835"/>
                <a:ext cx="715195" cy="472819"/>
                <a:chOff x="6299302" y="161529"/>
                <a:chExt cx="715195" cy="472819"/>
              </a:xfrm>
            </p:grpSpPr>
            <p:sp>
              <p:nvSpPr>
                <p:cNvPr id="171" name="Google Shape;171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3" name="Google Shape;173;p4"/>
              <p:cNvGrpSpPr/>
              <p:nvPr/>
            </p:nvGrpSpPr>
            <p:grpSpPr>
              <a:xfrm>
                <a:off x="6299302" y="3259386"/>
                <a:ext cx="715195" cy="472819"/>
                <a:chOff x="6299302" y="161529"/>
                <a:chExt cx="715195" cy="472819"/>
              </a:xfrm>
            </p:grpSpPr>
            <p:sp>
              <p:nvSpPr>
                <p:cNvPr id="174" name="Google Shape;174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" name="Google Shape;176;p4"/>
              <p:cNvGrpSpPr/>
              <p:nvPr/>
            </p:nvGrpSpPr>
            <p:grpSpPr>
              <a:xfrm>
                <a:off x="6299302" y="3701936"/>
                <a:ext cx="715195" cy="472819"/>
                <a:chOff x="6299302" y="161529"/>
                <a:chExt cx="715195" cy="472819"/>
              </a:xfrm>
            </p:grpSpPr>
            <p:sp>
              <p:nvSpPr>
                <p:cNvPr id="177" name="Google Shape;177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" name="Google Shape;179;p4"/>
              <p:cNvGrpSpPr/>
              <p:nvPr/>
            </p:nvGrpSpPr>
            <p:grpSpPr>
              <a:xfrm>
                <a:off x="6299302" y="4144488"/>
                <a:ext cx="715195" cy="472819"/>
                <a:chOff x="6299302" y="161529"/>
                <a:chExt cx="715195" cy="472819"/>
              </a:xfrm>
            </p:grpSpPr>
            <p:sp>
              <p:nvSpPr>
                <p:cNvPr id="180" name="Google Shape;180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" name="Google Shape;182;p4"/>
              <p:cNvGrpSpPr/>
              <p:nvPr/>
            </p:nvGrpSpPr>
            <p:grpSpPr>
              <a:xfrm>
                <a:off x="6299302" y="4587039"/>
                <a:ext cx="715195" cy="472819"/>
                <a:chOff x="6299302" y="161529"/>
                <a:chExt cx="715195" cy="472819"/>
              </a:xfrm>
            </p:grpSpPr>
            <p:sp>
              <p:nvSpPr>
                <p:cNvPr id="183" name="Google Shape;183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" name="Google Shape;185;p4"/>
              <p:cNvGrpSpPr/>
              <p:nvPr/>
            </p:nvGrpSpPr>
            <p:grpSpPr>
              <a:xfrm>
                <a:off x="6299302" y="5029590"/>
                <a:ext cx="715195" cy="472819"/>
                <a:chOff x="6299302" y="161529"/>
                <a:chExt cx="715195" cy="472819"/>
              </a:xfrm>
            </p:grpSpPr>
            <p:sp>
              <p:nvSpPr>
                <p:cNvPr id="186" name="Google Shape;186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" name="Google Shape;188;p4"/>
              <p:cNvGrpSpPr/>
              <p:nvPr/>
            </p:nvGrpSpPr>
            <p:grpSpPr>
              <a:xfrm>
                <a:off x="6299302" y="5472141"/>
                <a:ext cx="715195" cy="472819"/>
                <a:chOff x="6299302" y="161529"/>
                <a:chExt cx="715195" cy="472819"/>
              </a:xfrm>
            </p:grpSpPr>
            <p:sp>
              <p:nvSpPr>
                <p:cNvPr id="189" name="Google Shape;189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6299302" y="5914692"/>
                <a:ext cx="715195" cy="472819"/>
                <a:chOff x="6299302" y="161529"/>
                <a:chExt cx="715195" cy="472819"/>
              </a:xfrm>
            </p:grpSpPr>
            <p:sp>
              <p:nvSpPr>
                <p:cNvPr id="192" name="Google Shape;192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" name="Google Shape;194;p4"/>
              <p:cNvGrpSpPr/>
              <p:nvPr/>
            </p:nvGrpSpPr>
            <p:grpSpPr>
              <a:xfrm>
                <a:off x="6299302" y="6357243"/>
                <a:ext cx="715195" cy="472819"/>
                <a:chOff x="6299302" y="161529"/>
                <a:chExt cx="715195" cy="472819"/>
              </a:xfrm>
            </p:grpSpPr>
            <p:sp>
              <p:nvSpPr>
                <p:cNvPr id="195" name="Google Shape;195;p4"/>
                <p:cNvSpPr/>
                <p:nvPr/>
              </p:nvSpPr>
              <p:spPr>
                <a:xfrm>
                  <a:off x="6656296" y="215153"/>
                  <a:ext cx="358200" cy="181800"/>
                </a:xfrm>
                <a:prstGeom prst="rect">
                  <a:avLst/>
                </a:prstGeom>
                <a:solidFill>
                  <a:srgbClr val="FFE599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4"/>
                <p:cNvSpPr/>
                <p:nvPr/>
              </p:nvSpPr>
              <p:spPr>
                <a:xfrm rot="-500877">
                  <a:off x="6326873" y="191744"/>
                  <a:ext cx="446329" cy="412388"/>
                </a:xfrm>
                <a:prstGeom prst="arc">
                  <a:avLst>
                    <a:gd fmla="val 5847864" name="adj1"/>
                    <a:gd fmla="val 530979" name="adj2"/>
                  </a:avLst>
                </a:prstGeom>
                <a:solidFill>
                  <a:srgbClr val="FFE599"/>
                </a:solidFill>
                <a:ln cap="flat" cmpd="sng" w="635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7" name="Google Shape;197;p4"/>
          <p:cNvSpPr txBox="1"/>
          <p:nvPr/>
        </p:nvSpPr>
        <p:spPr>
          <a:xfrm>
            <a:off x="4937423" y="784978"/>
            <a:ext cx="4048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কৃষিশিক্ষা</a:t>
            </a:r>
            <a:endParaRPr b="1" i="0" sz="4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-US" sz="4100">
                <a:solidFill>
                  <a:srgbClr val="FF0000"/>
                </a:solidFill>
              </a:rPr>
              <a:t>২য় পত্র</a:t>
            </a:r>
            <a:endParaRPr b="1" sz="4100" u="sng"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4937511" y="2088739"/>
            <a:ext cx="34125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একাদশ-দ্বাদশ শ্রেণি</a:t>
            </a:r>
            <a:endParaRPr b="1" i="0" sz="27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 txBox="1"/>
          <p:nvPr>
            <p:ph idx="4294967295" type="body"/>
          </p:nvPr>
        </p:nvSpPr>
        <p:spPr>
          <a:xfrm flipH="1">
            <a:off x="4848513" y="2929530"/>
            <a:ext cx="40488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en-US" sz="2300">
                <a:solidFill>
                  <a:srgbClr val="0000FF"/>
                </a:solidFill>
              </a:rPr>
              <a:t>অধ্যায়ঃ দ্বিতীয় (পোল্ট্রি পালন)</a:t>
            </a:r>
            <a:endParaRPr b="1" sz="2300">
              <a:solidFill>
                <a:srgbClr val="0000FF"/>
              </a:solidFill>
            </a:endParaRPr>
          </a:p>
        </p:txBody>
      </p:sp>
      <p:pic>
        <p:nvPicPr>
          <p:cNvPr id="200" name="Google Shape;200;p4"/>
          <p:cNvPicPr preferRelativeResize="0"/>
          <p:nvPr/>
        </p:nvPicPr>
        <p:blipFill rotWithShape="1">
          <a:blip r:embed="rId3">
            <a:alphaModFix/>
          </a:blip>
          <a:srcRect b="0" l="3627" r="2623" t="0"/>
          <a:stretch/>
        </p:blipFill>
        <p:spPr>
          <a:xfrm>
            <a:off x="0" y="-74280"/>
            <a:ext cx="9719200" cy="5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4"/>
          <p:cNvPicPr preferRelativeResize="0"/>
          <p:nvPr/>
        </p:nvPicPr>
        <p:blipFill rotWithShape="1">
          <a:blip r:embed="rId4">
            <a:alphaModFix amt="64000"/>
          </a:blip>
          <a:srcRect b="11243" l="10698" r="0" t="37528"/>
          <a:stretch/>
        </p:blipFill>
        <p:spPr>
          <a:xfrm>
            <a:off x="4572000" y="3528807"/>
            <a:ext cx="4601825" cy="158239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"/>
          <p:cNvSpPr txBox="1"/>
          <p:nvPr/>
        </p:nvSpPr>
        <p:spPr>
          <a:xfrm flipH="1" rot="318">
            <a:off x="689497" y="3171539"/>
            <a:ext cx="3238800" cy="13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1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“শুরু করার জন্য নতুন দিনের প্রয়োজন নেই, প্রয়োজন নতুন মানসিকতা।”</a:t>
            </a:r>
            <a:endParaRPr b="0" i="1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0"/>
            <a:ext cx="35148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 txBox="1"/>
          <p:nvPr/>
        </p:nvSpPr>
        <p:spPr>
          <a:xfrm>
            <a:off x="708600" y="1007550"/>
            <a:ext cx="7726800" cy="28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আজকের পাঠ থেকে শিক্ষার্থীগণ যা করতে পারবে-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পোল্ট্রির ধারণা বর্ণনা করতে পারবে।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পোল্ট্রির গুরুত্ব বর্ণনা করতে পারবে।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পোল্ট্রির পরিধি বর্ণনা করতে পারবে।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0" y="0"/>
            <a:ext cx="9144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শিখন ফল</a:t>
            </a:r>
            <a:endParaRPr b="1" i="0" sz="3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5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0"/>
            <a:ext cx="35148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/>
          <p:nvPr/>
        </p:nvSpPr>
        <p:spPr>
          <a:xfrm>
            <a:off x="-1" y="774575"/>
            <a:ext cx="8092200" cy="3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438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❖"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বাংলাদেশে ক্রমবর্ধমান জনসংখ্যার আমিষের চাহিদা পূরণে বর্তমান পোল্ট্রি শিল্প এক গুরুত্বপূর্ণ অবদান রেখে চলেছে।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Char char="❖"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বিপুল জনগোষ্ঠীর কর্মসংস্থান তথা বেকারত্ব হ্রাস ও পারিবারিক আয় বৃদ্ধির মাধ্যমে এদেশের গ্রামীণ অর্থনীতিতে পোল্ট্রি এক যুগান্তকারী অধ্যায়ের সূচনা করেছে। 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-7" y="-74275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0"/>
            <a:ext cx="35148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 txBox="1"/>
          <p:nvPr/>
        </p:nvSpPr>
        <p:spPr>
          <a:xfrm>
            <a:off x="847325" y="1517400"/>
            <a:ext cx="62595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সঠিকভাবে পোল্ট্রি পালনের মাধ্যমে স্বাবলম্বী হওয়ার সুযোগ আছে। তাই পোল্ট্রি সম্পর্কে সঠিক জ্ঞান থাকা দরকার।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7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00" y="0"/>
            <a:ext cx="3514800" cy="3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 txBox="1"/>
          <p:nvPr/>
        </p:nvSpPr>
        <p:spPr>
          <a:xfrm>
            <a:off x="1032300" y="526500"/>
            <a:ext cx="7079400" cy="4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1" i="1" lang="en-US" sz="39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পোল্ট্রি কি?</a:t>
            </a:r>
            <a:endParaRPr b="1" i="1" sz="3900" u="none" cap="none" strike="noStrike">
              <a:solidFill>
                <a:srgbClr val="FF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যে সকল পাখিকে ডিম ও মাংস উৎপাদনের মাধ্যমে খাবার ও পুষ্টি চাহিদা মেটানো এবং অর্থোপার্জনের উদ্দেশ্যে পরিকল্পিত উপায়ে গৃহে লালন পালন করা হয় সেগুলোই পোল্ট্রি বা গৃহপালিত পাখি বলে।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8"/>
          <p:cNvPicPr preferRelativeResize="0"/>
          <p:nvPr/>
        </p:nvPicPr>
        <p:blipFill rotWithShape="1">
          <a:blip r:embed="rId4">
            <a:alphaModFix/>
          </a:blip>
          <a:srcRect b="0" l="3627" r="2623" t="0"/>
          <a:stretch/>
        </p:blipFill>
        <p:spPr>
          <a:xfrm>
            <a:off x="-11" y="-74268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"/>
          <p:cNvSpPr txBox="1"/>
          <p:nvPr/>
        </p:nvSpPr>
        <p:spPr>
          <a:xfrm>
            <a:off x="473475" y="292175"/>
            <a:ext cx="8127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হাঁস, মুরগি, রাজহাঁস,কোয়েল, কবুতর এবং টার্কি সাধারণত পোল্ট্রি হিসেবে বিবেচিত হয়।</a:t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72" y="1554275"/>
            <a:ext cx="1917087" cy="18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4">
            <a:alphaModFix/>
          </a:blip>
          <a:srcRect b="0" l="37067" r="0" t="0"/>
          <a:stretch/>
        </p:blipFill>
        <p:spPr>
          <a:xfrm>
            <a:off x="2390543" y="3122858"/>
            <a:ext cx="1917075" cy="202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7958" y="1561425"/>
            <a:ext cx="2698027" cy="20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5975" y="2571750"/>
            <a:ext cx="2698025" cy="242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7">
            <a:alphaModFix/>
          </a:blip>
          <a:srcRect b="0" l="3627" r="2623" t="0"/>
          <a:stretch/>
        </p:blipFill>
        <p:spPr>
          <a:xfrm>
            <a:off x="0" y="-148550"/>
            <a:ext cx="9144000" cy="5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