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9" r:id="rId3"/>
    <p:sldId id="275" r:id="rId4"/>
    <p:sldId id="276" r:id="rId5"/>
    <p:sldId id="277" r:id="rId6"/>
    <p:sldId id="278" r:id="rId7"/>
    <p:sldId id="279" r:id="rId8"/>
    <p:sldId id="280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458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8D959-2862-401E-8FA6-0615704A037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3C03D75-1F2C-4B47-8F0E-C89DE237E0EC}">
      <dgm:prSet custT="1"/>
      <dgm:spPr/>
      <dgm:t>
        <a:bodyPr/>
        <a:lstStyle/>
        <a:p>
          <a:pPr rtl="0"/>
          <a:r>
            <a:rPr lang="en-US" sz="2800" dirty="0" err="1" smtClean="0"/>
            <a:t>মোঃ</a:t>
          </a:r>
          <a:r>
            <a:rPr lang="en-US" sz="2800" dirty="0" smtClean="0"/>
            <a:t> </a:t>
          </a:r>
          <a:r>
            <a:rPr lang="en-US" sz="2800" dirty="0" err="1" smtClean="0"/>
            <a:t>নাজমুল</a:t>
          </a:r>
          <a:r>
            <a:rPr lang="en-US" sz="2800" dirty="0" smtClean="0"/>
            <a:t> </a:t>
          </a:r>
          <a:r>
            <a:rPr lang="en-US" sz="2800" dirty="0" err="1" smtClean="0"/>
            <a:t>হোসাইন</a:t>
          </a:r>
          <a:r>
            <a:rPr lang="bn-IN" sz="2800" dirty="0" smtClean="0"/>
            <a:t>  </a:t>
          </a:r>
          <a:endParaRPr lang="en-US" sz="2800" dirty="0"/>
        </a:p>
      </dgm:t>
    </dgm:pt>
    <dgm:pt modelId="{71234FA5-5250-425B-807F-8F918A6DD3A7}" type="parTrans" cxnId="{C6F39300-E5C5-4B5C-95C8-390ECF535724}">
      <dgm:prSet/>
      <dgm:spPr/>
      <dgm:t>
        <a:bodyPr/>
        <a:lstStyle/>
        <a:p>
          <a:endParaRPr lang="en-US"/>
        </a:p>
      </dgm:t>
    </dgm:pt>
    <dgm:pt modelId="{C26751D4-830B-4B6A-9C46-7CAFE84BAB7B}" type="sibTrans" cxnId="{C6F39300-E5C5-4B5C-95C8-390ECF535724}">
      <dgm:prSet/>
      <dgm:spPr/>
      <dgm:t>
        <a:bodyPr/>
        <a:lstStyle/>
        <a:p>
          <a:endParaRPr lang="en-US"/>
        </a:p>
      </dgm:t>
    </dgm:pt>
    <dgm:pt modelId="{47B5992C-A7CB-4221-9CA8-61059F5730E5}">
      <dgm:prSet custT="1"/>
      <dgm:spPr/>
      <dgm:t>
        <a:bodyPr/>
        <a:lstStyle/>
        <a:p>
          <a:pPr rtl="0"/>
          <a:r>
            <a:rPr lang="bn-IN" sz="2800" dirty="0" smtClean="0"/>
            <a:t>সহকারী শিক্ষক(ভৌত বিজ্ঞান) </a:t>
          </a:r>
          <a:endParaRPr lang="en-US" sz="2800" dirty="0"/>
        </a:p>
      </dgm:t>
    </dgm:pt>
    <dgm:pt modelId="{B91A0B19-46A8-441F-956C-FFC50512B5BE}" type="parTrans" cxnId="{59B862C1-3A1A-4AC8-B495-AECBA2657864}">
      <dgm:prSet/>
      <dgm:spPr/>
      <dgm:t>
        <a:bodyPr/>
        <a:lstStyle/>
        <a:p>
          <a:endParaRPr lang="en-US"/>
        </a:p>
      </dgm:t>
    </dgm:pt>
    <dgm:pt modelId="{2DC8544D-8F08-48A5-B5F6-888880B87594}" type="sibTrans" cxnId="{59B862C1-3A1A-4AC8-B495-AECBA2657864}">
      <dgm:prSet/>
      <dgm:spPr/>
      <dgm:t>
        <a:bodyPr/>
        <a:lstStyle/>
        <a:p>
          <a:endParaRPr lang="en-US"/>
        </a:p>
      </dgm:t>
    </dgm:pt>
    <dgm:pt modelId="{403CEF15-2345-446E-A53B-6FBAADA73D4F}">
      <dgm:prSet custT="1"/>
      <dgm:spPr/>
      <dgm:t>
        <a:bodyPr/>
        <a:lstStyle/>
        <a:p>
          <a:pPr rtl="0"/>
          <a:r>
            <a:rPr lang="en-US" sz="2800" dirty="0" err="1" smtClean="0"/>
            <a:t>বনগাঁও</a:t>
          </a:r>
          <a:r>
            <a:rPr lang="en-US" sz="2800" dirty="0" smtClean="0"/>
            <a:t> </a:t>
          </a:r>
          <a:r>
            <a:rPr lang="bn-IN" sz="2800" dirty="0" smtClean="0"/>
            <a:t>উচ্চ বিদ্যালয় </a:t>
          </a:r>
          <a:endParaRPr lang="en-US" sz="2800" dirty="0"/>
        </a:p>
      </dgm:t>
    </dgm:pt>
    <dgm:pt modelId="{1FFA2525-3571-4132-BDD0-215968F2643E}" type="parTrans" cxnId="{4C951A53-580B-412B-90CD-772AF2641F5A}">
      <dgm:prSet/>
      <dgm:spPr/>
      <dgm:t>
        <a:bodyPr/>
        <a:lstStyle/>
        <a:p>
          <a:endParaRPr lang="en-US"/>
        </a:p>
      </dgm:t>
    </dgm:pt>
    <dgm:pt modelId="{D41C017E-B413-45F3-82EA-711BCE2D0B11}" type="sibTrans" cxnId="{4C951A53-580B-412B-90CD-772AF2641F5A}">
      <dgm:prSet/>
      <dgm:spPr/>
      <dgm:t>
        <a:bodyPr/>
        <a:lstStyle/>
        <a:p>
          <a:endParaRPr lang="en-US"/>
        </a:p>
      </dgm:t>
    </dgm:pt>
    <dgm:pt modelId="{38C4A5D7-D025-490C-9791-D5B64F31C998}" type="pres">
      <dgm:prSet presAssocID="{DE88D959-2862-401E-8FA6-0615704A03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17E0C1-3C9B-4652-8B4D-C59427504AEA}" type="pres">
      <dgm:prSet presAssocID="{D3C03D75-1F2C-4B47-8F0E-C89DE237E0EC}" presName="parentText" presStyleLbl="node1" presStyleIdx="0" presStyleCnt="3" custLinFactY="-694" custLinFactNeighborX="-372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2D1EE-7172-43F3-9369-DF9B03D5AC99}" type="pres">
      <dgm:prSet presAssocID="{C26751D4-830B-4B6A-9C46-7CAFE84BAB7B}" presName="spacer" presStyleCnt="0"/>
      <dgm:spPr/>
      <dgm:t>
        <a:bodyPr/>
        <a:lstStyle/>
        <a:p>
          <a:endParaRPr lang="en-US"/>
        </a:p>
      </dgm:t>
    </dgm:pt>
    <dgm:pt modelId="{C552F366-6C28-42C3-8BB1-5D6985904772}" type="pres">
      <dgm:prSet presAssocID="{47B5992C-A7CB-4221-9CA8-61059F5730E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7376A-7CFB-4E30-AB11-E1B7918C675D}" type="pres">
      <dgm:prSet presAssocID="{2DC8544D-8F08-48A5-B5F6-888880B87594}" presName="spacer" presStyleCnt="0"/>
      <dgm:spPr/>
      <dgm:t>
        <a:bodyPr/>
        <a:lstStyle/>
        <a:p>
          <a:endParaRPr lang="en-US"/>
        </a:p>
      </dgm:t>
    </dgm:pt>
    <dgm:pt modelId="{6D7AAD0E-91C4-43CB-81A6-A2BDEA1F3886}" type="pres">
      <dgm:prSet presAssocID="{403CEF15-2345-446E-A53B-6FBAADA73D4F}" presName="parentText" presStyleLbl="node1" presStyleIdx="2" presStyleCnt="3" custLinFactNeighborX="465" custLinFactNeighborY="42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951A53-580B-412B-90CD-772AF2641F5A}" srcId="{DE88D959-2862-401E-8FA6-0615704A0372}" destId="{403CEF15-2345-446E-A53B-6FBAADA73D4F}" srcOrd="2" destOrd="0" parTransId="{1FFA2525-3571-4132-BDD0-215968F2643E}" sibTransId="{D41C017E-B413-45F3-82EA-711BCE2D0B11}"/>
    <dgm:cxn modelId="{528AA0D1-4B88-4450-A2C9-5F4FC519938E}" type="presOf" srcId="{D3C03D75-1F2C-4B47-8F0E-C89DE237E0EC}" destId="{9E17E0C1-3C9B-4652-8B4D-C59427504AEA}" srcOrd="0" destOrd="0" presId="urn:microsoft.com/office/officeart/2005/8/layout/vList2"/>
    <dgm:cxn modelId="{41187A7C-868F-4F0E-8305-737E64B3A727}" type="presOf" srcId="{403CEF15-2345-446E-A53B-6FBAADA73D4F}" destId="{6D7AAD0E-91C4-43CB-81A6-A2BDEA1F3886}" srcOrd="0" destOrd="0" presId="urn:microsoft.com/office/officeart/2005/8/layout/vList2"/>
    <dgm:cxn modelId="{C6F39300-E5C5-4B5C-95C8-390ECF535724}" srcId="{DE88D959-2862-401E-8FA6-0615704A0372}" destId="{D3C03D75-1F2C-4B47-8F0E-C89DE237E0EC}" srcOrd="0" destOrd="0" parTransId="{71234FA5-5250-425B-807F-8F918A6DD3A7}" sibTransId="{C26751D4-830B-4B6A-9C46-7CAFE84BAB7B}"/>
    <dgm:cxn modelId="{0E815351-3FE6-4F7F-BC9C-0F19DCC62590}" type="presOf" srcId="{47B5992C-A7CB-4221-9CA8-61059F5730E5}" destId="{C552F366-6C28-42C3-8BB1-5D6985904772}" srcOrd="0" destOrd="0" presId="urn:microsoft.com/office/officeart/2005/8/layout/vList2"/>
    <dgm:cxn modelId="{D2801EB7-3036-47AF-8CE7-98E7CE242333}" type="presOf" srcId="{DE88D959-2862-401E-8FA6-0615704A0372}" destId="{38C4A5D7-D025-490C-9791-D5B64F31C998}" srcOrd="0" destOrd="0" presId="urn:microsoft.com/office/officeart/2005/8/layout/vList2"/>
    <dgm:cxn modelId="{59B862C1-3A1A-4AC8-B495-AECBA2657864}" srcId="{DE88D959-2862-401E-8FA6-0615704A0372}" destId="{47B5992C-A7CB-4221-9CA8-61059F5730E5}" srcOrd="1" destOrd="0" parTransId="{B91A0B19-46A8-441F-956C-FFC50512B5BE}" sibTransId="{2DC8544D-8F08-48A5-B5F6-888880B87594}"/>
    <dgm:cxn modelId="{C3F374C9-25C9-474A-BFAE-AE94394A1DF5}" type="presParOf" srcId="{38C4A5D7-D025-490C-9791-D5B64F31C998}" destId="{9E17E0C1-3C9B-4652-8B4D-C59427504AEA}" srcOrd="0" destOrd="0" presId="urn:microsoft.com/office/officeart/2005/8/layout/vList2"/>
    <dgm:cxn modelId="{AAB8991A-3663-4D97-BD7A-8E158F466B81}" type="presParOf" srcId="{38C4A5D7-D025-490C-9791-D5B64F31C998}" destId="{6C82D1EE-7172-43F3-9369-DF9B03D5AC99}" srcOrd="1" destOrd="0" presId="urn:microsoft.com/office/officeart/2005/8/layout/vList2"/>
    <dgm:cxn modelId="{9901A021-52E2-488D-B677-B0EBB7736DF6}" type="presParOf" srcId="{38C4A5D7-D025-490C-9791-D5B64F31C998}" destId="{C552F366-6C28-42C3-8BB1-5D6985904772}" srcOrd="2" destOrd="0" presId="urn:microsoft.com/office/officeart/2005/8/layout/vList2"/>
    <dgm:cxn modelId="{E447DF78-F9A2-4E7D-99F1-D1581011E4FB}" type="presParOf" srcId="{38C4A5D7-D025-490C-9791-D5B64F31C998}" destId="{96F7376A-7CFB-4E30-AB11-E1B7918C675D}" srcOrd="3" destOrd="0" presId="urn:microsoft.com/office/officeart/2005/8/layout/vList2"/>
    <dgm:cxn modelId="{E3624C1B-ABFF-473F-A4EC-9E8B193043C4}" type="presParOf" srcId="{38C4A5D7-D025-490C-9791-D5B64F31C998}" destId="{6D7AAD0E-91C4-43CB-81A6-A2BDEA1F388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492ED6-D598-443C-B5E5-608F7923CFB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69F50E-B685-4BC1-A925-E5DA6F46AED2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bn-IN" sz="3600" b="1" dirty="0" smtClean="0"/>
            <a:t>  </a:t>
          </a:r>
          <a:r>
            <a:rPr lang="en-US" sz="3600" b="1" dirty="0" err="1" smtClean="0"/>
            <a:t>পরিচিতি</a:t>
          </a:r>
          <a:endParaRPr lang="en-US" sz="3600" b="1" dirty="0"/>
        </a:p>
      </dgm:t>
    </dgm:pt>
    <dgm:pt modelId="{36EBCDAD-BEB8-428D-93C5-DF52C710EF1F}" type="parTrans" cxnId="{4BC2FD20-D667-44EB-B500-B85AD8D911A5}">
      <dgm:prSet/>
      <dgm:spPr/>
      <dgm:t>
        <a:bodyPr/>
        <a:lstStyle/>
        <a:p>
          <a:endParaRPr lang="en-US"/>
        </a:p>
      </dgm:t>
    </dgm:pt>
    <dgm:pt modelId="{6E50677D-3D0E-4BDE-9C0D-3E906182158F}" type="sibTrans" cxnId="{4BC2FD20-D667-44EB-B500-B85AD8D911A5}">
      <dgm:prSet/>
      <dgm:spPr/>
      <dgm:t>
        <a:bodyPr/>
        <a:lstStyle/>
        <a:p>
          <a:endParaRPr lang="en-US"/>
        </a:p>
      </dgm:t>
    </dgm:pt>
    <dgm:pt modelId="{F7313E0C-9CE3-4A15-8E30-86CE8C7B4056}" type="pres">
      <dgm:prSet presAssocID="{9A492ED6-D598-443C-B5E5-608F7923CF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C6F6E3-EA51-4395-8734-EF413EFCA5E3}" type="pres">
      <dgm:prSet presAssocID="{CE69F50E-B685-4BC1-A925-E5DA6F46AED2}" presName="parentText" presStyleLbl="node1" presStyleIdx="0" presStyleCnt="1" custScaleX="98809" custScaleY="76112" custLinFactNeighborX="-2071" custLinFactNeighborY="112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C2FD20-D667-44EB-B500-B85AD8D911A5}" srcId="{9A492ED6-D598-443C-B5E5-608F7923CFBE}" destId="{CE69F50E-B685-4BC1-A925-E5DA6F46AED2}" srcOrd="0" destOrd="0" parTransId="{36EBCDAD-BEB8-428D-93C5-DF52C710EF1F}" sibTransId="{6E50677D-3D0E-4BDE-9C0D-3E906182158F}"/>
    <dgm:cxn modelId="{F25C9772-03D4-48AA-8805-568C3470B5F8}" type="presOf" srcId="{9A492ED6-D598-443C-B5E5-608F7923CFBE}" destId="{F7313E0C-9CE3-4A15-8E30-86CE8C7B4056}" srcOrd="0" destOrd="0" presId="urn:microsoft.com/office/officeart/2005/8/layout/vList2"/>
    <dgm:cxn modelId="{827DA2A0-1F44-4688-BA4D-9F552BD8062C}" type="presOf" srcId="{CE69F50E-B685-4BC1-A925-E5DA6F46AED2}" destId="{75C6F6E3-EA51-4395-8734-EF413EFCA5E3}" srcOrd="0" destOrd="0" presId="urn:microsoft.com/office/officeart/2005/8/layout/vList2"/>
    <dgm:cxn modelId="{59675F15-9D58-48B7-B796-3F887078E605}" type="presParOf" srcId="{F7313E0C-9CE3-4A15-8E30-86CE8C7B4056}" destId="{75C6F6E3-EA51-4395-8734-EF413EFCA5E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7E0C1-3C9B-4652-8B4D-C59427504AEA}">
      <dsp:nvSpPr>
        <dsp:cNvPr id="0" name=""/>
        <dsp:cNvSpPr/>
      </dsp:nvSpPr>
      <dsp:spPr>
        <a:xfrm>
          <a:off x="0" y="0"/>
          <a:ext cx="4986626" cy="716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মোঃ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নাজমুল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হোসাইন</a:t>
          </a:r>
          <a:r>
            <a:rPr lang="bn-IN" sz="2800" kern="1200" dirty="0" smtClean="0"/>
            <a:t>  </a:t>
          </a:r>
          <a:endParaRPr lang="en-US" sz="2800" kern="1200" dirty="0"/>
        </a:p>
      </dsp:txBody>
      <dsp:txXfrm>
        <a:off x="34954" y="34954"/>
        <a:ext cx="4916718" cy="646132"/>
      </dsp:txXfrm>
    </dsp:sp>
    <dsp:sp modelId="{C552F366-6C28-42C3-8BB1-5D6985904772}">
      <dsp:nvSpPr>
        <dsp:cNvPr id="0" name=""/>
        <dsp:cNvSpPr/>
      </dsp:nvSpPr>
      <dsp:spPr>
        <a:xfrm>
          <a:off x="0" y="823079"/>
          <a:ext cx="4986626" cy="716040"/>
        </a:xfrm>
        <a:prstGeom prst="roundRect">
          <a:avLst/>
        </a:prstGeom>
        <a:solidFill>
          <a:schemeClr val="accent5">
            <a:hueOff val="187884"/>
            <a:satOff val="18001"/>
            <a:lumOff val="441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/>
            <a:t>সহকারী শিক্ষক(ভৌত বিজ্ঞান) </a:t>
          </a:r>
          <a:endParaRPr lang="en-US" sz="2800" kern="1200" dirty="0"/>
        </a:p>
      </dsp:txBody>
      <dsp:txXfrm>
        <a:off x="34954" y="858033"/>
        <a:ext cx="4916718" cy="646132"/>
      </dsp:txXfrm>
    </dsp:sp>
    <dsp:sp modelId="{6D7AAD0E-91C4-43CB-81A6-A2BDEA1F3886}">
      <dsp:nvSpPr>
        <dsp:cNvPr id="0" name=""/>
        <dsp:cNvSpPr/>
      </dsp:nvSpPr>
      <dsp:spPr>
        <a:xfrm>
          <a:off x="0" y="1646159"/>
          <a:ext cx="4986626" cy="716040"/>
        </a:xfrm>
        <a:prstGeom prst="roundRect">
          <a:avLst/>
        </a:prstGeom>
        <a:solidFill>
          <a:schemeClr val="accent5">
            <a:hueOff val="375767"/>
            <a:satOff val="36001"/>
            <a:lumOff val="88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বনগাঁও</a:t>
          </a:r>
          <a:r>
            <a:rPr lang="en-US" sz="2800" kern="1200" dirty="0" smtClean="0"/>
            <a:t> </a:t>
          </a:r>
          <a:r>
            <a:rPr lang="bn-IN" sz="2800" kern="1200" dirty="0" smtClean="0"/>
            <a:t>উচ্চ বিদ্যালয় </a:t>
          </a:r>
          <a:endParaRPr lang="en-US" sz="2800" kern="1200" dirty="0"/>
        </a:p>
      </dsp:txBody>
      <dsp:txXfrm>
        <a:off x="34954" y="1681113"/>
        <a:ext cx="4916718" cy="6461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6F6E3-EA51-4395-8734-EF413EFCA5E3}">
      <dsp:nvSpPr>
        <dsp:cNvPr id="0" name=""/>
        <dsp:cNvSpPr/>
      </dsp:nvSpPr>
      <dsp:spPr>
        <a:xfrm>
          <a:off x="0" y="274195"/>
          <a:ext cx="2709743" cy="926130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/>
            <a:t>  </a:t>
          </a:r>
          <a:r>
            <a:rPr lang="en-US" sz="3600" b="1" kern="1200" dirty="0" err="1" smtClean="0"/>
            <a:t>পরিচিতি</a:t>
          </a:r>
          <a:endParaRPr lang="en-US" sz="3600" b="1" kern="1200" dirty="0"/>
        </a:p>
      </dsp:txBody>
      <dsp:txXfrm>
        <a:off x="45210" y="319405"/>
        <a:ext cx="2619323" cy="835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3/16/2021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3/16/2021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34860-9B58-4507-86D5-6C55E053B0A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546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44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7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1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3/16/2021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3/16/2021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3/16/2021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02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05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2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5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2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6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CF99945-0A15-4715-AB6C-F5E56CF20F7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7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03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3563" y="239118"/>
            <a:ext cx="6978514" cy="12954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bn-BD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334" y="115426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2" descr="C:\Users\User\Desktop\Root\animated_flower.gif_480_480_0_64000_0_1_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7000" y="3926482"/>
            <a:ext cx="3309037" cy="24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37262" y="1603277"/>
            <a:ext cx="6584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সপ্তম-শ্রেণি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বিষয়:গণিত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7300" y="2329872"/>
            <a:ext cx="9131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</a:rPr>
              <a:t>অধ্যায়-পঞ্চম</a:t>
            </a:r>
            <a:r>
              <a:rPr lang="en-US" sz="4400" dirty="0" smtClean="0">
                <a:solidFill>
                  <a:srgbClr val="00B050"/>
                </a:solidFill>
              </a:rPr>
              <a:t>, অনুশীলনী-5.1</a:t>
            </a:r>
            <a:endParaRPr lang="en-US" sz="4400" dirty="0">
              <a:solidFill>
                <a:srgbClr val="00B050"/>
              </a:solidFill>
            </a:endParaRPr>
          </a:p>
        </p:txBody>
      </p:sp>
      <p:pic>
        <p:nvPicPr>
          <p:cNvPr id="13" name="Picture 2" descr="C:\Users\User\Desktop\Root\animated_flower.gif_480_480_0_64000_0_1_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" y="3977282"/>
            <a:ext cx="3309037" cy="24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43270" y="3217077"/>
            <a:ext cx="10579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পাঠঃ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সূত্রের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সাহায্যে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বর্গ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নির্ণয়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3318711" y="6334035"/>
            <a:ext cx="13623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নাজমুল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হোসাইন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পদার্থবিজ্ঞান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বনগাঁও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উচ্চ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হরিপুর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ঠাকুরগাঁও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  <p:pic>
        <p:nvPicPr>
          <p:cNvPr id="12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99434" y="102726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/>
          <p:cNvCxnSpPr/>
          <p:nvPr/>
        </p:nvCxnSpPr>
        <p:spPr>
          <a:xfrm>
            <a:off x="5929180" y="2004774"/>
            <a:ext cx="52520" cy="384992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97F84E5-A4A7-462F-B62C-24808C8D973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023850940"/>
              </p:ext>
            </p:extLst>
          </p:nvPr>
        </p:nvGraphicFramePr>
        <p:xfrm>
          <a:off x="501660" y="2963624"/>
          <a:ext cx="4986626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18208827"/>
              </p:ext>
            </p:extLst>
          </p:nvPr>
        </p:nvGraphicFramePr>
        <p:xfrm>
          <a:off x="4419600" y="1"/>
          <a:ext cx="2742406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3426" y="112912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4" b="21495"/>
          <a:stretch/>
        </p:blipFill>
        <p:spPr>
          <a:xfrm>
            <a:off x="6863489" y="2004774"/>
            <a:ext cx="3600607" cy="4279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13368637" y="6351835"/>
            <a:ext cx="13425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নাজমুল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হোসাইন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পদার্থবিজ্ঞান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বনগাঁও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উচ্চ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হরিপুর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ঠাকুরগাঁও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  <p:pic>
        <p:nvPicPr>
          <p:cNvPr id="9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286176" y="112912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80371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Graphic spid="3" grpId="0">
        <p:bldAsOne/>
      </p:bldGraphic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" y="127563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-13398809" y="6319907"/>
            <a:ext cx="13398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নাজমুল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হোসাইন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পদার্থবিজ্ঞান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বনগাঁও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উচ্চ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হরিপুর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ঠাকুরগাঁও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76500" y="431801"/>
            <a:ext cx="7962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5400" dirty="0"/>
              <a:t>সূত্রের সাহায্যে বর্গ নির্ণয়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2463800" y="1777968"/>
            <a:ext cx="815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5400" dirty="0" smtClean="0"/>
              <a:t>০১.</a:t>
            </a:r>
            <a:r>
              <a:rPr lang="en-US" sz="5400" dirty="0" smtClean="0"/>
              <a:t>  a+5   </a:t>
            </a:r>
            <a:r>
              <a:rPr lang="as-IN" sz="5400" dirty="0" smtClean="0"/>
              <a:t>এর</a:t>
            </a:r>
            <a:r>
              <a:rPr lang="en-US" sz="5400" dirty="0" smtClean="0"/>
              <a:t> </a:t>
            </a:r>
            <a:r>
              <a:rPr lang="as-IN" sz="5400" dirty="0" smtClean="0"/>
              <a:t>বর্গ নির্ণয়</a:t>
            </a:r>
            <a:r>
              <a:rPr lang="en-US" sz="5400" dirty="0" smtClean="0"/>
              <a:t> </a:t>
            </a:r>
            <a:r>
              <a:rPr lang="as-IN" sz="5400" dirty="0" smtClean="0"/>
              <a:t>কর</a:t>
            </a:r>
            <a:r>
              <a:rPr lang="en-US" sz="5400" dirty="0" smtClean="0"/>
              <a:t>|</a:t>
            </a:r>
            <a:endParaRPr lang="en-US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2425700" y="2770954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5400" dirty="0" smtClean="0"/>
              <a:t>সমাধান</a:t>
            </a:r>
            <a:r>
              <a:rPr lang="en-US" sz="5400" dirty="0" smtClean="0"/>
              <a:t> : a+5  </a:t>
            </a:r>
            <a:r>
              <a:rPr lang="as-IN" sz="5400" dirty="0" smtClean="0"/>
              <a:t>এর</a:t>
            </a:r>
            <a:r>
              <a:rPr lang="en-US" sz="5400" dirty="0" smtClean="0"/>
              <a:t> </a:t>
            </a:r>
            <a:r>
              <a:rPr lang="as-IN" sz="5400" dirty="0" smtClean="0"/>
              <a:t>বর্গ </a:t>
            </a:r>
            <a:r>
              <a:rPr lang="en-US" sz="5400" dirty="0"/>
              <a:t>(</a:t>
            </a:r>
            <a:r>
              <a:rPr lang="en-US" sz="5400" dirty="0" smtClean="0"/>
              <a:t>a+5)</a:t>
            </a:r>
            <a:r>
              <a:rPr lang="en-US" sz="5400" baseline="30000" dirty="0" smtClean="0"/>
              <a:t>2</a:t>
            </a:r>
            <a:endParaRPr lang="en-US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4826000" y="3662175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=</a:t>
            </a:r>
            <a:r>
              <a:rPr lang="en-US" sz="5400" dirty="0" smtClean="0"/>
              <a:t>a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+2.a.5+5</a:t>
            </a:r>
            <a:r>
              <a:rPr lang="en-US" sz="5400" baseline="30000" dirty="0" smtClean="0"/>
              <a:t>2</a:t>
            </a:r>
            <a:endParaRPr lang="en-US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4711700" y="4553396"/>
            <a:ext cx="789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=a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+10a+25 (</a:t>
            </a:r>
            <a:r>
              <a:rPr lang="en-US" sz="5400" dirty="0" err="1" smtClean="0"/>
              <a:t>Ans</a:t>
            </a:r>
            <a:r>
              <a:rPr lang="en-US" sz="5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39126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" y="127563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-13398809" y="6319907"/>
            <a:ext cx="13398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নাজমুল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হোসাইন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পদার্থবিজ্ঞান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বনগাঁও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উচ্চ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হরিপুর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ঠাকুরগাঁও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76500" y="431801"/>
            <a:ext cx="7962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5400" dirty="0"/>
              <a:t>সূত্রের সাহায্যে বর্গ নির্ণয়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911350" y="1777968"/>
            <a:ext cx="8710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5400" dirty="0" smtClean="0"/>
              <a:t>০</a:t>
            </a:r>
            <a:r>
              <a:rPr lang="en-US" sz="5400" dirty="0" smtClean="0"/>
              <a:t>2</a:t>
            </a:r>
            <a:r>
              <a:rPr lang="as-IN" sz="5400" dirty="0" smtClean="0"/>
              <a:t>.</a:t>
            </a:r>
            <a:r>
              <a:rPr lang="en-US" sz="5400" dirty="0" smtClean="0"/>
              <a:t>  5x-7   </a:t>
            </a:r>
            <a:r>
              <a:rPr lang="as-IN" sz="5400" dirty="0" smtClean="0"/>
              <a:t>এর</a:t>
            </a:r>
            <a:r>
              <a:rPr lang="en-US" sz="5400" dirty="0" smtClean="0"/>
              <a:t> </a:t>
            </a:r>
            <a:r>
              <a:rPr lang="as-IN" sz="5400" dirty="0" smtClean="0"/>
              <a:t>বর্গ নির্ণয়</a:t>
            </a:r>
            <a:r>
              <a:rPr lang="en-US" sz="5400" dirty="0" smtClean="0"/>
              <a:t> </a:t>
            </a:r>
            <a:r>
              <a:rPr lang="as-IN" sz="5400" dirty="0" smtClean="0"/>
              <a:t>কর</a:t>
            </a:r>
            <a:r>
              <a:rPr lang="en-US" sz="5400" dirty="0" smtClean="0"/>
              <a:t>|</a:t>
            </a:r>
            <a:endParaRPr lang="en-US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2425700" y="2770954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5400" dirty="0" smtClean="0"/>
              <a:t>সমাধান</a:t>
            </a:r>
            <a:r>
              <a:rPr lang="en-US" sz="5400" dirty="0" smtClean="0"/>
              <a:t> : 5x-7  </a:t>
            </a:r>
            <a:r>
              <a:rPr lang="as-IN" sz="5400" dirty="0" smtClean="0"/>
              <a:t>এর</a:t>
            </a:r>
            <a:r>
              <a:rPr lang="en-US" sz="5400" dirty="0" smtClean="0"/>
              <a:t> </a:t>
            </a:r>
            <a:r>
              <a:rPr lang="as-IN" sz="5400" dirty="0" smtClean="0"/>
              <a:t>বর্গ </a:t>
            </a:r>
            <a:r>
              <a:rPr lang="en-US" sz="5400" dirty="0" smtClean="0"/>
              <a:t>(5x-7)</a:t>
            </a:r>
            <a:r>
              <a:rPr lang="en-US" sz="5400" baseline="30000" dirty="0" smtClean="0"/>
              <a:t>2</a:t>
            </a:r>
            <a:endParaRPr lang="en-US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4826000" y="3662175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=(5x)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-2.5x.7+7</a:t>
            </a:r>
            <a:r>
              <a:rPr lang="en-US" sz="5400" baseline="30000" dirty="0" smtClean="0"/>
              <a:t>2</a:t>
            </a:r>
            <a:endParaRPr lang="en-US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4711700" y="4553396"/>
            <a:ext cx="789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=25x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-70x+49 (</a:t>
            </a:r>
            <a:r>
              <a:rPr lang="en-US" sz="5400" dirty="0" err="1" smtClean="0"/>
              <a:t>Ans</a:t>
            </a:r>
            <a:r>
              <a:rPr lang="en-US" sz="5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01011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" y="127563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-13398809" y="6319907"/>
            <a:ext cx="13398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নাজমুল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হোসাইন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পদার্থবিজ্ঞান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বনগাঁও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উচ্চ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হরিপুর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ঠাকুরগাঁও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76500" y="431801"/>
            <a:ext cx="7962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5400" dirty="0"/>
              <a:t>সূত্রের সাহায্যে বর্গ নির্ণয়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016000" y="1777968"/>
            <a:ext cx="9605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5400" dirty="0" smtClean="0"/>
              <a:t>০</a:t>
            </a:r>
            <a:r>
              <a:rPr lang="en-US" sz="5400" dirty="0" smtClean="0"/>
              <a:t>3</a:t>
            </a:r>
            <a:r>
              <a:rPr lang="as-IN" sz="5400" dirty="0" smtClean="0"/>
              <a:t>.</a:t>
            </a:r>
            <a:r>
              <a:rPr lang="en-US" sz="5400" dirty="0" smtClean="0"/>
              <a:t>  3a-11xy  </a:t>
            </a:r>
            <a:r>
              <a:rPr lang="as-IN" sz="5400" dirty="0" smtClean="0"/>
              <a:t>এর</a:t>
            </a:r>
            <a:r>
              <a:rPr lang="en-US" sz="5400" dirty="0" smtClean="0"/>
              <a:t> </a:t>
            </a:r>
            <a:r>
              <a:rPr lang="as-IN" sz="5400" dirty="0" smtClean="0"/>
              <a:t>বর্গ নির্ণয়</a:t>
            </a:r>
            <a:r>
              <a:rPr lang="en-US" sz="5400" dirty="0" smtClean="0"/>
              <a:t> </a:t>
            </a:r>
            <a:r>
              <a:rPr lang="as-IN" sz="5400" dirty="0" smtClean="0"/>
              <a:t>কর</a:t>
            </a:r>
            <a:r>
              <a:rPr lang="en-US" sz="5400" dirty="0" smtClean="0"/>
              <a:t>|</a:t>
            </a:r>
            <a:endParaRPr lang="en-US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2770954"/>
            <a:ext cx="11315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5400" dirty="0" smtClean="0"/>
              <a:t>সমাধান</a:t>
            </a:r>
            <a:r>
              <a:rPr lang="en-US" sz="5400" dirty="0" smtClean="0"/>
              <a:t> : 3a-11xy  </a:t>
            </a:r>
            <a:r>
              <a:rPr lang="as-IN" sz="5400" dirty="0" smtClean="0"/>
              <a:t>এর</a:t>
            </a:r>
            <a:r>
              <a:rPr lang="en-US" sz="5400" dirty="0" smtClean="0"/>
              <a:t> </a:t>
            </a:r>
            <a:r>
              <a:rPr lang="as-IN" sz="5400" dirty="0" smtClean="0"/>
              <a:t>বর্গ </a:t>
            </a:r>
            <a:r>
              <a:rPr lang="en-US" sz="5400" dirty="0" smtClean="0"/>
              <a:t>(3a-11xy)</a:t>
            </a:r>
            <a:r>
              <a:rPr lang="en-US" sz="5400" baseline="30000" dirty="0" smtClean="0"/>
              <a:t>2</a:t>
            </a:r>
            <a:endParaRPr lang="en-US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3238500" y="3686159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=(3a)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-2.3a.11xy+(11xy)</a:t>
            </a:r>
            <a:r>
              <a:rPr lang="en-US" sz="5400" baseline="30000" dirty="0" smtClean="0"/>
              <a:t>2</a:t>
            </a:r>
            <a:endParaRPr lang="en-US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3098800" y="4638853"/>
            <a:ext cx="789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=9a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-66axy+121x</a:t>
            </a:r>
            <a:r>
              <a:rPr lang="en-US" sz="5400" baseline="30000" dirty="0" smtClean="0"/>
              <a:t>2</a:t>
            </a:r>
            <a:r>
              <a:rPr lang="en-US" sz="5400" dirty="0"/>
              <a:t>y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 (</a:t>
            </a:r>
            <a:r>
              <a:rPr lang="en-US" sz="5400" dirty="0" err="1" smtClean="0"/>
              <a:t>Ans</a:t>
            </a:r>
            <a:r>
              <a:rPr lang="en-US" sz="5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4047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" y="127563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-13398809" y="6319907"/>
            <a:ext cx="13398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নাজমুল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হোসাইন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পদার্থবিজ্ঞান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বনগাঁও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উচ্চ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হরিপুর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ঠাকুরগাঁও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76500" y="431801"/>
            <a:ext cx="7962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5400" dirty="0"/>
              <a:t>সূত্রের সাহায্যে বর্গ নির্ণয়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016000" y="1777968"/>
            <a:ext cx="9605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5400" dirty="0" smtClean="0"/>
              <a:t>০</a:t>
            </a:r>
            <a:r>
              <a:rPr lang="en-US" sz="5400" dirty="0" smtClean="0"/>
              <a:t>4</a:t>
            </a:r>
            <a:r>
              <a:rPr lang="as-IN" sz="5400" dirty="0" smtClean="0"/>
              <a:t>.</a:t>
            </a:r>
            <a:r>
              <a:rPr lang="en-US" sz="5400" dirty="0" smtClean="0"/>
              <a:t> 5a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+9m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  </a:t>
            </a:r>
            <a:r>
              <a:rPr lang="as-IN" sz="5400" dirty="0" smtClean="0"/>
              <a:t>এর</a:t>
            </a:r>
            <a:r>
              <a:rPr lang="en-US" sz="5400" dirty="0" smtClean="0"/>
              <a:t> </a:t>
            </a:r>
            <a:r>
              <a:rPr lang="as-IN" sz="5400" dirty="0" smtClean="0"/>
              <a:t>বর্গ নির্ণয়</a:t>
            </a:r>
            <a:r>
              <a:rPr lang="en-US" sz="5400" dirty="0" smtClean="0"/>
              <a:t> </a:t>
            </a:r>
            <a:r>
              <a:rPr lang="as-IN" sz="5400" dirty="0" smtClean="0"/>
              <a:t>কর</a:t>
            </a:r>
            <a:r>
              <a:rPr lang="en-US" sz="5400" dirty="0" smtClean="0"/>
              <a:t>|</a:t>
            </a:r>
            <a:endParaRPr lang="en-US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2770954"/>
            <a:ext cx="11315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5400" dirty="0" smtClean="0"/>
              <a:t>সমাধান</a:t>
            </a:r>
            <a:r>
              <a:rPr lang="en-US" sz="5400" dirty="0" smtClean="0"/>
              <a:t> : </a:t>
            </a:r>
            <a:r>
              <a:rPr lang="en-US" sz="5400" dirty="0"/>
              <a:t>5a</a:t>
            </a:r>
            <a:r>
              <a:rPr lang="en-US" sz="5400" baseline="30000" dirty="0"/>
              <a:t>2</a:t>
            </a:r>
            <a:r>
              <a:rPr lang="en-US" sz="5400" dirty="0"/>
              <a:t>+9m</a:t>
            </a:r>
            <a:r>
              <a:rPr lang="en-US" sz="5400" baseline="30000" dirty="0"/>
              <a:t>2</a:t>
            </a:r>
            <a:r>
              <a:rPr lang="en-US" sz="5400" dirty="0" smtClean="0"/>
              <a:t>  </a:t>
            </a:r>
            <a:r>
              <a:rPr lang="as-IN" sz="5400" dirty="0" smtClean="0"/>
              <a:t>এর</a:t>
            </a:r>
            <a:r>
              <a:rPr lang="en-US" sz="5400" dirty="0" smtClean="0"/>
              <a:t> </a:t>
            </a:r>
            <a:r>
              <a:rPr lang="as-IN" sz="5400" dirty="0" smtClean="0"/>
              <a:t>বর্গ </a:t>
            </a:r>
            <a:r>
              <a:rPr lang="en-US" sz="5400" dirty="0" smtClean="0"/>
              <a:t>(</a:t>
            </a:r>
            <a:r>
              <a:rPr lang="en-US" sz="5400" dirty="0"/>
              <a:t>5a</a:t>
            </a:r>
            <a:r>
              <a:rPr lang="en-US" sz="5400" baseline="30000" dirty="0"/>
              <a:t>2</a:t>
            </a:r>
            <a:r>
              <a:rPr lang="en-US" sz="5400" dirty="0"/>
              <a:t>+9m</a:t>
            </a:r>
            <a:r>
              <a:rPr lang="en-US" sz="5400" baseline="30000" dirty="0"/>
              <a:t>2</a:t>
            </a:r>
            <a:r>
              <a:rPr lang="en-US" sz="5400" dirty="0" smtClean="0"/>
              <a:t>)</a:t>
            </a:r>
            <a:r>
              <a:rPr lang="en-US" sz="5400" baseline="30000" dirty="0" smtClean="0"/>
              <a:t>2</a:t>
            </a:r>
            <a:endParaRPr lang="en-US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3238500" y="3686159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=(5a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)</a:t>
            </a:r>
            <a:r>
              <a:rPr lang="en-US" sz="5400" baseline="30000" dirty="0" smtClean="0"/>
              <a:t>2</a:t>
            </a:r>
            <a:r>
              <a:rPr lang="en-US" sz="5400" dirty="0"/>
              <a:t>+</a:t>
            </a:r>
            <a:r>
              <a:rPr lang="en-US" sz="5400" dirty="0" smtClean="0"/>
              <a:t>2.</a:t>
            </a:r>
            <a:r>
              <a:rPr lang="en-US" sz="5400" dirty="0"/>
              <a:t> 5a</a:t>
            </a:r>
            <a:r>
              <a:rPr lang="en-US" sz="5400" baseline="30000" dirty="0"/>
              <a:t>2</a:t>
            </a:r>
            <a:r>
              <a:rPr lang="en-US" sz="5400" dirty="0" smtClean="0"/>
              <a:t>.</a:t>
            </a:r>
            <a:r>
              <a:rPr lang="en-US" sz="5400" dirty="0"/>
              <a:t> </a:t>
            </a:r>
            <a:r>
              <a:rPr lang="en-US" sz="5400" dirty="0" smtClean="0"/>
              <a:t>9m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+(</a:t>
            </a:r>
            <a:r>
              <a:rPr lang="en-US" sz="5400" dirty="0"/>
              <a:t>9m</a:t>
            </a:r>
            <a:r>
              <a:rPr lang="en-US" sz="5400" baseline="30000" dirty="0"/>
              <a:t>2</a:t>
            </a:r>
            <a:r>
              <a:rPr lang="en-US" sz="5400" dirty="0" smtClean="0"/>
              <a:t>)</a:t>
            </a:r>
            <a:r>
              <a:rPr lang="en-US" sz="5400" baseline="30000" dirty="0" smtClean="0"/>
              <a:t>2</a:t>
            </a:r>
            <a:endParaRPr lang="en-US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3098800" y="4638853"/>
            <a:ext cx="814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=25a</a:t>
            </a:r>
            <a:r>
              <a:rPr lang="en-US" sz="5400" baseline="30000" dirty="0" smtClean="0"/>
              <a:t>4</a:t>
            </a:r>
            <a:r>
              <a:rPr lang="en-US" sz="5400" dirty="0"/>
              <a:t>+</a:t>
            </a:r>
            <a:r>
              <a:rPr lang="en-US" sz="5400" dirty="0" smtClean="0"/>
              <a:t>90a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m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+81m</a:t>
            </a:r>
            <a:r>
              <a:rPr lang="en-US" sz="5400" baseline="30000" dirty="0" smtClean="0"/>
              <a:t>4</a:t>
            </a:r>
            <a:r>
              <a:rPr lang="en-US" sz="5400" dirty="0" smtClean="0"/>
              <a:t> (</a:t>
            </a:r>
            <a:r>
              <a:rPr lang="en-US" sz="5400" dirty="0" err="1" smtClean="0"/>
              <a:t>Ans</a:t>
            </a:r>
            <a:r>
              <a:rPr lang="en-US" sz="5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3541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" y="127563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-13398809" y="6319907"/>
            <a:ext cx="13398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নাজমুল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হোসাইন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পদার্থবিজ্ঞান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বনগাঁও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উচ্চ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হরিপুর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ঠাকুরগাঁও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76500" y="431801"/>
            <a:ext cx="7962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5400" dirty="0"/>
              <a:t>সূত্রের সাহায্যে বর্গ নির্ণয়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016000" y="1777968"/>
            <a:ext cx="9605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5400" dirty="0" smtClean="0"/>
              <a:t>০</a:t>
            </a:r>
            <a:r>
              <a:rPr lang="en-US" sz="5400" dirty="0"/>
              <a:t>5</a:t>
            </a:r>
            <a:r>
              <a:rPr lang="as-IN" sz="5400" dirty="0" smtClean="0"/>
              <a:t>.</a:t>
            </a:r>
            <a:r>
              <a:rPr lang="en-US" sz="5400" dirty="0" smtClean="0"/>
              <a:t>    55  </a:t>
            </a:r>
            <a:r>
              <a:rPr lang="as-IN" sz="5400" dirty="0" smtClean="0"/>
              <a:t>এর</a:t>
            </a:r>
            <a:r>
              <a:rPr lang="en-US" sz="5400" dirty="0" smtClean="0"/>
              <a:t> </a:t>
            </a:r>
            <a:r>
              <a:rPr lang="as-IN" sz="5400" dirty="0" smtClean="0"/>
              <a:t>বর্গ নির্ণয়</a:t>
            </a:r>
            <a:r>
              <a:rPr lang="en-US" sz="5400" dirty="0" smtClean="0"/>
              <a:t> </a:t>
            </a:r>
            <a:r>
              <a:rPr lang="as-IN" sz="5400" dirty="0" smtClean="0"/>
              <a:t>কর</a:t>
            </a:r>
            <a:r>
              <a:rPr lang="en-US" sz="5400" dirty="0" smtClean="0"/>
              <a:t>|</a:t>
            </a:r>
            <a:endParaRPr lang="en-US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2770954"/>
            <a:ext cx="11315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5400" dirty="0" smtClean="0"/>
              <a:t>সমাধান</a:t>
            </a:r>
            <a:r>
              <a:rPr lang="en-US" sz="5400" dirty="0" smtClean="0"/>
              <a:t> : 55  </a:t>
            </a:r>
            <a:r>
              <a:rPr lang="as-IN" sz="5400" dirty="0" smtClean="0"/>
              <a:t>এর</a:t>
            </a:r>
            <a:r>
              <a:rPr lang="en-US" sz="5400" dirty="0" smtClean="0"/>
              <a:t> </a:t>
            </a:r>
            <a:r>
              <a:rPr lang="as-IN" sz="5400" dirty="0" smtClean="0"/>
              <a:t>বর্গ </a:t>
            </a:r>
            <a:r>
              <a:rPr lang="en-US" sz="5400" dirty="0" smtClean="0"/>
              <a:t>(55)</a:t>
            </a:r>
            <a:r>
              <a:rPr lang="en-US" sz="5400" baseline="30000" dirty="0" smtClean="0"/>
              <a:t>2</a:t>
            </a:r>
            <a:r>
              <a:rPr lang="en-US" sz="5400" dirty="0"/>
              <a:t>=(</a:t>
            </a:r>
            <a:r>
              <a:rPr lang="en-US" sz="5400" dirty="0" smtClean="0"/>
              <a:t>50+5)</a:t>
            </a:r>
            <a:r>
              <a:rPr lang="en-US" sz="5400" baseline="30000" dirty="0" smtClean="0"/>
              <a:t>2</a:t>
            </a:r>
            <a:endParaRPr lang="en-US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3111500" y="3763940"/>
            <a:ext cx="814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=</a:t>
            </a:r>
            <a:r>
              <a:rPr lang="en-US" sz="5400" dirty="0"/>
              <a:t>(</a:t>
            </a:r>
            <a:r>
              <a:rPr lang="en-US" sz="5400" dirty="0" smtClean="0"/>
              <a:t>50)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+2.50.5+(5)</a:t>
            </a:r>
            <a:r>
              <a:rPr lang="en-US" sz="5400" baseline="30000" dirty="0" smtClean="0"/>
              <a:t>2</a:t>
            </a:r>
            <a:endParaRPr lang="en-US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2984500" y="4687270"/>
            <a:ext cx="814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=2500+500+25</a:t>
            </a:r>
            <a:endParaRPr lang="en-US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2984500" y="5500070"/>
            <a:ext cx="814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=3025(</a:t>
            </a:r>
            <a:r>
              <a:rPr lang="en-US" sz="5400" dirty="0" err="1" smtClean="0"/>
              <a:t>Ans</a:t>
            </a:r>
            <a:r>
              <a:rPr lang="en-US" sz="5400" dirty="0" smtClean="0"/>
              <a:t>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42060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12" grpId="0"/>
      <p:bldP spid="14" grpId="0"/>
      <p:bldP spid="10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" y="127563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-13398809" y="6319907"/>
            <a:ext cx="13398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নাজমুল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হোসাইন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পদার্থবিজ্ঞান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বনগাঁও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উচ্চ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হরিপুর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ঠাকুরগাঁও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00300" y="590550"/>
            <a:ext cx="89027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বাড়ির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কাজঃ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সূত্রের সাহায্যে বর্গ </a:t>
            </a:r>
            <a:r>
              <a:rPr lang="as-IN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নির্ণয়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কর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।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171547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01. 101 </a:t>
            </a:r>
            <a:endParaRPr lang="en-US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3200400" y="2676622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02. x+2y </a:t>
            </a:r>
            <a:endParaRPr lang="en-US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62300" y="3514822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03. 5x-6 </a:t>
            </a:r>
            <a:endParaRPr lang="en-US" sz="5400" dirty="0"/>
          </a:p>
        </p:txBody>
      </p:sp>
      <p:sp>
        <p:nvSpPr>
          <p:cNvPr id="17" name="TextBox 16"/>
          <p:cNvSpPr txBox="1"/>
          <p:nvPr/>
        </p:nvSpPr>
        <p:spPr>
          <a:xfrm>
            <a:off x="3175000" y="4441922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04. 2x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-3</a:t>
            </a:r>
            <a:r>
              <a:rPr lang="en-US" sz="5400" dirty="0"/>
              <a:t>y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18" name="TextBox 17"/>
          <p:cNvSpPr txBox="1"/>
          <p:nvPr/>
        </p:nvSpPr>
        <p:spPr>
          <a:xfrm>
            <a:off x="3187700" y="5254722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05. 154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61315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0" grpId="0"/>
      <p:bldP spid="13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9" y="136525"/>
            <a:ext cx="12122900" cy="6721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D786-3AA6-42E7-A594-F0EC1C1AA268}" type="datetime1">
              <a:rPr lang="en-US" smtClean="0"/>
              <a:t>3/16/2021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4038600"/>
            <a:ext cx="94488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0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0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109" y="106047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-13438645" y="6338171"/>
            <a:ext cx="13419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নাজমুল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হোসাইন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পদার্থবিজ্ঞান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বনগাঁও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উচ্চ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হরিপুর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ঠাকুরগাঁও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9358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191</TotalTime>
  <Words>337</Words>
  <Application>Microsoft Office PowerPoint</Application>
  <PresentationFormat>Widescreen</PresentationFormat>
  <Paragraphs>54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Calibri Light</vt:lpstr>
      <vt:lpstr>NikoshBAN</vt:lpstr>
      <vt:lpstr>Segoe Print</vt:lpstr>
      <vt:lpstr>Vrinda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29</cp:revision>
  <dcterms:created xsi:type="dcterms:W3CDTF">2021-03-14T01:35:16Z</dcterms:created>
  <dcterms:modified xsi:type="dcterms:W3CDTF">2021-03-16T16:44:05Z</dcterms:modified>
</cp:coreProperties>
</file>