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5" r:id="rId2"/>
    <p:sldId id="286" r:id="rId3"/>
    <p:sldId id="304" r:id="rId4"/>
    <p:sldId id="288" r:id="rId5"/>
    <p:sldId id="289" r:id="rId6"/>
    <p:sldId id="266" r:id="rId7"/>
    <p:sldId id="291" r:id="rId8"/>
    <p:sldId id="292" r:id="rId9"/>
    <p:sldId id="293" r:id="rId10"/>
    <p:sldId id="294" r:id="rId11"/>
    <p:sldId id="270" r:id="rId12"/>
    <p:sldId id="295" r:id="rId13"/>
    <p:sldId id="296" r:id="rId14"/>
    <p:sldId id="272" r:id="rId15"/>
    <p:sldId id="299" r:id="rId16"/>
    <p:sldId id="300" r:id="rId17"/>
    <p:sldId id="278" r:id="rId18"/>
    <p:sldId id="301" r:id="rId19"/>
    <p:sldId id="282" r:id="rId20"/>
    <p:sldId id="302" r:id="rId21"/>
    <p:sldId id="30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E403C-DAC4-47C5-A08C-245D62CE6041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F1606-BF99-4434-A208-29EE60D90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10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87C1-7E4D-401B-92FD-047ADEA15580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A5D8-4496-4360-BB1B-2C2176BDD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87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87C1-7E4D-401B-92FD-047ADEA15580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A5D8-4496-4360-BB1B-2C2176BDD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10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87C1-7E4D-401B-92FD-047ADEA15580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A5D8-4496-4360-BB1B-2C2176BDD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46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87C1-7E4D-401B-92FD-047ADEA15580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A5D8-4496-4360-BB1B-2C2176BDD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60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87C1-7E4D-401B-92FD-047ADEA15580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A5D8-4496-4360-BB1B-2C2176BDD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4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87C1-7E4D-401B-92FD-047ADEA15580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A5D8-4496-4360-BB1B-2C2176BDD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6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87C1-7E4D-401B-92FD-047ADEA15580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A5D8-4496-4360-BB1B-2C2176BDD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80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87C1-7E4D-401B-92FD-047ADEA15580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A5D8-4496-4360-BB1B-2C2176BDD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97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87C1-7E4D-401B-92FD-047ADEA15580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A5D8-4496-4360-BB1B-2C2176BDD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61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87C1-7E4D-401B-92FD-047ADEA15580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A5D8-4496-4360-BB1B-2C2176BDD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3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87C1-7E4D-401B-92FD-047ADEA15580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A5D8-4496-4360-BB1B-2C2176BDD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70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687C1-7E4D-401B-92FD-047ADEA15580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DA5D8-4496-4360-BB1B-2C2176BDD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9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tm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tm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27" y="771098"/>
            <a:ext cx="6303629" cy="5288508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34F2C6A0-68CC-45DD-8A80-CD0418BDD530}"/>
              </a:ext>
            </a:extLst>
          </p:cNvPr>
          <p:cNvSpPr/>
          <p:nvPr/>
        </p:nvSpPr>
        <p:spPr>
          <a:xfrm>
            <a:off x="0" y="-13648"/>
            <a:ext cx="12192000" cy="6858000"/>
          </a:xfrm>
          <a:prstGeom prst="frame">
            <a:avLst>
              <a:gd name="adj1" fmla="val 2948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96476252-4552-4C3B-A304-B29EAB33A33A}"/>
              </a:ext>
            </a:extLst>
          </p:cNvPr>
          <p:cNvSpPr/>
          <p:nvPr/>
        </p:nvSpPr>
        <p:spPr>
          <a:xfrm>
            <a:off x="0" y="-40944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286C38A6-9A80-4034-981A-854417CEB1C4}"/>
              </a:ext>
            </a:extLst>
          </p:cNvPr>
          <p:cNvSpPr/>
          <p:nvPr/>
        </p:nvSpPr>
        <p:spPr>
          <a:xfrm rot="16200000">
            <a:off x="238836" y="5964071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86D04D1A-9147-4879-A16E-364E53C44011}"/>
              </a:ext>
            </a:extLst>
          </p:cNvPr>
          <p:cNvSpPr/>
          <p:nvPr/>
        </p:nvSpPr>
        <p:spPr>
          <a:xfrm rot="10800000">
            <a:off x="11577851" y="5725235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7BD393FF-3366-4500-BD1C-CF427A9ECB16}"/>
              </a:ext>
            </a:extLst>
          </p:cNvPr>
          <p:cNvSpPr/>
          <p:nvPr/>
        </p:nvSpPr>
        <p:spPr>
          <a:xfrm rot="5400000">
            <a:off x="11339015" y="-266132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tar: 32 Points 6">
            <a:extLst>
              <a:ext uri="{FF2B5EF4-FFF2-40B4-BE49-F238E27FC236}">
                <a16:creationId xmlns:a16="http://schemas.microsoft.com/office/drawing/2014/main" id="{8629945A-A931-4055-9876-05C6F3ED63E3}"/>
              </a:ext>
            </a:extLst>
          </p:cNvPr>
          <p:cNvSpPr/>
          <p:nvPr/>
        </p:nvSpPr>
        <p:spPr>
          <a:xfrm>
            <a:off x="245660" y="287455"/>
            <a:ext cx="1568396" cy="1355608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" name="Star: 32 Points 7">
            <a:extLst>
              <a:ext uri="{FF2B5EF4-FFF2-40B4-BE49-F238E27FC236}">
                <a16:creationId xmlns:a16="http://schemas.microsoft.com/office/drawing/2014/main" id="{793CDEDD-3E4C-4570-815A-8A280AA05B88}"/>
              </a:ext>
            </a:extLst>
          </p:cNvPr>
          <p:cNvSpPr/>
          <p:nvPr/>
        </p:nvSpPr>
        <p:spPr>
          <a:xfrm>
            <a:off x="245661" y="5129213"/>
            <a:ext cx="1554564" cy="1421713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" name="Star: 32 Points 8">
            <a:extLst>
              <a:ext uri="{FF2B5EF4-FFF2-40B4-BE49-F238E27FC236}">
                <a16:creationId xmlns:a16="http://schemas.microsoft.com/office/drawing/2014/main" id="{463AB92E-6336-4A9C-86EB-CA04EC4BF293}"/>
              </a:ext>
            </a:extLst>
          </p:cNvPr>
          <p:cNvSpPr/>
          <p:nvPr/>
        </p:nvSpPr>
        <p:spPr>
          <a:xfrm>
            <a:off x="10357529" y="4857750"/>
            <a:ext cx="1629756" cy="1693176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" name="Star: 32 Points 9">
            <a:extLst>
              <a:ext uri="{FF2B5EF4-FFF2-40B4-BE49-F238E27FC236}">
                <a16:creationId xmlns:a16="http://schemas.microsoft.com/office/drawing/2014/main" id="{7FC9B53F-A3BB-4984-AB77-75B66EB30F1E}"/>
              </a:ext>
            </a:extLst>
          </p:cNvPr>
          <p:cNvSpPr/>
          <p:nvPr/>
        </p:nvSpPr>
        <p:spPr>
          <a:xfrm>
            <a:off x="10329863" y="287455"/>
            <a:ext cx="1555062" cy="1355608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35382" y="2286000"/>
            <a:ext cx="5430982" cy="1759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746128" y="2457877"/>
            <a:ext cx="24115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Welcome</a:t>
            </a:r>
            <a:endParaRPr lang="en-US" sz="40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5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5576" y="235132"/>
            <a:ext cx="5640141" cy="12560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</a:p>
        </p:txBody>
      </p:sp>
      <p:sp>
        <p:nvSpPr>
          <p:cNvPr id="6" name="Rectangle 5"/>
          <p:cNvSpPr/>
          <p:nvPr/>
        </p:nvSpPr>
        <p:spPr>
          <a:xfrm>
            <a:off x="577779" y="2391508"/>
            <a:ext cx="11178791" cy="30094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is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Reshma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DE037C-7E4B-4AA9-A606-2875DF46B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643" y="112543"/>
            <a:ext cx="4764928" cy="194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0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5990" y="161778"/>
            <a:ext cx="11830927" cy="64711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63525">
            <a:solidFill>
              <a:srgbClr val="002060">
                <a:alpha val="47000"/>
              </a:srgb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45185" y="5178248"/>
            <a:ext cx="9552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Reshma’s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father worked as a rickshaw driver,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25560" y="5698047"/>
            <a:ext cx="5680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he died in an accident.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6250" r="100000">
                        <a14:foregroundMark x1="32750" y1="48000" x2="51250" y2="17000"/>
                        <a14:foregroundMark x1="54750" y1="6667" x2="52500" y2="14000"/>
                        <a14:foregroundMark x1="14250" y1="75333" x2="19250" y2="70000"/>
                        <a14:foregroundMark x1="19750" y1="69667" x2="27000" y2="66667"/>
                        <a14:foregroundMark x1="68750" y1="53667" x2="68750" y2="53667"/>
                        <a14:foregroundMark x1="88250" y1="92000" x2="95000" y2="87000"/>
                        <a14:foregroundMark x1="50750" y1="84667" x2="54000" y2="83000"/>
                        <a14:foregroundMark x1="57000" y1="80000" x2="57500" y2="81667"/>
                        <a14:foregroundMark x1="91250" y1="53333" x2="95750" y2="53667"/>
                        <a14:foregroundMark x1="53000" y1="83667" x2="56500" y2="81667"/>
                        <a14:backgroundMark x1="10000" y1="40667" x2="44250" y2="1333"/>
                        <a14:backgroundMark x1="29750" y1="36000" x2="47500" y2="3333"/>
                        <a14:backgroundMark x1="57500" y1="5000" x2="71000" y2="333"/>
                        <a14:backgroundMark x1="97000" y1="19333" x2="97000" y2="19333"/>
                        <a14:backgroundMark x1="96250" y1="34000" x2="93500" y2="333"/>
                        <a14:backgroundMark x1="41750" y1="92667" x2="83250" y2="88000"/>
                        <a14:backgroundMark x1="36000" y1="67000" x2="43750" y2="80667"/>
                        <a14:backgroundMark x1="43750" y1="80667" x2="43750" y2="80667"/>
                        <a14:backgroundMark x1="99000" y1="63000" x2="99750" y2="74000"/>
                        <a14:backgroundMark x1="76750" y1="74000" x2="82000" y2="73000"/>
                        <a14:backgroundMark x1="79750" y1="70000" x2="83000" y2="70667"/>
                        <a14:backgroundMark x1="66000" y1="73667" x2="69500" y2="74333"/>
                        <a14:backgroundMark x1="53500" y1="76667" x2="56500" y2="75667"/>
                        <a14:backgroundMark x1="53250" y1="83000" x2="57000" y2="80667"/>
                        <a14:backgroundMark x1="41500" y1="30667" x2="45000" y2="25000"/>
                        <a14:backgroundMark x1="34500" y1="37333" x2="38750" y2="39000"/>
                        <a14:backgroundMark x1="41250" y1="34333" x2="43500" y2="3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3183" y="1177455"/>
            <a:ext cx="3499193" cy="262439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65221" y="2583352"/>
            <a:ext cx="3747779" cy="2467392"/>
            <a:chOff x="-3964039" y="903610"/>
            <a:chExt cx="4557972" cy="333311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555" l="1629" r="100000">
                          <a14:foregroundMark x1="35831" y1="53229" x2="46743" y2="93987"/>
                          <a14:backgroundMark x1="3583" y1="78842" x2="7655" y2="8552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3964039" y="903610"/>
              <a:ext cx="4557972" cy="3333110"/>
            </a:xfrm>
            <a:prstGeom prst="rect">
              <a:avLst/>
            </a:prstGeom>
            <a:ln>
              <a:noFill/>
            </a:ln>
          </p:spPr>
        </p:pic>
        <p:sp>
          <p:nvSpPr>
            <p:cNvPr id="8" name="Freeform 7"/>
            <p:cNvSpPr/>
            <p:nvPr/>
          </p:nvSpPr>
          <p:spPr>
            <a:xfrm>
              <a:off x="-3574260" y="3180447"/>
              <a:ext cx="350520" cy="365760"/>
            </a:xfrm>
            <a:custGeom>
              <a:avLst/>
              <a:gdLst>
                <a:gd name="connsiteX0" fmla="*/ 0 w 350520"/>
                <a:gd name="connsiteY0" fmla="*/ 106680 h 106680"/>
                <a:gd name="connsiteX1" fmla="*/ 274320 w 350520"/>
                <a:gd name="connsiteY1" fmla="*/ 91440 h 106680"/>
                <a:gd name="connsiteX2" fmla="*/ 289560 w 350520"/>
                <a:gd name="connsiteY2" fmla="*/ 45720 h 106680"/>
                <a:gd name="connsiteX3" fmla="*/ 335280 w 350520"/>
                <a:gd name="connsiteY3" fmla="*/ 15240 h 106680"/>
                <a:gd name="connsiteX4" fmla="*/ 350520 w 350520"/>
                <a:gd name="connsiteY4" fmla="*/ 0 h 106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520" h="106680">
                  <a:moveTo>
                    <a:pt x="0" y="106680"/>
                  </a:moveTo>
                  <a:cubicBezTo>
                    <a:pt x="91440" y="101600"/>
                    <a:pt x="184703" y="110307"/>
                    <a:pt x="274320" y="91440"/>
                  </a:cubicBezTo>
                  <a:cubicBezTo>
                    <a:pt x="290040" y="88131"/>
                    <a:pt x="279525" y="58264"/>
                    <a:pt x="289560" y="45720"/>
                  </a:cubicBezTo>
                  <a:cubicBezTo>
                    <a:pt x="301002" y="31417"/>
                    <a:pt x="320627" y="26230"/>
                    <a:pt x="335280" y="15240"/>
                  </a:cubicBezTo>
                  <a:cubicBezTo>
                    <a:pt x="341027" y="10929"/>
                    <a:pt x="345440" y="5080"/>
                    <a:pt x="350520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645" y="1177455"/>
            <a:ext cx="3050077" cy="3482920"/>
          </a:xfrm>
          <a:prstGeom prst="roundRect">
            <a:avLst>
              <a:gd name="adj" fmla="val 16667"/>
            </a:avLst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</p:spTree>
    <p:extLst>
      <p:ext uri="{BB962C8B-B14F-4D97-AF65-F5344CB8AC3E}">
        <p14:creationId xmlns:p14="http://schemas.microsoft.com/office/powerpoint/2010/main" val="211957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32382 0.161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98" y="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9 -0.00995 L 0.47253 -0.1564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41" y="-733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accel="20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5400000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4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4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977B65-0895-42C0-993E-8A09E337D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243" y="-170585"/>
            <a:ext cx="12302242" cy="68718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A8D5A1-A433-4D8B-B5A6-E58EA943C484}"/>
              </a:ext>
            </a:extLst>
          </p:cNvPr>
          <p:cNvSpPr txBox="1"/>
          <p:nvPr/>
        </p:nvSpPr>
        <p:spPr>
          <a:xfrm>
            <a:off x="631673" y="4416204"/>
            <a:ext cx="9498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Reshma’s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uncle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helped the family. He found a small house for them at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Kalyanpur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 descr="ওয়াসার পানি নেই ২ সপ্তাহ, ভোগান্তি চরমে পুরান ঢাকায়">
            <a:extLst>
              <a:ext uri="{FF2B5EF4-FFF2-40B4-BE49-F238E27FC236}">
                <a16:creationId xmlns:a16="http://schemas.microsoft.com/office/drawing/2014/main" id="{AA8210EA-384E-4D7B-8EC1-C1C4AE0BD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61" y="468651"/>
            <a:ext cx="4566987" cy="349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প্রিয় | ইন্টারনেট লাইফ">
            <a:extLst>
              <a:ext uri="{FF2B5EF4-FFF2-40B4-BE49-F238E27FC236}">
                <a16:creationId xmlns:a16="http://schemas.microsoft.com/office/drawing/2014/main" id="{4B6D2BDE-2543-4623-B843-F659C3A91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483" y="468650"/>
            <a:ext cx="3488155" cy="349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ঢাকায় নতুন করে আসা নিম্ন আয়ের মানুষের জন্য বস্তি ছাড়া কি উপায় নেই - BBC  News বাংলা">
            <a:extLst>
              <a:ext uri="{FF2B5EF4-FFF2-40B4-BE49-F238E27FC236}">
                <a16:creationId xmlns:a16="http://schemas.microsoft.com/office/drawing/2014/main" id="{78600539-8E47-466F-984D-E3E923C12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484" y="468650"/>
            <a:ext cx="3808000" cy="349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45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977B65-0895-42C0-993E-8A09E337D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082" y="-14967"/>
            <a:ext cx="12302242" cy="68718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6668FC-1A92-4B71-A256-082553882077}"/>
              </a:ext>
            </a:extLst>
          </p:cNvPr>
          <p:cNvSpPr txBox="1"/>
          <p:nvPr/>
        </p:nvSpPr>
        <p:spPr>
          <a:xfrm>
            <a:off x="2717951" y="5097938"/>
            <a:ext cx="7099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mother stitches “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Nakshi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kathas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at home and sells them.</a:t>
            </a:r>
          </a:p>
        </p:txBody>
      </p:sp>
      <p:pic>
        <p:nvPicPr>
          <p:cNvPr id="4098" name="Picture 2" descr="পান্তাপাড়ার ঐতিহ্য নকশী কাঁথা | বাংলা নববর্ষ | The Daily Ittefaq">
            <a:extLst>
              <a:ext uri="{FF2B5EF4-FFF2-40B4-BE49-F238E27FC236}">
                <a16:creationId xmlns:a16="http://schemas.microsoft.com/office/drawing/2014/main" id="{E17C4712-C500-4BD4-AAB8-D40CE3B0B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032" y="330208"/>
            <a:ext cx="4178968" cy="361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akshi Kantha News in Bengali, Videos &amp; Photos about Nakshi Kantha -  Anandabazar.com">
            <a:extLst>
              <a:ext uri="{FF2B5EF4-FFF2-40B4-BE49-F238E27FC236}">
                <a16:creationId xmlns:a16="http://schemas.microsoft.com/office/drawing/2014/main" id="{EC6645DC-862F-4024-B101-CF1C8EA19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9" y="330209"/>
            <a:ext cx="3838072" cy="361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নকশি কাঁথা - উইকিপিডিয়া">
            <a:extLst>
              <a:ext uri="{FF2B5EF4-FFF2-40B4-BE49-F238E27FC236}">
                <a16:creationId xmlns:a16="http://schemas.microsoft.com/office/drawing/2014/main" id="{5D40CA4F-3ACD-43BA-98E6-D7E74E185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611" y="330208"/>
            <a:ext cx="3934325" cy="361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33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0362" y="-63673"/>
            <a:ext cx="11830927" cy="65383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63525">
            <a:solidFill>
              <a:srgbClr val="002060">
                <a:alpha val="47000"/>
              </a:srgb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196" y="773117"/>
            <a:ext cx="22193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31289" y="5281469"/>
            <a:ext cx="7030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 younger brother Babul goes to school. He’s in class 5.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31945" y="5276849"/>
            <a:ext cx="7030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 younger brother Babul goes to school. He’s in class 5.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30633" y="5274390"/>
            <a:ext cx="7030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 younger brother Babul goes to school. He’s in class 5.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99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08333E-6 -3.7037E-7 L -0.46289 0.09259 " pathEditMode="relative" rAng="0" ptsTypes="AA">
                                      <p:cBhvr>
                                        <p:cTn id="9" dur="4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51" y="463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75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85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5" accel="100000" fill="hold">
                                          <p:stCondLst>
                                            <p:cond delay="5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75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7280" y="182881"/>
            <a:ext cx="5225143" cy="146303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Pair 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239151" y="1763486"/>
            <a:ext cx="11535507" cy="467650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Who is Babul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b)How 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does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Reshma’s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mother help the family?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RAFIQ\Desktop\class 5 somaj\rtgsdgdfbfbf.jpg"/>
          <p:cNvPicPr>
            <a:picLocks noChangeAspect="1" noChangeArrowheads="1"/>
          </p:cNvPicPr>
          <p:nvPr/>
        </p:nvPicPr>
        <p:blipFill>
          <a:blip r:embed="rId2"/>
          <a:srcRect l="9023" t="6780" b="5085"/>
          <a:stretch>
            <a:fillRect/>
          </a:stretch>
        </p:blipFill>
        <p:spPr bwMode="auto">
          <a:xfrm>
            <a:off x="7694024" y="326570"/>
            <a:ext cx="3696787" cy="131934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983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Contants\Images\Background\Blue-sky-with-nature-vector-background-vector-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5" r="6493" b="7023"/>
          <a:stretch/>
        </p:blipFill>
        <p:spPr bwMode="auto">
          <a:xfrm>
            <a:off x="-152400" y="0"/>
            <a:ext cx="12420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363" y="1293223"/>
            <a:ext cx="5386387" cy="50553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5577" y="117566"/>
            <a:ext cx="11656423" cy="1175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 open your English book at page number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80.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to me carefully and put your finger under the line.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293223"/>
            <a:ext cx="5224463" cy="505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3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5575" y="160338"/>
            <a:ext cx="11830927" cy="6471139"/>
          </a:xfrm>
          <a:prstGeom prst="rect">
            <a:avLst/>
          </a:prstGeom>
          <a:solidFill>
            <a:schemeClr val="bg1"/>
          </a:solidFill>
          <a:ln w="263525">
            <a:solidFill>
              <a:srgbClr val="002060">
                <a:alpha val="47000"/>
              </a:srgb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AutoShape 2" descr="Image result for student as cartoon 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3194" y="1769869"/>
            <a:ext cx="11215688" cy="352828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u="sng" dirty="0" err="1">
                <a:solidFill>
                  <a:srgbClr val="3B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en-US" sz="4000" u="sng" dirty="0">
                <a:solidFill>
                  <a:srgbClr val="3B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Questions: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B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I’ll divide the students in 5 groups. Give them a sentence card with 3 sentences. Ask them to make 3 WH questions: </a:t>
            </a:r>
          </a:p>
          <a:p>
            <a:pPr algn="just"/>
            <a:r>
              <a:rPr lang="en-US" sz="3200" dirty="0">
                <a:solidFill>
                  <a:srgbClr val="3B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en-US" sz="3200" dirty="0" err="1">
                <a:solidFill>
                  <a:srgbClr val="3B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Reshma</a:t>
            </a:r>
            <a:r>
              <a:rPr lang="en-US" sz="3200" dirty="0">
                <a:solidFill>
                  <a:srgbClr val="3B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3200" u="sng" dirty="0">
                <a:solidFill>
                  <a:srgbClr val="3B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years </a:t>
            </a:r>
            <a:r>
              <a:rPr lang="en-US" sz="3200" dirty="0">
                <a:solidFill>
                  <a:srgbClr val="3B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old.</a:t>
            </a:r>
          </a:p>
          <a:p>
            <a:pPr algn="just"/>
            <a:r>
              <a:rPr lang="en-US" sz="3200" dirty="0">
                <a:solidFill>
                  <a:srgbClr val="3B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 </a:t>
            </a:r>
            <a:r>
              <a:rPr lang="en-US" sz="3200" u="sng" dirty="0" err="1">
                <a:solidFill>
                  <a:srgbClr val="3B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Ratan</a:t>
            </a:r>
            <a:r>
              <a:rPr lang="en-US" sz="3200" dirty="0">
                <a:solidFill>
                  <a:srgbClr val="3B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helped the family.</a:t>
            </a:r>
          </a:p>
          <a:p>
            <a:pPr algn="just"/>
            <a:r>
              <a:rPr lang="en-US" sz="3200" dirty="0">
                <a:solidFill>
                  <a:srgbClr val="3B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3. Her mother stitches </a:t>
            </a:r>
            <a:r>
              <a:rPr lang="en-US" sz="3200" u="sng" dirty="0">
                <a:solidFill>
                  <a:srgbClr val="3B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u="sng" dirty="0" err="1">
                <a:solidFill>
                  <a:srgbClr val="3B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Nakshi</a:t>
            </a:r>
            <a:r>
              <a:rPr lang="en-US" sz="3200" u="sng" dirty="0">
                <a:solidFill>
                  <a:srgbClr val="3B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3B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Kathas</a:t>
            </a:r>
            <a:r>
              <a:rPr lang="en-US" sz="3200" u="sng" dirty="0">
                <a:solidFill>
                  <a:srgbClr val="3B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>
                <a:solidFill>
                  <a:srgbClr val="3B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3200" dirty="0" smtClean="0">
                <a:solidFill>
                  <a:srgbClr val="3B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home.</a:t>
            </a:r>
            <a:endParaRPr lang="en-US" sz="3200" dirty="0">
              <a:solidFill>
                <a:srgbClr val="3B141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0375" y="5487760"/>
            <a:ext cx="11215689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I’ll monitor their group work and help them if needed.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 I’ll cross check their answers.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Beveled 1"/>
          <p:cNvSpPr/>
          <p:nvPr/>
        </p:nvSpPr>
        <p:spPr>
          <a:xfrm>
            <a:off x="3488788" y="436541"/>
            <a:ext cx="5753686" cy="1143717"/>
          </a:xfrm>
          <a:prstGeom prst="bevel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70C0"/>
                </a:solidFill>
              </a:rPr>
              <a:t>Group work</a:t>
            </a:r>
          </a:p>
        </p:txBody>
      </p:sp>
    </p:spTree>
    <p:extLst>
      <p:ext uri="{BB962C8B-B14F-4D97-AF65-F5344CB8AC3E}">
        <p14:creationId xmlns:p14="http://schemas.microsoft.com/office/powerpoint/2010/main" val="186466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Contants\Images\Background\Blue-sky-with-nature-vector-background-vector-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5" r="6493" b="7023"/>
          <a:stretch/>
        </p:blipFill>
        <p:spPr bwMode="auto">
          <a:xfrm>
            <a:off x="-152400" y="0"/>
            <a:ext cx="12420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3326" y="129437"/>
            <a:ext cx="11325497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 open your English book at page number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 and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text silently.</a:t>
            </a: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IMG_20170107_133241.jpg"/>
          <p:cNvPicPr>
            <a:picLocks noChangeAspect="1"/>
          </p:cNvPicPr>
          <p:nvPr/>
        </p:nvPicPr>
        <p:blipFill>
          <a:blip r:embed="rId3" cstate="print"/>
          <a:srcRect t="19787"/>
          <a:stretch>
            <a:fillRect/>
          </a:stretch>
        </p:blipFill>
        <p:spPr>
          <a:xfrm>
            <a:off x="6146074" y="1306285"/>
            <a:ext cx="5799908" cy="4833258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93" y="1306284"/>
            <a:ext cx="5409522" cy="494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6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1" y="186395"/>
            <a:ext cx="11830927" cy="64711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63525">
            <a:solidFill>
              <a:srgbClr val="002060">
                <a:alpha val="47000"/>
              </a:srgb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AutoShape 2" descr="Image result for student as cartoon 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0375" y="1784051"/>
            <a:ext cx="11272080" cy="4647426"/>
          </a:xfrm>
          <a:prstGeom prst="rect">
            <a:avLst/>
          </a:prstGeom>
          <a:solidFill>
            <a:srgbClr val="CCFFCC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 the following questions: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write the answer of the following questions on their own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khata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individually. </a:t>
            </a:r>
          </a:p>
          <a:p>
            <a:pPr marL="800100" lvl="1" indent="-342900"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did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Reshma’s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family come to Dhaka?</a:t>
            </a:r>
          </a:p>
          <a:p>
            <a:pPr marL="800100" lvl="1" indent="-342900"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helped the family?</a:t>
            </a:r>
          </a:p>
          <a:p>
            <a:pPr marL="800100" lvl="1" indent="-342900"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does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Reshma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work now?</a:t>
            </a:r>
          </a:p>
          <a:p>
            <a:pPr marL="800100" lvl="1" indent="-342900"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class is Babul in?</a:t>
            </a:r>
          </a:p>
          <a:p>
            <a:pPr marL="800100" lvl="1" indent="-342900"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Reshma’s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mother do? 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7600" y="407963"/>
            <a:ext cx="4867422" cy="11957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353251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235527" y="152400"/>
            <a:ext cx="11637818" cy="6483927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06692" y="2493818"/>
            <a:ext cx="2230978" cy="1870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47163" y="3297381"/>
            <a:ext cx="4918365" cy="31453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Class: Four</a:t>
            </a:r>
          </a:p>
          <a:p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English</a:t>
            </a:r>
          </a:p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 40 (A garment worker’s day)</a:t>
            </a:r>
          </a:p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Lesson: 1 (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Reshma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…..sells them)</a:t>
            </a:r>
          </a:p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Time: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minutes</a:t>
            </a:r>
          </a:p>
          <a:p>
            <a:endPara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BD" sz="28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4073" y="3297382"/>
            <a:ext cx="5320145" cy="31737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Mohammad Abdul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Gafur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Mojumder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,</a:t>
            </a:r>
          </a:p>
          <a:p>
            <a:pPr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Assistant teacher</a:t>
            </a:r>
          </a:p>
          <a:p>
            <a:pPr algn="ctr"/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Gaiar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Bhanga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G.P.S</a:t>
            </a:r>
          </a:p>
          <a:p>
            <a:pPr algn="ctr"/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Lalmai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Cumilla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24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32764" y="418011"/>
            <a:ext cx="775853" cy="60531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</a:rPr>
              <a:t>I</a:t>
            </a:r>
            <a:b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</a:rPr>
              <a:t>D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</a:rPr>
              <a:t>E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</a:rPr>
              <a:t>N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</a:rPr>
              <a:t>T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</a:rPr>
              <a:t>I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</a:rPr>
              <a:t>T</a:t>
            </a: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Y 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1" t="2538" r="2069" b="8695"/>
          <a:stretch/>
        </p:blipFill>
        <p:spPr>
          <a:xfrm>
            <a:off x="8174182" y="415253"/>
            <a:ext cx="1991202" cy="25911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09" y="677618"/>
            <a:ext cx="1954745" cy="224054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3763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4583" y="391886"/>
            <a:ext cx="10816046" cy="6029696"/>
            <a:chOff x="0" y="-247650"/>
            <a:chExt cx="9144000" cy="5391150"/>
          </a:xfrm>
          <a:solidFill>
            <a:schemeClr val="bg1"/>
          </a:solidFill>
        </p:grpSpPr>
        <p:sp>
          <p:nvSpPr>
            <p:cNvPr id="3" name="Bevel 2"/>
            <p:cNvSpPr/>
            <p:nvPr/>
          </p:nvSpPr>
          <p:spPr>
            <a:xfrm>
              <a:off x="0" y="-247650"/>
              <a:ext cx="9144000" cy="5391150"/>
            </a:xfrm>
            <a:prstGeom prst="bevel">
              <a:avLst>
                <a:gd name="adj" fmla="val 1527"/>
              </a:avLst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 </a:t>
              </a:r>
              <a:endParaRPr lang="en-US" b="1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3805695"/>
              <a:ext cx="8839200" cy="1198034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5" name="TextBox 4"/>
          <p:cNvSpPr txBox="1"/>
          <p:nvPr/>
        </p:nvSpPr>
        <p:spPr>
          <a:xfrm>
            <a:off x="3810000" y="590816"/>
            <a:ext cx="4166754" cy="76944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Home work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266950" y="1754636"/>
            <a:ext cx="7658100" cy="2381251"/>
            <a:chOff x="2590800" y="1123950"/>
            <a:chExt cx="4174067" cy="2590800"/>
          </a:xfrm>
        </p:grpSpPr>
        <p:pic>
          <p:nvPicPr>
            <p:cNvPr id="8" name="Picture 7" descr="2.jpg"/>
            <p:cNvPicPr>
              <a:picLocks noChangeAspect="1"/>
            </p:cNvPicPr>
            <p:nvPr/>
          </p:nvPicPr>
          <p:blipFill>
            <a:blip r:embed="rId3"/>
            <a:srcRect t="4087" b="22355"/>
            <a:stretch>
              <a:fillRect/>
            </a:stretch>
          </p:blipFill>
          <p:spPr>
            <a:xfrm>
              <a:off x="2590800" y="1123950"/>
              <a:ext cx="4174067" cy="2590800"/>
            </a:xfrm>
            <a:prstGeom prst="rect">
              <a:avLst/>
            </a:prstGeom>
            <a:ln w="127000" cap="rnd">
              <a:solidFill>
                <a:schemeClr val="accent3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9" name="Picture 8" descr="232432dcc4534fd0ef355c96734cff84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2647950"/>
              <a:ext cx="1600199" cy="1066800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1228726" y="4740657"/>
            <a:ext cx="9486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Write five sentences about a garment worker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016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6" y="259308"/>
            <a:ext cx="7529636" cy="5943600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34F2C6A0-68CC-45DD-8A80-CD0418BDD530}"/>
              </a:ext>
            </a:extLst>
          </p:cNvPr>
          <p:cNvSpPr/>
          <p:nvPr/>
        </p:nvSpPr>
        <p:spPr>
          <a:xfrm>
            <a:off x="0" y="-13648"/>
            <a:ext cx="12192000" cy="6858000"/>
          </a:xfrm>
          <a:prstGeom prst="frame">
            <a:avLst>
              <a:gd name="adj1" fmla="val 2948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96476252-4552-4C3B-A304-B29EAB33A33A}"/>
              </a:ext>
            </a:extLst>
          </p:cNvPr>
          <p:cNvSpPr/>
          <p:nvPr/>
        </p:nvSpPr>
        <p:spPr>
          <a:xfrm>
            <a:off x="0" y="-40944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286C38A6-9A80-4034-981A-854417CEB1C4}"/>
              </a:ext>
            </a:extLst>
          </p:cNvPr>
          <p:cNvSpPr/>
          <p:nvPr/>
        </p:nvSpPr>
        <p:spPr>
          <a:xfrm rot="16200000">
            <a:off x="238836" y="5964071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86D04D1A-9147-4879-A16E-364E53C44011}"/>
              </a:ext>
            </a:extLst>
          </p:cNvPr>
          <p:cNvSpPr/>
          <p:nvPr/>
        </p:nvSpPr>
        <p:spPr>
          <a:xfrm rot="10800000">
            <a:off x="11577851" y="5725235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7BD393FF-3366-4500-BD1C-CF427A9ECB16}"/>
              </a:ext>
            </a:extLst>
          </p:cNvPr>
          <p:cNvSpPr/>
          <p:nvPr/>
        </p:nvSpPr>
        <p:spPr>
          <a:xfrm rot="5400000">
            <a:off x="11339015" y="-266132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tar: 32 Points 6">
            <a:extLst>
              <a:ext uri="{FF2B5EF4-FFF2-40B4-BE49-F238E27FC236}">
                <a16:creationId xmlns:a16="http://schemas.microsoft.com/office/drawing/2014/main" id="{8629945A-A931-4055-9876-05C6F3ED63E3}"/>
              </a:ext>
            </a:extLst>
          </p:cNvPr>
          <p:cNvSpPr/>
          <p:nvPr/>
        </p:nvSpPr>
        <p:spPr>
          <a:xfrm>
            <a:off x="415635" y="259307"/>
            <a:ext cx="983674" cy="886991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" name="Star: 32 Points 7">
            <a:extLst>
              <a:ext uri="{FF2B5EF4-FFF2-40B4-BE49-F238E27FC236}">
                <a16:creationId xmlns:a16="http://schemas.microsoft.com/office/drawing/2014/main" id="{793CDEDD-3E4C-4570-815A-8A280AA05B88}"/>
              </a:ext>
            </a:extLst>
          </p:cNvPr>
          <p:cNvSpPr/>
          <p:nvPr/>
        </p:nvSpPr>
        <p:spPr>
          <a:xfrm>
            <a:off x="245660" y="5725235"/>
            <a:ext cx="1001248" cy="825691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" name="Star: 32 Points 8">
            <a:extLst>
              <a:ext uri="{FF2B5EF4-FFF2-40B4-BE49-F238E27FC236}">
                <a16:creationId xmlns:a16="http://schemas.microsoft.com/office/drawing/2014/main" id="{463AB92E-6336-4A9C-86EB-CA04EC4BF293}"/>
              </a:ext>
            </a:extLst>
          </p:cNvPr>
          <p:cNvSpPr/>
          <p:nvPr/>
        </p:nvSpPr>
        <p:spPr>
          <a:xfrm>
            <a:off x="10903528" y="5697939"/>
            <a:ext cx="942108" cy="750628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" name="Star: 32 Points 9">
            <a:extLst>
              <a:ext uri="{FF2B5EF4-FFF2-40B4-BE49-F238E27FC236}">
                <a16:creationId xmlns:a16="http://schemas.microsoft.com/office/drawing/2014/main" id="{7FC9B53F-A3BB-4984-AB77-75B66EB30F1E}"/>
              </a:ext>
            </a:extLst>
          </p:cNvPr>
          <p:cNvSpPr/>
          <p:nvPr/>
        </p:nvSpPr>
        <p:spPr>
          <a:xfrm>
            <a:off x="11100179" y="259307"/>
            <a:ext cx="787022" cy="79157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D205E6-ABF6-4A00-9B28-180C82942B29}"/>
              </a:ext>
            </a:extLst>
          </p:cNvPr>
          <p:cNvSpPr txBox="1"/>
          <p:nvPr/>
        </p:nvSpPr>
        <p:spPr>
          <a:xfrm>
            <a:off x="2351964" y="2294921"/>
            <a:ext cx="7162800" cy="707886"/>
          </a:xfrm>
          <a:prstGeom prst="rect">
            <a:avLst/>
          </a:prstGeom>
          <a:noFill/>
          <a:ln w="76200"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chemeClr val="accent1"/>
                </a:solidFill>
                <a:latin typeface="Times New Roman" panose="02020603050405020304" pitchFamily="18" charset="0"/>
              </a:rPr>
              <a:t>Thank you </a:t>
            </a:r>
            <a:r>
              <a:rPr lang="en-US" sz="4000" b="1" i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very much.</a:t>
            </a:r>
            <a:endParaRPr lang="en-US" sz="4000" b="1" i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897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1073" y="218813"/>
            <a:ext cx="11830927" cy="6471139"/>
          </a:xfrm>
          <a:prstGeom prst="rect">
            <a:avLst/>
          </a:prstGeom>
          <a:solidFill>
            <a:schemeClr val="bg1"/>
          </a:solidFill>
          <a:ln w="263525">
            <a:solidFill>
              <a:srgbClr val="002060">
                <a:alpha val="47000"/>
              </a:srgb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watch a video and think what is the video about.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16182" y="662621"/>
            <a:ext cx="955963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watch a video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16182" y="5541817"/>
            <a:ext cx="9698182" cy="77585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/>
            <a:r>
              <a:rPr lang="en-US" sz="4000" dirty="0"/>
              <a:t> What  do you see in the video</a:t>
            </a:r>
            <a:r>
              <a:rPr lang="en-US" sz="4000" dirty="0" smtClean="0"/>
              <a:t>? 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216710"/>
              </p:ext>
            </p:extLst>
          </p:nvPr>
        </p:nvGraphicFramePr>
        <p:xfrm>
          <a:off x="5026025" y="3851275"/>
          <a:ext cx="16779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ackager Shell Object" showAsIcon="1" r:id="rId3" imgW="1677240" imgH="488520" progId="Package">
                  <p:embed/>
                </p:oleObj>
              </mc:Choice>
              <mc:Fallback>
                <p:oleObj name="Packager Shell Object" showAsIcon="1" r:id="rId3" imgW="1677240" imgH="488520" progId="Package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26025" y="3851275"/>
                        <a:ext cx="1677988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262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35527" y="152400"/>
            <a:ext cx="11637818" cy="6483927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8628" y="1603717"/>
            <a:ext cx="7680960" cy="32496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 we will read about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‘A garment 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worker’s day” </a:t>
            </a:r>
          </a:p>
        </p:txBody>
      </p:sp>
    </p:spTree>
    <p:extLst>
      <p:ext uri="{BB962C8B-B14F-4D97-AF65-F5344CB8AC3E}">
        <p14:creationId xmlns:p14="http://schemas.microsoft.com/office/powerpoint/2010/main" val="407418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166255" y="110836"/>
            <a:ext cx="11887199" cy="6511637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6474" y="221673"/>
            <a:ext cx="11526980" cy="60544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</a:t>
            </a:r>
            <a:r>
              <a:rPr lang="en-US" sz="3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outcomes 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be able to:</a:t>
            </a:r>
          </a:p>
          <a:p>
            <a:r>
              <a:rPr lang="en-US" sz="36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recognize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sound differences in the context of words.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answer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questions.</a:t>
            </a:r>
          </a:p>
          <a:p>
            <a:r>
              <a:rPr lang="en-US" sz="3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r>
              <a:rPr lang="en-US" sz="3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words, phrases and sentences in the text.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Writing: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a short composition about oneself, friends, family and other familiar topics.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57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87680"/>
            <a:ext cx="3246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Garment worker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520440" y="780364"/>
            <a:ext cx="411480" cy="225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1460" y="180199"/>
            <a:ext cx="3291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works in a garment factory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75844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River erosion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048000" y="3002280"/>
            <a:ext cx="396240" cy="216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-22860" y="2462994"/>
            <a:ext cx="4993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natural disaster caused by breaking of river bank.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140" y="4876800"/>
            <a:ext cx="1874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Accident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613660" y="5122203"/>
            <a:ext cx="396240" cy="216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-22860" y="48768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unexpected incident.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63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04167E-6 1.11111E-6 L 0.34193 1.11111E-6 " pathEditMode="relative" rAng="0" ptsTypes="AA">
                                      <p:cBhvr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"/>
                            </p:stCondLst>
                            <p:childTnLst>
                              <p:par>
                                <p:cTn id="3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22222E-6 L 0.28959 -0.0088 " pathEditMode="relative" rAng="0" ptsTypes="AA">
                                      <p:cBhvr>
                                        <p:cTn id="33" dur="1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79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25755 0.00185 " pathEditMode="relative" rAng="0" ptsTypes="AA">
                                      <p:cBhvr>
                                        <p:cTn id="4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7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4" grpId="1"/>
      <p:bldP spid="6" grpId="0"/>
      <p:bldP spid="7" grpId="0" animBg="1"/>
      <p:bldP spid="9" grpId="0"/>
      <p:bldP spid="9" grpId="1"/>
      <p:bldP spid="10" grpId="0"/>
      <p:bldP spid="11" grpId="0" animBg="1"/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977B65-0895-42C0-993E-8A09E337D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13883"/>
            <a:ext cx="12302242" cy="68718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F668E6-20AF-4688-8F94-565F2207FF9D}"/>
              </a:ext>
            </a:extLst>
          </p:cNvPr>
          <p:cNvSpPr txBox="1"/>
          <p:nvPr/>
        </p:nvSpPr>
        <p:spPr>
          <a:xfrm>
            <a:off x="54502" y="5098901"/>
            <a:ext cx="11625795" cy="1436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Reshma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garment worker in Dhaka. She is 18 years old.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75B1C9-6121-46F2-B7EB-503C05C0F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6" y="196948"/>
            <a:ext cx="5402405" cy="4579588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7" name="AutoShape 4" descr="The curious case of declining women workers in apparel sector | Apparel  Resources">
            <a:extLst>
              <a:ext uri="{FF2B5EF4-FFF2-40B4-BE49-F238E27FC236}">
                <a16:creationId xmlns:a16="http://schemas.microsoft.com/office/drawing/2014/main" id="{071A88B6-36BA-414C-8856-0ECA36FE38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67400" y="327660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The curious case of declining women workers in apparel sector | Apparel  Resources">
            <a:extLst>
              <a:ext uri="{FF2B5EF4-FFF2-40B4-BE49-F238E27FC236}">
                <a16:creationId xmlns:a16="http://schemas.microsoft.com/office/drawing/2014/main" id="{8576837B-107A-4E5E-9571-2220CFD62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762" y="196948"/>
            <a:ext cx="6339017" cy="457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23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977B65-0895-42C0-993E-8A09E337D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-28846"/>
            <a:ext cx="12302242" cy="68718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0A4D93-F93E-4339-A7AD-BCC370B9D632}"/>
              </a:ext>
            </a:extLst>
          </p:cNvPr>
          <p:cNvSpPr txBox="1"/>
          <p:nvPr/>
        </p:nvSpPr>
        <p:spPr>
          <a:xfrm>
            <a:off x="320257" y="5590738"/>
            <a:ext cx="1199627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family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Dhaka from a village eight years ago.</a:t>
            </a:r>
          </a:p>
        </p:txBody>
      </p:sp>
      <p:pic>
        <p:nvPicPr>
          <p:cNvPr id="3" name="Picture 2" descr="করোনাভাইরাস: বিচ্ছিন্ন হচ্ছে সব জনপদ, লকডাউনের পথে বাংলাদেশ - BBC News বাংলা">
            <a:extLst>
              <a:ext uri="{FF2B5EF4-FFF2-40B4-BE49-F238E27FC236}">
                <a16:creationId xmlns:a16="http://schemas.microsoft.com/office/drawing/2014/main" id="{435C598E-620F-4C18-B330-343108BD20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" b="17691"/>
          <a:stretch/>
        </p:blipFill>
        <p:spPr bwMode="auto">
          <a:xfrm>
            <a:off x="471488" y="242888"/>
            <a:ext cx="5667374" cy="4864993"/>
          </a:xfrm>
          <a:prstGeom prst="rect">
            <a:avLst/>
          </a:prstGeom>
          <a:noFill/>
          <a:ln w="76200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7" b="9484"/>
          <a:stretch/>
        </p:blipFill>
        <p:spPr>
          <a:xfrm>
            <a:off x="6443662" y="242888"/>
            <a:ext cx="5734050" cy="486499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8761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977B65-0895-42C0-993E-8A09E337D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89" y="-1851"/>
            <a:ext cx="12302242" cy="68718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FE4032-A7ED-415C-93F6-6D055C02463D}"/>
              </a:ext>
            </a:extLst>
          </p:cNvPr>
          <p:cNvSpPr txBox="1"/>
          <p:nvPr/>
        </p:nvSpPr>
        <p:spPr>
          <a:xfrm>
            <a:off x="540277" y="5116031"/>
            <a:ext cx="9317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was river erosion in their village. They lost their home. So the family came to Dhaka.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D49535-22BB-481F-8352-FD343E8BD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49" y="396754"/>
            <a:ext cx="5561195" cy="3922475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0" name="Picture 2" descr="মেঘনার ভাঙনে হুমকির মুখে ভোলার ৪ উপজেলার বিস্তীর্ণ জনপদ - banglanews24.com">
            <a:extLst>
              <a:ext uri="{FF2B5EF4-FFF2-40B4-BE49-F238E27FC236}">
                <a16:creationId xmlns:a16="http://schemas.microsoft.com/office/drawing/2014/main" id="{041D86C5-A1AE-468F-AA83-B59AA0CB4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744" y="396755"/>
            <a:ext cx="5953087" cy="392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97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457</Words>
  <Application>Microsoft Office PowerPoint</Application>
  <PresentationFormat>Widescreen</PresentationFormat>
  <Paragraphs>89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Kalpurush</vt:lpstr>
      <vt:lpstr>NikoshBAN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Singer</dc:creator>
  <cp:lastModifiedBy>Singer</cp:lastModifiedBy>
  <cp:revision>70</cp:revision>
  <dcterms:created xsi:type="dcterms:W3CDTF">2021-03-15T09:34:29Z</dcterms:created>
  <dcterms:modified xsi:type="dcterms:W3CDTF">2021-03-16T12:49:42Z</dcterms:modified>
</cp:coreProperties>
</file>