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media/image8.jpg" ContentType="image/jpeg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media/image11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32" r:id="rId1"/>
  </p:sldMasterIdLst>
  <p:notesMasterIdLst>
    <p:notesMasterId r:id="rId20"/>
  </p:notesMasterIdLst>
  <p:sldIdLst>
    <p:sldId id="305" r:id="rId2"/>
    <p:sldId id="299" r:id="rId3"/>
    <p:sldId id="261" r:id="rId4"/>
    <p:sldId id="281" r:id="rId5"/>
    <p:sldId id="263" r:id="rId6"/>
    <p:sldId id="264" r:id="rId7"/>
    <p:sldId id="271" r:id="rId8"/>
    <p:sldId id="284" r:id="rId9"/>
    <p:sldId id="302" r:id="rId10"/>
    <p:sldId id="300" r:id="rId11"/>
    <p:sldId id="303" r:id="rId12"/>
    <p:sldId id="301" r:id="rId13"/>
    <p:sldId id="304" r:id="rId14"/>
    <p:sldId id="297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2C9C-9536-4AC8-9DA6-24D64841CE3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7BBE-B95D-4B44-9459-5E9D4D99F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6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1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57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0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90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21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74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491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92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373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9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1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5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4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5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249A-FD2B-4BBB-8D96-10C9BED22F2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6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2200"/>
            <a:ext cx="8277225" cy="52322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perspectiveLef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তথ্য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যোগাযোগ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প্রযুক্তি</a:t>
            </a:r>
            <a:r>
              <a:rPr lang="en-US" sz="2800" b="1" dirty="0" smtClean="0">
                <a:solidFill>
                  <a:srgbClr val="002060"/>
                </a:solidFill>
                <a:latin typeface="Virinda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ক্লাসে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সবাইকে</a:t>
            </a:r>
            <a:r>
              <a:rPr lang="en-US" sz="28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স্বাগতম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2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76" y="689748"/>
            <a:ext cx="899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দুটি</a:t>
            </a:r>
            <a:r>
              <a:rPr lang="en-US" sz="2400" dirty="0" smtClean="0"/>
              <a:t> </a:t>
            </a:r>
            <a:r>
              <a:rPr lang="en-US" sz="2400" dirty="0" err="1"/>
              <a:t>পরিবাহী</a:t>
            </a:r>
            <a:r>
              <a:rPr lang="en-US" sz="2400" dirty="0"/>
              <a:t> </a:t>
            </a:r>
            <a:r>
              <a:rPr lang="en-US" sz="2400" dirty="0" err="1"/>
              <a:t>তামার</a:t>
            </a:r>
            <a:r>
              <a:rPr lang="en-US" sz="2400" dirty="0"/>
              <a:t> </a:t>
            </a:r>
            <a:r>
              <a:rPr lang="en-US" sz="2400" dirty="0" err="1"/>
              <a:t>তারকে</a:t>
            </a:r>
            <a:r>
              <a:rPr lang="en-US" sz="2400" dirty="0"/>
              <a:t> </a:t>
            </a:r>
            <a:r>
              <a:rPr lang="en-US" sz="2400" dirty="0" err="1"/>
              <a:t>সুষমভাবে</a:t>
            </a:r>
            <a:r>
              <a:rPr lang="en-US" sz="2400" dirty="0"/>
              <a:t> </a:t>
            </a:r>
            <a:r>
              <a:rPr lang="en-US" sz="2400" dirty="0" err="1"/>
              <a:t>পেঁচিয়ে</a:t>
            </a:r>
            <a:r>
              <a:rPr lang="en-US" sz="2400" dirty="0"/>
              <a:t> এ </a:t>
            </a:r>
            <a:r>
              <a:rPr lang="en-US" sz="2400" dirty="0" err="1"/>
              <a:t>ধরনের</a:t>
            </a:r>
            <a:r>
              <a:rPr lang="en-US" sz="2400" dirty="0"/>
              <a:t>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/>
              <a:t>তৈরি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  <a:r>
              <a:rPr lang="en-US" sz="2400" dirty="0" err="1"/>
              <a:t>প্যাঁচানো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দুটিকে</a:t>
            </a:r>
            <a:r>
              <a:rPr lang="en-US" sz="2400" dirty="0"/>
              <a:t> </a:t>
            </a:r>
            <a:r>
              <a:rPr lang="en-US" sz="2400" dirty="0" err="1"/>
              <a:t>পৃথক</a:t>
            </a:r>
            <a:r>
              <a:rPr lang="en-US" sz="2400" dirty="0"/>
              <a:t> </a:t>
            </a:r>
            <a:r>
              <a:rPr lang="en-US" sz="2400" dirty="0" err="1"/>
              <a:t>রাখার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</a:t>
            </a:r>
            <a:r>
              <a:rPr lang="en-US" sz="2400" dirty="0" err="1"/>
              <a:t>এদের</a:t>
            </a:r>
            <a:r>
              <a:rPr lang="en-US" sz="2400" dirty="0"/>
              <a:t> </a:t>
            </a:r>
            <a:r>
              <a:rPr lang="en-US" sz="2400" dirty="0" err="1"/>
              <a:t>মাঝখানে</a:t>
            </a:r>
            <a:r>
              <a:rPr lang="en-US" sz="2400" dirty="0"/>
              <a:t> </a:t>
            </a:r>
            <a:r>
              <a:rPr lang="en-US" sz="2400" dirty="0" err="1"/>
              <a:t>অপরিবাহী</a:t>
            </a:r>
            <a:r>
              <a:rPr lang="en-US" sz="2400" dirty="0"/>
              <a:t> </a:t>
            </a:r>
            <a:r>
              <a:rPr lang="en-US" sz="2400" dirty="0" err="1"/>
              <a:t>পদার্থ</a:t>
            </a:r>
            <a:r>
              <a:rPr lang="en-US" sz="2400" dirty="0"/>
              <a:t>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এ </a:t>
            </a:r>
            <a:r>
              <a:rPr lang="en-US" sz="2400" dirty="0" err="1"/>
              <a:t>ধরনের</a:t>
            </a:r>
            <a:r>
              <a:rPr lang="en-US" sz="2400" dirty="0"/>
              <a:t> </a:t>
            </a:r>
            <a:r>
              <a:rPr lang="en-US" sz="2400" dirty="0" err="1"/>
              <a:t>ক্যাবলে</a:t>
            </a:r>
            <a:r>
              <a:rPr lang="en-US" sz="2400" dirty="0"/>
              <a:t> </a:t>
            </a:r>
            <a:r>
              <a:rPr lang="en-US" sz="2400" dirty="0" err="1"/>
              <a:t>সাধারণত</a:t>
            </a:r>
            <a:r>
              <a:rPr lang="en-US" sz="2400" dirty="0"/>
              <a:t> </a:t>
            </a:r>
            <a:r>
              <a:rPr lang="en-US" sz="2400" dirty="0" err="1"/>
              <a:t>চার</a:t>
            </a:r>
            <a:r>
              <a:rPr lang="en-US" sz="2400" dirty="0"/>
              <a:t> </a:t>
            </a:r>
            <a:r>
              <a:rPr lang="en-US" sz="2400" dirty="0" err="1"/>
              <a:t>জোড়া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, </a:t>
            </a:r>
            <a:r>
              <a:rPr lang="en-US" sz="2400" dirty="0" err="1"/>
              <a:t>যার</a:t>
            </a:r>
            <a:r>
              <a:rPr lang="en-US" sz="2400" dirty="0"/>
              <a:t> </a:t>
            </a:r>
            <a:r>
              <a:rPr lang="en-US" sz="2400" dirty="0" err="1"/>
              <a:t>মধ্যে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কমন</a:t>
            </a:r>
            <a:r>
              <a:rPr lang="en-US" sz="2400" dirty="0"/>
              <a:t> </a:t>
            </a:r>
            <a:r>
              <a:rPr lang="en-US" sz="2400" dirty="0" err="1"/>
              <a:t>সাদা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অন্য</a:t>
            </a:r>
            <a:r>
              <a:rPr lang="en-US" sz="2400" dirty="0"/>
              <a:t> </a:t>
            </a:r>
            <a:r>
              <a:rPr lang="en-US" sz="2400" dirty="0" err="1"/>
              <a:t>তারের</a:t>
            </a:r>
            <a:r>
              <a:rPr lang="en-US" sz="2400" dirty="0"/>
              <a:t> </a:t>
            </a:r>
            <a:r>
              <a:rPr lang="en-US" sz="2400" dirty="0" err="1"/>
              <a:t>সাথে</a:t>
            </a:r>
            <a:r>
              <a:rPr lang="en-US" sz="2400" dirty="0"/>
              <a:t> </a:t>
            </a:r>
            <a:r>
              <a:rPr lang="en-US" sz="2400" dirty="0" err="1"/>
              <a:t>নীল</a:t>
            </a:r>
            <a:r>
              <a:rPr lang="en-US" sz="2400" dirty="0"/>
              <a:t>, </a:t>
            </a:r>
            <a:r>
              <a:rPr lang="en-US" sz="2400" dirty="0" err="1"/>
              <a:t>গোলাপী</a:t>
            </a:r>
            <a:r>
              <a:rPr lang="en-US" sz="2400" dirty="0"/>
              <a:t>, </a:t>
            </a:r>
            <a:r>
              <a:rPr lang="en-US" sz="2400" dirty="0" err="1"/>
              <a:t>সবুজ</a:t>
            </a:r>
            <a:r>
              <a:rPr lang="en-US" sz="2400" dirty="0"/>
              <a:t> ও </a:t>
            </a:r>
            <a:r>
              <a:rPr lang="en-US" sz="2400" dirty="0" err="1"/>
              <a:t>বাদামী</a:t>
            </a:r>
            <a:r>
              <a:rPr lang="en-US" sz="2400" dirty="0"/>
              <a:t> এ </a:t>
            </a:r>
            <a:r>
              <a:rPr lang="en-US" sz="2400" dirty="0" err="1"/>
              <a:t>চার</a:t>
            </a:r>
            <a:r>
              <a:rPr lang="en-US" sz="2400" dirty="0"/>
              <a:t> </a:t>
            </a:r>
            <a:r>
              <a:rPr lang="en-US" sz="2400" dirty="0" err="1"/>
              <a:t>রঙের</a:t>
            </a:r>
            <a:r>
              <a:rPr lang="en-US" sz="2400" dirty="0"/>
              <a:t> </a:t>
            </a:r>
            <a:r>
              <a:rPr lang="en-US" sz="2400" dirty="0" err="1"/>
              <a:t>প্লাস্টিক</a:t>
            </a:r>
            <a:r>
              <a:rPr lang="en-US" sz="2400" dirty="0"/>
              <a:t> </a:t>
            </a:r>
            <a:r>
              <a:rPr lang="en-US" sz="2400" dirty="0" err="1"/>
              <a:t>কোডযুক্ত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থাকে</a:t>
            </a:r>
            <a:r>
              <a:rPr lang="en-US" sz="2400" dirty="0"/>
              <a:t>। </a:t>
            </a:r>
            <a:r>
              <a:rPr lang="en-US" sz="2400" dirty="0" err="1"/>
              <a:t>টুইস্টেড</a:t>
            </a:r>
            <a:r>
              <a:rPr lang="en-US" sz="2400" dirty="0"/>
              <a:t> </a:t>
            </a:r>
            <a:r>
              <a:rPr lang="en-US" sz="2400" dirty="0" err="1"/>
              <a:t>পেয়ার</a:t>
            </a:r>
            <a:r>
              <a:rPr lang="en-US" sz="2400" dirty="0"/>
              <a:t>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/>
              <a:t>খুবই</a:t>
            </a:r>
            <a:r>
              <a:rPr lang="en-US" sz="2400" dirty="0"/>
              <a:t> </a:t>
            </a:r>
            <a:r>
              <a:rPr lang="en-US" sz="2400" dirty="0" err="1"/>
              <a:t>জনপ্রিয়</a:t>
            </a:r>
            <a:r>
              <a:rPr lang="en-US" sz="2400" dirty="0"/>
              <a:t>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-71221" y="20782"/>
            <a:ext cx="9170194" cy="668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</a:rPr>
              <a:t>টুইস্টেড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পেয়ার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660066"/>
            <a:ext cx="61722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075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900" y="962174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এটি</a:t>
            </a:r>
            <a:r>
              <a:rPr lang="en-US" sz="2400" dirty="0" smtClean="0"/>
              <a:t> </a:t>
            </a:r>
            <a:r>
              <a:rPr lang="en-US" sz="2400" dirty="0" err="1"/>
              <a:t>স্বল্প</a:t>
            </a:r>
            <a:r>
              <a:rPr lang="en-US" sz="2400" dirty="0"/>
              <a:t> </a:t>
            </a:r>
            <a:r>
              <a:rPr lang="en-US" sz="2400" dirty="0" err="1"/>
              <a:t>দূরত্বে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প্রেরণের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</a:t>
            </a:r>
            <a:r>
              <a:rPr lang="en-US" sz="2400" dirty="0" err="1"/>
              <a:t>উপযোগী</a:t>
            </a:r>
            <a:r>
              <a:rPr lang="en-US" sz="2400" dirty="0"/>
              <a:t>।</a:t>
            </a:r>
          </a:p>
          <a:p>
            <a:r>
              <a:rPr lang="en-US" sz="2400" dirty="0" err="1" smtClean="0"/>
              <a:t>অন্যান্য</a:t>
            </a:r>
            <a:r>
              <a:rPr lang="en-US" sz="2400" dirty="0" smtClean="0"/>
              <a:t> </a:t>
            </a:r>
            <a:r>
              <a:rPr lang="en-US" sz="2400" dirty="0" err="1"/>
              <a:t>ক্যাবলের</a:t>
            </a:r>
            <a:r>
              <a:rPr lang="en-US" sz="2400" dirty="0"/>
              <a:t> </a:t>
            </a:r>
            <a:r>
              <a:rPr lang="en-US" sz="2400" dirty="0" err="1"/>
              <a:t>চেয়ে</a:t>
            </a:r>
            <a:r>
              <a:rPr lang="en-US" sz="2400" dirty="0"/>
              <a:t> </a:t>
            </a:r>
            <a:r>
              <a:rPr lang="en-US" sz="2400" dirty="0" err="1"/>
              <a:t>টুইস্টেড</a:t>
            </a:r>
            <a:r>
              <a:rPr lang="en-US" sz="2400" dirty="0"/>
              <a:t> </a:t>
            </a:r>
            <a:r>
              <a:rPr lang="en-US" sz="2400" dirty="0" err="1"/>
              <a:t>পেয়ার</a:t>
            </a:r>
            <a:r>
              <a:rPr lang="en-US" sz="2400" dirty="0"/>
              <a:t>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/>
              <a:t>দামে</a:t>
            </a:r>
            <a:r>
              <a:rPr lang="en-US" sz="2400" dirty="0"/>
              <a:t> </a:t>
            </a:r>
            <a:r>
              <a:rPr lang="en-US" sz="2400" dirty="0" err="1"/>
              <a:t>সস্তা</a:t>
            </a:r>
            <a:r>
              <a:rPr lang="en-US" sz="2400" dirty="0"/>
              <a:t>। </a:t>
            </a:r>
          </a:p>
          <a:p>
            <a:r>
              <a:rPr lang="en-US" sz="2400" dirty="0" err="1" smtClean="0"/>
              <a:t>এটি</a:t>
            </a:r>
            <a:r>
              <a:rPr lang="en-US" sz="2400" dirty="0" smtClean="0"/>
              <a:t> </a:t>
            </a:r>
            <a:r>
              <a:rPr lang="en-US" sz="2400" dirty="0" err="1"/>
              <a:t>পুরাতন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ট্রান্সমিশন</a:t>
            </a:r>
            <a:r>
              <a:rPr lang="en-US" sz="2400" dirty="0"/>
              <a:t> </a:t>
            </a:r>
            <a:r>
              <a:rPr lang="en-US" sz="2400" dirty="0" err="1"/>
              <a:t>পদ্ধতি</a:t>
            </a:r>
            <a:r>
              <a:rPr lang="en-US" sz="2400" dirty="0"/>
              <a:t>। </a:t>
            </a:r>
          </a:p>
          <a:p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-4178" y="43895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টুইস্টেড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পেয়ার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সুবিধা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89000" y="31242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বেশি</a:t>
            </a:r>
            <a:r>
              <a:rPr lang="en-US" sz="2400" dirty="0" smtClean="0"/>
              <a:t> </a:t>
            </a:r>
            <a:r>
              <a:rPr lang="en-US" sz="2400" dirty="0" err="1"/>
              <a:t>দূরত্বে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প্রেরণের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</a:t>
            </a:r>
            <a:r>
              <a:rPr lang="en-US" sz="2400" dirty="0" err="1"/>
              <a:t>রিপিটার</a:t>
            </a:r>
            <a:r>
              <a:rPr lang="en-US" sz="2400" dirty="0"/>
              <a:t>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</a:p>
          <a:p>
            <a:r>
              <a:rPr lang="en-US" sz="2400" dirty="0"/>
              <a:t>এ </a:t>
            </a:r>
            <a:r>
              <a:rPr lang="en-US" sz="2400" dirty="0" err="1"/>
              <a:t>ক্যাবলে</a:t>
            </a:r>
            <a:r>
              <a:rPr lang="en-US" sz="2400" dirty="0"/>
              <a:t> </a:t>
            </a:r>
            <a:r>
              <a:rPr lang="en-US" sz="2400" dirty="0" err="1"/>
              <a:t>নয়েজ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</a:p>
          <a:p>
            <a:r>
              <a:rPr lang="en-US" sz="2400" dirty="0"/>
              <a:t>১০০ </a:t>
            </a:r>
            <a:r>
              <a:rPr lang="en-US" sz="2400" dirty="0" err="1"/>
              <a:t>মিটারের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</a:t>
            </a:r>
            <a:r>
              <a:rPr lang="en-US" sz="2400" dirty="0" err="1"/>
              <a:t>দূরত্বে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প্রেরণ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কঠিন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9578" y="2405390"/>
            <a:ext cx="9139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টুইস্টেড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পেয়ার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অসুবিধা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81978" y="5478959"/>
            <a:ext cx="87334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টেলিফোন</a:t>
            </a:r>
            <a:r>
              <a:rPr lang="en-US" sz="2000" dirty="0" smtClean="0"/>
              <a:t> </a:t>
            </a:r>
            <a:r>
              <a:rPr lang="en-US" sz="2000" dirty="0" err="1"/>
              <a:t>লাইনে</a:t>
            </a:r>
            <a:r>
              <a:rPr lang="en-US" sz="2000" dirty="0"/>
              <a:t> এ </a:t>
            </a:r>
            <a:r>
              <a:rPr lang="en-US" sz="2000" dirty="0" err="1"/>
              <a:t>ক্যাবল</a:t>
            </a:r>
            <a:r>
              <a:rPr lang="en-US" sz="2000" dirty="0"/>
              <a:t> </a:t>
            </a:r>
            <a:r>
              <a:rPr lang="en-US" sz="2000" dirty="0" err="1"/>
              <a:t>ব্যবহার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 </a:t>
            </a:r>
          </a:p>
          <a:p>
            <a:r>
              <a:rPr lang="en-US" sz="2000" dirty="0" err="1"/>
              <a:t>ডিজিটাল</a:t>
            </a:r>
            <a:r>
              <a:rPr lang="en-US" sz="2000" dirty="0"/>
              <a:t> </a:t>
            </a:r>
            <a:r>
              <a:rPr lang="en-US" sz="2000" dirty="0" err="1"/>
              <a:t>সিগন্যাল</a:t>
            </a:r>
            <a:r>
              <a:rPr lang="en-US" sz="2000" dirty="0"/>
              <a:t> ও </a:t>
            </a:r>
            <a:r>
              <a:rPr lang="en-US" sz="2000" dirty="0" err="1"/>
              <a:t>লোকাল</a:t>
            </a:r>
            <a:r>
              <a:rPr lang="en-US" sz="2000" dirty="0"/>
              <a:t> </a:t>
            </a:r>
            <a:r>
              <a:rPr lang="en-US" sz="2000" dirty="0" err="1"/>
              <a:t>এরিয়া</a:t>
            </a:r>
            <a:r>
              <a:rPr lang="en-US" sz="2000" dirty="0"/>
              <a:t> </a:t>
            </a:r>
            <a:r>
              <a:rPr lang="en-US" sz="2000" dirty="0" err="1"/>
              <a:t>নেটওয়ার্কে</a:t>
            </a:r>
            <a:r>
              <a:rPr lang="en-US" sz="2000" dirty="0"/>
              <a:t> এ </a:t>
            </a:r>
            <a:r>
              <a:rPr lang="en-US" sz="2000" dirty="0" err="1"/>
              <a:t>ক্যাবল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ব্যবহৃত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810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টুইস্টেড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পেয়ার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ব্যবহার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244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39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অপটিক্যাল ফাইবার ক্যাবল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990600"/>
            <a:ext cx="8915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s-IN" sz="2000" dirty="0">
                <a:latin typeface="SutonnyMJ" pitchFamily="2" charset="0"/>
                <a:cs typeface="SutonnyMJ" pitchFamily="2" charset="0"/>
              </a:rPr>
              <a:t>অপটিক্যাল ফাইবার ক্যাবল হচ্ছে হাজার হাজার কাচের তন্তুর তৈরি এক ধরনের ক্যাবল যার মাধ্যমে আলোর গতিতে ডেটা আদান-প্রদান করা হয়।</a:t>
            </a:r>
          </a:p>
          <a:p>
            <a:pPr algn="just">
              <a:lnSpc>
                <a:spcPct val="150000"/>
              </a:lnSpc>
            </a:pP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এ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ক্যাবলের মধ্য দিয়ে ডেটা স্থানান্তরের ক্ষেত্রে লেজার রশ্মি ব্যবহার করা হয়। অপটিক্যাল ফাইবার ক্যাবল আলোক রশ্নির পূর্ণ অভ্যন্তরীণ প্রতিফলনের মাধ্যমে ডেটা পরিবহন করে থাকে।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6200"/>
            <a:ext cx="83058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008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886" y="902537"/>
            <a:ext cx="89050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এ </a:t>
            </a:r>
            <a:r>
              <a:rPr lang="en-US" sz="2000" dirty="0" err="1"/>
              <a:t>ক্যাবলের</a:t>
            </a:r>
            <a:r>
              <a:rPr lang="en-US" sz="2000" dirty="0"/>
              <a:t> </a:t>
            </a:r>
            <a:r>
              <a:rPr lang="en-US" sz="2000" dirty="0" err="1"/>
              <a:t>ব্যান্ডউইড্থ্</a:t>
            </a:r>
            <a:r>
              <a:rPr lang="en-US" sz="2000" dirty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/>
              <a:t>এ </a:t>
            </a:r>
            <a:r>
              <a:rPr lang="en-US" sz="2000" dirty="0" err="1"/>
              <a:t>ক্যাবলের</a:t>
            </a:r>
            <a:r>
              <a:rPr lang="en-US" sz="2000" dirty="0"/>
              <a:t> </a:t>
            </a:r>
            <a:r>
              <a:rPr lang="en-US" sz="2000" dirty="0" err="1"/>
              <a:t>তরঙ্গদৈর্ঘ্য</a:t>
            </a:r>
            <a:r>
              <a:rPr lang="en-US" sz="2000" dirty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।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ডেটা</a:t>
            </a:r>
            <a:r>
              <a:rPr lang="en-US" sz="2000" dirty="0" smtClean="0"/>
              <a:t> </a:t>
            </a:r>
            <a:r>
              <a:rPr lang="en-US" sz="2000" dirty="0" err="1"/>
              <a:t>সংরক্ষণের</a:t>
            </a:r>
            <a:r>
              <a:rPr lang="en-US" sz="2000" dirty="0"/>
              <a:t> </a:t>
            </a:r>
            <a:r>
              <a:rPr lang="en-US" sz="2000" dirty="0" err="1"/>
              <a:t>নিরাপত্তা</a:t>
            </a:r>
            <a:r>
              <a:rPr lang="en-US" sz="2000" dirty="0"/>
              <a:t> ও </a:t>
            </a:r>
            <a:r>
              <a:rPr lang="en-US" sz="2000" dirty="0" err="1"/>
              <a:t>গোপনীয়তা</a:t>
            </a:r>
            <a:r>
              <a:rPr lang="en-US" sz="2000" dirty="0"/>
              <a:t> </a:t>
            </a:r>
            <a:r>
              <a:rPr lang="en-US" sz="2000" dirty="0" err="1"/>
              <a:t>বজায়</a:t>
            </a:r>
            <a:r>
              <a:rPr lang="en-US" sz="2000" dirty="0"/>
              <a:t> </a:t>
            </a:r>
            <a:r>
              <a:rPr lang="en-US" sz="2000" dirty="0" err="1"/>
              <a:t>থাকে</a:t>
            </a:r>
            <a:r>
              <a:rPr lang="en-US" sz="2000" dirty="0"/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অন্তরক</a:t>
            </a:r>
            <a:r>
              <a:rPr lang="en-US" sz="2000" dirty="0" smtClean="0"/>
              <a:t> </a:t>
            </a:r>
            <a:r>
              <a:rPr lang="en-US" sz="2000" dirty="0" err="1"/>
              <a:t>পদার্থ</a:t>
            </a:r>
            <a:r>
              <a:rPr lang="en-US" sz="2000" dirty="0"/>
              <a:t> </a:t>
            </a:r>
            <a:r>
              <a:rPr lang="en-US" sz="2000" dirty="0" err="1"/>
              <a:t>দিয়ে</a:t>
            </a:r>
            <a:r>
              <a:rPr lang="en-US" sz="2000" dirty="0"/>
              <a:t> </a:t>
            </a:r>
            <a:r>
              <a:rPr lang="en-US" sz="2000" dirty="0" err="1"/>
              <a:t>তৈরি</a:t>
            </a:r>
            <a:r>
              <a:rPr lang="en-US" sz="2000" dirty="0"/>
              <a:t> </a:t>
            </a:r>
            <a:r>
              <a:rPr lang="en-US" sz="2000" dirty="0" err="1"/>
              <a:t>ফলে</a:t>
            </a:r>
            <a:r>
              <a:rPr lang="en-US" sz="2000" dirty="0"/>
              <a:t> </a:t>
            </a:r>
            <a:r>
              <a:rPr lang="en-US" sz="2000" dirty="0" err="1"/>
              <a:t>এটিনুয়েশন</a:t>
            </a:r>
            <a:r>
              <a:rPr lang="en-US" sz="2000" dirty="0"/>
              <a:t> </a:t>
            </a:r>
            <a:r>
              <a:rPr lang="en-US" sz="2000" dirty="0" err="1"/>
              <a:t>বা</a:t>
            </a:r>
            <a:r>
              <a:rPr lang="en-US" sz="2000" dirty="0"/>
              <a:t> </a:t>
            </a:r>
            <a:r>
              <a:rPr lang="en-US" sz="2000" dirty="0" err="1"/>
              <a:t>বৈদ্যুতিক</a:t>
            </a:r>
            <a:r>
              <a:rPr lang="en-US" sz="2000" dirty="0"/>
              <a:t> </a:t>
            </a:r>
            <a:r>
              <a:rPr lang="en-US" sz="2000" dirty="0" err="1"/>
              <a:t>চুম্বকীয়</a:t>
            </a:r>
            <a:r>
              <a:rPr lang="en-US" sz="2000" dirty="0"/>
              <a:t> </a:t>
            </a:r>
            <a:r>
              <a:rPr lang="en-US" sz="2000" dirty="0" err="1"/>
              <a:t>প্রভাব</a:t>
            </a:r>
            <a:r>
              <a:rPr lang="en-US" sz="2000" dirty="0"/>
              <a:t> </a:t>
            </a:r>
            <a:r>
              <a:rPr lang="en-US" sz="2000" dirty="0" err="1"/>
              <a:t>মুক্ত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19495" y="26129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অপটিক্যাল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ফাইবার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সুবিধা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-139563" y="2379865"/>
            <a:ext cx="9139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অপটিক্যাল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ফাইবার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অসুবিধা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19013"/>
            <a:ext cx="95208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অপটিক্যাল</a:t>
            </a:r>
            <a:r>
              <a:rPr lang="en-US" sz="2400" dirty="0" smtClean="0"/>
              <a:t> </a:t>
            </a:r>
            <a:r>
              <a:rPr lang="en-US" sz="2400" dirty="0" err="1"/>
              <a:t>ফাইবার</a:t>
            </a:r>
            <a:r>
              <a:rPr lang="en-US" sz="2400" dirty="0"/>
              <a:t> </a:t>
            </a:r>
            <a:r>
              <a:rPr lang="en-US" sz="2400" dirty="0" err="1"/>
              <a:t>ক্যাবলকে</a:t>
            </a:r>
            <a:r>
              <a:rPr lang="en-US" sz="2400" dirty="0"/>
              <a:t> </a:t>
            </a:r>
            <a:r>
              <a:rPr lang="en-US" sz="2400" dirty="0" smtClean="0"/>
              <a:t>U </a:t>
            </a:r>
            <a:r>
              <a:rPr lang="en-US" sz="2400" dirty="0" err="1"/>
              <a:t>আকারে</a:t>
            </a:r>
            <a:r>
              <a:rPr lang="en-US" sz="2400" dirty="0"/>
              <a:t> </a:t>
            </a:r>
            <a:r>
              <a:rPr lang="en-US" sz="2400" dirty="0" err="1"/>
              <a:t>বাঁকানো</a:t>
            </a:r>
            <a:r>
              <a:rPr lang="en-US" sz="2400" dirty="0"/>
              <a:t> </a:t>
            </a:r>
            <a:r>
              <a:rPr lang="en-US" sz="2400" dirty="0" err="1"/>
              <a:t>যায়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 smtClean="0"/>
              <a:t>।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এ </a:t>
            </a:r>
            <a:r>
              <a:rPr lang="en-US" sz="2400" dirty="0" err="1" smtClean="0"/>
              <a:t>ক্যাবল</a:t>
            </a:r>
            <a:r>
              <a:rPr lang="en-US" sz="2400" dirty="0" smtClean="0"/>
              <a:t> </a:t>
            </a:r>
            <a:r>
              <a:rPr lang="en-US" sz="2400" dirty="0" err="1" smtClean="0"/>
              <a:t>খুব</a:t>
            </a:r>
            <a:r>
              <a:rPr lang="en-US" sz="2400" dirty="0" smtClean="0"/>
              <a:t> </a:t>
            </a:r>
            <a:r>
              <a:rPr lang="en-US" sz="2400" dirty="0" err="1"/>
              <a:t>দামী</a:t>
            </a:r>
            <a:r>
              <a:rPr lang="en-US" sz="2400" dirty="0"/>
              <a:t> ও </a:t>
            </a:r>
            <a:r>
              <a:rPr lang="en-US" sz="2400" dirty="0" err="1"/>
              <a:t>ইনস্টলেশন</a:t>
            </a:r>
            <a:r>
              <a:rPr lang="en-US" sz="2400" dirty="0"/>
              <a:t> </a:t>
            </a:r>
            <a:r>
              <a:rPr lang="en-US" sz="2400" dirty="0" err="1"/>
              <a:t>ব্যয়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।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এ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 smtClean="0"/>
              <a:t>স্থাপন</a:t>
            </a:r>
            <a:r>
              <a:rPr lang="en-US" sz="2400" dirty="0" smtClean="0"/>
              <a:t> </a:t>
            </a:r>
            <a:r>
              <a:rPr lang="en-US" sz="2400" dirty="0"/>
              <a:t>ও </a:t>
            </a:r>
            <a:r>
              <a:rPr lang="en-US" sz="2400" dirty="0" err="1"/>
              <a:t>রক্ষণাবেক্ষণ</a:t>
            </a:r>
            <a:r>
              <a:rPr lang="en-US" sz="2400" dirty="0"/>
              <a:t> </a:t>
            </a:r>
            <a:r>
              <a:rPr lang="en-US" sz="2400" dirty="0" err="1"/>
              <a:t>করার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</a:t>
            </a:r>
            <a:r>
              <a:rPr lang="en-US" sz="2400" dirty="0" err="1"/>
              <a:t>দক্ষ</a:t>
            </a:r>
            <a:r>
              <a:rPr lang="en-US" sz="2400" dirty="0"/>
              <a:t> ও </a:t>
            </a:r>
            <a:r>
              <a:rPr lang="en-US" sz="2400" dirty="0" err="1"/>
              <a:t>কারিগরী</a:t>
            </a:r>
            <a:r>
              <a:rPr lang="en-US" sz="2400" dirty="0"/>
              <a:t> </a:t>
            </a:r>
            <a:r>
              <a:rPr lang="en-US" sz="2400" dirty="0" err="1"/>
              <a:t>জ্ঞান</a:t>
            </a:r>
            <a:r>
              <a:rPr lang="en-US" sz="2400" dirty="0"/>
              <a:t> </a:t>
            </a:r>
            <a:r>
              <a:rPr lang="en-US" sz="2400" dirty="0" err="1"/>
              <a:t>সম্পন্ন</a:t>
            </a:r>
            <a:r>
              <a:rPr lang="en-US" sz="2400" dirty="0"/>
              <a:t> </a:t>
            </a:r>
            <a:r>
              <a:rPr lang="en-US" sz="2400" dirty="0" err="1"/>
              <a:t>জনবল</a:t>
            </a:r>
            <a:r>
              <a:rPr lang="en-US" sz="2400" dirty="0"/>
              <a:t> </a:t>
            </a:r>
            <a:r>
              <a:rPr lang="en-US" sz="2400" dirty="0" err="1"/>
              <a:t>প্রয়োজন</a:t>
            </a:r>
            <a:r>
              <a:rPr lang="en-US" sz="2400" dirty="0"/>
              <a:t>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513636" y="5029200"/>
            <a:ext cx="9139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অপটিক্যাল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ফাইবার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ব্যবহার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492" y="5566485"/>
            <a:ext cx="9067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নেটওয়ার্কের</a:t>
            </a:r>
            <a:r>
              <a:rPr lang="en-US" sz="2400" dirty="0" smtClean="0"/>
              <a:t> </a:t>
            </a:r>
            <a:r>
              <a:rPr lang="en-US" sz="2400" dirty="0" err="1"/>
              <a:t>ব্যাকবোন</a:t>
            </a:r>
            <a:r>
              <a:rPr lang="en-US" sz="2400" dirty="0"/>
              <a:t> </a:t>
            </a:r>
            <a:r>
              <a:rPr lang="en-US" sz="2400" dirty="0" err="1"/>
              <a:t>হিসেবে</a:t>
            </a:r>
            <a:r>
              <a:rPr lang="en-US" sz="2400" dirty="0"/>
              <a:t> </a:t>
            </a:r>
            <a:r>
              <a:rPr lang="en-US" sz="2400" dirty="0" err="1"/>
              <a:t>ফাইবার</a:t>
            </a:r>
            <a:r>
              <a:rPr lang="en-US" sz="2400" dirty="0"/>
              <a:t> </a:t>
            </a:r>
            <a:r>
              <a:rPr lang="en-US" sz="2400" dirty="0" err="1"/>
              <a:t>অপটিক</a:t>
            </a:r>
            <a:r>
              <a:rPr lang="en-US" sz="2400" dirty="0"/>
              <a:t>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 smtClean="0"/>
              <a:t>ব্যবহৃত</a:t>
            </a:r>
            <a:r>
              <a:rPr lang="en-US" sz="2400" dirty="0" smtClean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ট্রান্সমিশন</a:t>
            </a:r>
            <a:r>
              <a:rPr lang="en-US" sz="2400" dirty="0" smtClean="0"/>
              <a:t> </a:t>
            </a:r>
            <a:r>
              <a:rPr lang="en-US" sz="2400" dirty="0" err="1"/>
              <a:t>লস</a:t>
            </a:r>
            <a:r>
              <a:rPr lang="en-US" sz="2400" dirty="0"/>
              <a:t> </a:t>
            </a:r>
            <a:r>
              <a:rPr lang="en-US" sz="2400" dirty="0" err="1"/>
              <a:t>কম</a:t>
            </a:r>
            <a:r>
              <a:rPr lang="en-US" sz="2400" dirty="0"/>
              <a:t> </a:t>
            </a:r>
            <a:r>
              <a:rPr lang="en-US" sz="2400" dirty="0" err="1"/>
              <a:t>তাই</a:t>
            </a:r>
            <a:r>
              <a:rPr lang="en-US" sz="2400" dirty="0"/>
              <a:t> </a:t>
            </a:r>
            <a:r>
              <a:rPr lang="en-US" sz="2400" dirty="0" err="1"/>
              <a:t>বর্তমানে</a:t>
            </a:r>
            <a:r>
              <a:rPr lang="en-US" sz="2400" dirty="0"/>
              <a:t> </a:t>
            </a:r>
            <a:r>
              <a:rPr lang="en-US" sz="2400" dirty="0" err="1"/>
              <a:t>ল্যানে</a:t>
            </a:r>
            <a:r>
              <a:rPr lang="en-US" sz="2400" dirty="0"/>
              <a:t> </a:t>
            </a:r>
            <a:r>
              <a:rPr lang="en-US" sz="2400" dirty="0" err="1"/>
              <a:t>সর্বাধিক</a:t>
            </a:r>
            <a:r>
              <a:rPr lang="en-US" sz="2400" dirty="0"/>
              <a:t> </a:t>
            </a:r>
            <a:r>
              <a:rPr lang="en-US" sz="2400" dirty="0" err="1"/>
              <a:t>ব্যবহৃত</a:t>
            </a:r>
            <a:r>
              <a:rPr lang="en-US" sz="2400" dirty="0"/>
              <a:t> </a:t>
            </a:r>
            <a:r>
              <a:rPr lang="en-US" sz="2400" dirty="0" err="1"/>
              <a:t>হচ্ছে</a:t>
            </a:r>
            <a:r>
              <a:rPr lang="en-US" sz="2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7754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6194" y="609600"/>
            <a:ext cx="9170194" cy="6096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একক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67645" y="2133600"/>
            <a:ext cx="4800600" cy="1343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১.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অফটিক্যাল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ফাইবার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as-IN" sz="2000" dirty="0" smtClean="0"/>
              <a:t>ক্যাবল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/>
              <a:t>কী?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২.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কো-এক্সিয়াল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/>
              <a:t>ক্যাবল এর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সুবিধা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 smtClean="0"/>
              <a:t>কী</a:t>
            </a:r>
            <a:r>
              <a:rPr lang="as-IN" sz="2000" dirty="0"/>
              <a:t>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1458119"/>
            <a:ext cx="3505200" cy="26939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17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6194" y="381000"/>
            <a:ext cx="9170194" cy="533400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দলগত</a:t>
            </a:r>
            <a:r>
              <a:rPr lang="en-US" sz="1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1000" y="3835400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s-IN" sz="2000" dirty="0">
                <a:latin typeface="SutonnyMJ" pitchFamily="2" charset="0"/>
                <a:cs typeface="SutonnyMJ" pitchFamily="2" charset="0"/>
              </a:rPr>
              <a:t>১.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ছোট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নেটওয়ার্ক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তৈরির জন্য কোন ক্যাবল উপযোগী?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753" y="914400"/>
            <a:ext cx="4178300" cy="238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381000"/>
            <a:ext cx="9144000" cy="533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মূল্যায়ন</a:t>
            </a: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endParaRPr lang="en-US" sz="20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143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কো-এক্সিয়াল</a:t>
            </a:r>
            <a:r>
              <a:rPr lang="en-US" sz="2400" dirty="0" smtClean="0"/>
              <a:t> </a:t>
            </a:r>
            <a:r>
              <a:rPr lang="en-US" sz="2400" dirty="0" err="1"/>
              <a:t>ক্যাবলের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প্রেরণের</a:t>
            </a:r>
            <a:r>
              <a:rPr lang="en-US" sz="2400" dirty="0"/>
              <a:t> </a:t>
            </a:r>
            <a:r>
              <a:rPr lang="en-US" sz="2400" dirty="0" err="1"/>
              <a:t>সাধারণ</a:t>
            </a:r>
            <a:r>
              <a:rPr lang="en-US" sz="2400" dirty="0"/>
              <a:t> </a:t>
            </a:r>
            <a:r>
              <a:rPr lang="en-US" sz="2400" dirty="0" err="1"/>
              <a:t>হার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? </a:t>
            </a:r>
            <a:endParaRPr lang="en-US" sz="2400" dirty="0" smtClean="0"/>
          </a:p>
          <a:p>
            <a:r>
              <a:rPr lang="en-US" sz="2400" dirty="0" smtClean="0"/>
              <a:t>	ক</a:t>
            </a:r>
            <a:r>
              <a:rPr lang="en-US" sz="2400" dirty="0"/>
              <a:t>. ১০০ </a:t>
            </a:r>
            <a:r>
              <a:rPr lang="en-US" sz="2400" dirty="0" smtClean="0"/>
              <a:t>Mbps</a:t>
            </a:r>
            <a:r>
              <a:rPr lang="en-US" sz="2400" dirty="0"/>
              <a:t>	</a:t>
            </a:r>
            <a:r>
              <a:rPr lang="en-US" sz="2400" dirty="0" smtClean="0"/>
              <a:t>	খ</a:t>
            </a:r>
            <a:r>
              <a:rPr lang="en-US" sz="2400" dirty="0"/>
              <a:t>. ২০০ </a:t>
            </a:r>
            <a:r>
              <a:rPr lang="en-US" sz="2400" dirty="0" smtClean="0"/>
              <a:t>Mbps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	গ</a:t>
            </a:r>
            <a:r>
              <a:rPr lang="en-US" sz="2400" dirty="0"/>
              <a:t>. ২ </a:t>
            </a:r>
            <a:r>
              <a:rPr lang="en-US" sz="2400" dirty="0" smtClean="0"/>
              <a:t>Mbps</a:t>
            </a:r>
            <a:r>
              <a:rPr lang="en-US" sz="2400" dirty="0"/>
              <a:t>	</a:t>
            </a:r>
            <a:r>
              <a:rPr lang="en-US" sz="2400" dirty="0" smtClean="0"/>
              <a:t>	ঘ</a:t>
            </a:r>
            <a:r>
              <a:rPr lang="en-US" sz="2400" dirty="0"/>
              <a:t>. ৪০ </a:t>
            </a:r>
            <a:r>
              <a:rPr lang="en-US" sz="2400" dirty="0" smtClean="0"/>
              <a:t>Mbps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48000"/>
            <a:ext cx="5105400" cy="3397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2590800"/>
            <a:ext cx="899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SutonnyMJ" pitchFamily="2" charset="0"/>
                <a:cs typeface="SutonnyMJ" pitchFamily="2" charset="0"/>
              </a:rPr>
              <a:t>wg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Avjx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Arial Rounded MT Bold" panose="020F0704030504030204" pitchFamily="34" charset="0"/>
                <a:cs typeface="SutonnyMJ" pitchFamily="2" charset="0"/>
              </a:rPr>
              <a:t>ICT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gva¨g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cov‡Z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ej‡jb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cÖ_gwU‡Z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4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Rvov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Ab¨wU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mgy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‡`ª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Zj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‡`k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Av‡jvi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WUv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fr-FR" sz="2400" dirty="0" smtClean="0">
              <a:latin typeface="SutonnyMJ" pitchFamily="2" charset="0"/>
              <a:cs typeface="SutonnyMJ" pitchFamily="2" charset="0"/>
            </a:endParaRPr>
          </a:p>
          <a:p>
            <a:endParaRPr lang="fr-FR" sz="2400" dirty="0">
              <a:latin typeface="SutonnyMJ" pitchFamily="2" charset="0"/>
              <a:cs typeface="SutonnyMJ" pitchFamily="2" charset="0"/>
            </a:endParaRPr>
          </a:p>
          <a:p>
            <a:r>
              <a:rPr lang="fr-FR" sz="24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fr-FR" sz="2400" dirty="0" err="1" smtClean="0">
                <a:latin typeface="SutonnyMJ" pitchFamily="2" charset="0"/>
                <a:cs typeface="SutonnyMJ" pitchFamily="2" charset="0"/>
              </a:rPr>
              <a:t>DÏxc‡Ki</a:t>
            </a:r>
            <a:r>
              <a:rPr lang="fr-FR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cÖ_g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wØZxq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gva¨gwUi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KvbwUi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AwaKZi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myweavRbK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?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r>
              <a:rPr lang="fr-FR" sz="2400" dirty="0">
                <a:latin typeface="SutonnyMJ" pitchFamily="2" charset="0"/>
                <a:cs typeface="SutonnyMJ" pitchFamily="2" charset="0"/>
              </a:rPr>
              <a:t>    </a:t>
            </a:r>
            <a:r>
              <a:rPr lang="fr-FR" sz="2400" dirty="0" err="1">
                <a:latin typeface="SutonnyMJ" pitchFamily="2" charset="0"/>
                <a:cs typeface="SutonnyMJ" pitchFamily="2" charset="0"/>
              </a:rPr>
              <a:t>we‡kølY</a:t>
            </a:r>
            <a:r>
              <a:rPr lang="fr-FR" sz="2400" dirty="0">
                <a:latin typeface="SutonnyMJ" pitchFamily="2" charset="0"/>
                <a:cs typeface="SutonnyMJ" pitchFamily="2" charset="0"/>
              </a:rPr>
              <a:t> Ki|</a:t>
            </a:r>
            <a:endParaRPr lang="en-US" sz="2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81000"/>
            <a:ext cx="9144000" cy="533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বাড়ীর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0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052945"/>
            <a:ext cx="4114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6705599" cy="375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4044" y="1981200"/>
            <a:ext cx="4800600" cy="289052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শিক্ষক</a:t>
            </a:r>
            <a:r>
              <a:rPr lang="en-US" sz="2000" b="1" dirty="0" smtClean="0">
                <a:solidFill>
                  <a:srgbClr val="00B0F0"/>
                </a:solidFill>
                <a:latin typeface="Virinda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পরিচিতি</a:t>
            </a:r>
            <a:endParaRPr lang="en-US" sz="2000" b="1" dirty="0" smtClean="0">
              <a:solidFill>
                <a:srgbClr val="00B0F0"/>
              </a:solidFill>
              <a:latin typeface="Virinda"/>
            </a:endParaRPr>
          </a:p>
          <a:p>
            <a:pPr algn="ctr"/>
            <a:r>
              <a:rPr lang="en-US" sz="2000" i="1" u="sng" dirty="0" smtClean="0">
                <a:solidFill>
                  <a:srgbClr val="00B0F0"/>
                </a:solidFill>
                <a:latin typeface="Virinda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মোঃ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শরীফ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হোসেন</a:t>
            </a:r>
            <a:endParaRPr lang="en-US" sz="2800" b="1" dirty="0" smtClean="0">
              <a:solidFill>
                <a:srgbClr val="008000"/>
              </a:solidFill>
              <a:latin typeface="Virinda"/>
            </a:endParaRP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প্রভাষক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বিভাগীয়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প্রধান</a:t>
            </a:r>
            <a:endParaRPr lang="en-US" sz="1600" b="1" dirty="0" smtClean="0">
              <a:solidFill>
                <a:srgbClr val="008000"/>
              </a:solidFill>
              <a:latin typeface="Virinda"/>
            </a:endParaRPr>
          </a:p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(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আইসিটি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বিভাগ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)</a:t>
            </a: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মুন্সী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আজিম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উদ্দিন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কলেজ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, </a:t>
            </a: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মতলব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উত্তর,চাঁদপুর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।</a:t>
            </a:r>
          </a:p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মোবাইল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: </a:t>
            </a:r>
            <a:r>
              <a:rPr lang="en-US" sz="2000" b="1" dirty="0" smtClean="0">
                <a:solidFill>
                  <a:srgbClr val="008000"/>
                </a:solidFill>
                <a:latin typeface="Virinda"/>
              </a:rPr>
              <a:t>০১৭৩৪৮৩৫৫২৫ </a:t>
            </a:r>
          </a:p>
          <a:p>
            <a:pPr algn="ctr"/>
            <a:r>
              <a:rPr lang="en-US" b="1" dirty="0" smtClean="0">
                <a:solidFill>
                  <a:srgbClr val="008000"/>
                </a:solidFill>
                <a:latin typeface="Virinda"/>
              </a:rPr>
              <a:t>ই-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মেইল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sharifbd009@gmail.com</a:t>
            </a:r>
            <a:endParaRPr lang="en-US" dirty="0">
              <a:solidFill>
                <a:srgbClr val="008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257800" y="1981201"/>
            <a:ext cx="3810000" cy="289052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পাঠ</a:t>
            </a:r>
            <a:r>
              <a:rPr lang="en-US" sz="2000" b="1" dirty="0" smtClean="0">
                <a:solidFill>
                  <a:srgbClr val="00B0F0"/>
                </a:solidFill>
                <a:latin typeface="Virinda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পরিচিতি</a:t>
            </a:r>
            <a:endParaRPr lang="en-US" sz="2000" b="1" dirty="0" smtClean="0">
              <a:solidFill>
                <a:srgbClr val="00B0F0"/>
              </a:solidFill>
              <a:latin typeface="Virinda"/>
            </a:endParaRPr>
          </a:p>
          <a:p>
            <a:pPr algn="ctr"/>
            <a:endParaRPr lang="en-US" sz="2000" b="1" dirty="0">
              <a:solidFill>
                <a:srgbClr val="FF0000"/>
              </a:solidFill>
              <a:latin typeface="Virinda"/>
            </a:endParaRPr>
          </a:p>
          <a:p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শ্রেণি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একাদশ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-দ্বাদশ</a:t>
            </a: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endParaRPr lang="en-US" b="1" dirty="0">
              <a:solidFill>
                <a:srgbClr val="008000"/>
              </a:solidFill>
              <a:latin typeface="Virinda"/>
            </a:endParaRPr>
          </a:p>
          <a:p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বিষয়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তথ্য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যোগাযোগ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প্রযুক্তি</a:t>
            </a: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অধ্যায়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দ্বিতীয়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(</a:t>
            </a:r>
            <a:r>
              <a:rPr lang="en-US" sz="1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ক্যাবল</a:t>
            </a:r>
            <a:r>
              <a:rPr lang="en-US" sz="1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1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তার</a:t>
            </a:r>
            <a:r>
              <a:rPr lang="en-US" sz="1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মাধ্যম</a:t>
            </a:r>
            <a:r>
              <a:rPr lang="en-US" sz="1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)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47632" y="452120"/>
            <a:ext cx="3200767" cy="995681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rinda"/>
            </a:endParaRPr>
          </a:p>
          <a:p>
            <a:pPr algn="ctr"/>
            <a:r>
              <a:rPr lang="en-US" sz="44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rinda"/>
              </a:rPr>
              <a:t>পরিচিতি</a:t>
            </a:r>
            <a:endParaRPr lang="en-US" sz="44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rinda"/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73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চিত্রগুলো</a:t>
            </a:r>
            <a:r>
              <a:rPr lang="en-US" sz="3600" b="1" dirty="0" smtClean="0">
                <a:solidFill>
                  <a:srgbClr val="00B050"/>
                </a:solidFill>
                <a:latin typeface="Virinda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দেখ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66800"/>
            <a:ext cx="57912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57600"/>
            <a:ext cx="28956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657600"/>
            <a:ext cx="47625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700" y="670719"/>
            <a:ext cx="9139822" cy="79216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চিত্রগুলো</a:t>
            </a:r>
            <a:r>
              <a:rPr lang="en-US" sz="3600" b="1" dirty="0" smtClean="0">
                <a:solidFill>
                  <a:srgbClr val="00B050"/>
                </a:solidFill>
                <a:latin typeface="Virinda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দেখ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4495800" cy="28177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877290"/>
            <a:ext cx="3657600" cy="28454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707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6927" y="1600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ক্যাবল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তার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মাধ্যম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smtClean="0">
                <a:solidFill>
                  <a:srgbClr val="00B0F0"/>
                </a:solidFill>
              </a:rPr>
              <a:t>(Cable or Wire Medium)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18" y="304800"/>
            <a:ext cx="9166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</a:rPr>
              <a:t>আজকের পাঠ</a:t>
            </a:r>
            <a:endParaRPr lang="en-US" sz="44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90800"/>
            <a:ext cx="508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C 0.06892 4.07407E-6 0.125 0.05601 0.125 0.125 C 0.125 0.19398 0.06892 0.25 4.44444E-6 0.25 C -0.06893 0.25 -0.125 0.19398 -0.125 0.125 C -0.125 0.05601 -0.06893 4.07407E-6 4.44444E-6 4.07407E-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38894" y="590550"/>
            <a:ext cx="9166016" cy="5715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Virinda"/>
              </a:rPr>
              <a:t>শিখনফল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3716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এই</a:t>
            </a:r>
            <a:r>
              <a:rPr lang="en-US" sz="3200" b="1" dirty="0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পাঠ</a:t>
            </a:r>
            <a:r>
              <a:rPr lang="en-US" sz="3200" b="1" dirty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শেষে</a:t>
            </a:r>
            <a:r>
              <a:rPr lang="en-US" sz="3200" b="1" dirty="0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ছাত্র-ছাত্রীরা</a:t>
            </a:r>
            <a:r>
              <a:rPr lang="en-US" sz="3200" b="1" dirty="0" smtClean="0">
                <a:solidFill>
                  <a:srgbClr val="00B0F0"/>
                </a:solidFill>
                <a:latin typeface="Virinda"/>
                <a:ea typeface="+mj-ea"/>
                <a:cs typeface="+mj-cs"/>
              </a:rPr>
              <a:t>-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9200" y="2133600"/>
            <a:ext cx="70104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কো-এক্সয়িাল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ক্যাবল ব্যাখ্যা করতে 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কো-এক্সয়িাল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ক্যাবল চিহিৃত করতে 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। </a:t>
            </a:r>
          </a:p>
          <a:p>
            <a:pPr>
              <a:lnSpc>
                <a:spcPct val="150000"/>
              </a:lnSpc>
            </a:pPr>
            <a:r>
              <a:rPr lang="as-IN" sz="2000" dirty="0"/>
              <a:t>টুইস্টডে </a:t>
            </a:r>
            <a:r>
              <a:rPr lang="en-US" sz="2000" dirty="0" err="1"/>
              <a:t>পেয়ার</a:t>
            </a:r>
            <a:r>
              <a:rPr lang="as-IN" sz="2000" dirty="0"/>
              <a:t> ক্যাবল ব্যাখ্যা করতে </a:t>
            </a:r>
            <a:r>
              <a:rPr lang="as-IN" sz="2000" dirty="0" smtClean="0"/>
              <a:t>পারবে</a:t>
            </a:r>
            <a:r>
              <a:rPr lang="en-US" sz="2000" dirty="0" smtClean="0"/>
              <a:t>।</a:t>
            </a:r>
            <a:endParaRPr lang="as-IN" sz="2000" dirty="0"/>
          </a:p>
          <a:p>
            <a:pPr>
              <a:lnSpc>
                <a:spcPct val="150000"/>
              </a:lnSpc>
            </a:pPr>
            <a:r>
              <a:rPr lang="as-IN" sz="2000" dirty="0"/>
              <a:t>টুইস্টডে </a:t>
            </a:r>
            <a:r>
              <a:rPr lang="en-US" sz="2000" dirty="0" err="1"/>
              <a:t>পেয়ার</a:t>
            </a:r>
            <a:r>
              <a:rPr lang="as-IN" sz="2000" dirty="0"/>
              <a:t> ক্যাবল এর প্রকারভদে র্বণনা করতে </a:t>
            </a:r>
            <a:r>
              <a:rPr lang="as-IN" sz="2000" dirty="0" smtClean="0"/>
              <a:t>পারবে</a:t>
            </a:r>
            <a:r>
              <a:rPr lang="en-US" sz="2000" dirty="0" smtClean="0"/>
              <a:t>।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as-IN" sz="2000" dirty="0">
                <a:latin typeface="SutonnyMJ" pitchFamily="2" charset="0"/>
                <a:cs typeface="SutonnyMJ" pitchFamily="2" charset="0"/>
              </a:rPr>
              <a:t>অপটিক্যাল ফাইবার ক্যাবল ব্যাখ্যা করতে 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as-IN" sz="2000" dirty="0">
                <a:latin typeface="SutonnyMJ" pitchFamily="2" charset="0"/>
                <a:cs typeface="SutonnyMJ" pitchFamily="2" charset="0"/>
              </a:rPr>
              <a:t>অপটিক্যাল ফাইবার ক্যাবল এর গঠন চিহিৃত করতে 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1411" y="533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ডেটা কমিউনিকেশনের মাধ্যম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1447800"/>
            <a:ext cx="510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১. </a:t>
            </a:r>
            <a:r>
              <a:rPr lang="en-US" sz="2400" dirty="0" err="1" smtClean="0"/>
              <a:t>কো-এক্সিয়াল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ক্যাবল</a:t>
            </a:r>
            <a:r>
              <a:rPr lang="en-US" sz="2400" dirty="0" smtClean="0"/>
              <a:t>। 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২. </a:t>
            </a:r>
            <a:r>
              <a:rPr lang="en-US" sz="2400" dirty="0" err="1" smtClean="0"/>
              <a:t>টুইস্টেড</a:t>
            </a:r>
            <a:r>
              <a:rPr lang="en-US" sz="2400" dirty="0" smtClean="0"/>
              <a:t> </a:t>
            </a:r>
            <a:r>
              <a:rPr lang="en-US" sz="2400" dirty="0" err="1"/>
              <a:t>পেয়ার</a:t>
            </a:r>
            <a:r>
              <a:rPr lang="en-US" sz="2400" dirty="0"/>
              <a:t> </a:t>
            </a:r>
            <a:r>
              <a:rPr lang="en-US" sz="2400" dirty="0" err="1" smtClean="0"/>
              <a:t>ক্যাবল</a:t>
            </a:r>
            <a:r>
              <a:rPr lang="en-US" sz="2400" dirty="0"/>
              <a:t>।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৩. </a:t>
            </a:r>
            <a:r>
              <a:rPr lang="en-US" sz="2400" dirty="0" err="1" smtClean="0"/>
              <a:t>অপটিক্যাল</a:t>
            </a:r>
            <a:r>
              <a:rPr lang="en-US" sz="2400" dirty="0" smtClean="0"/>
              <a:t> </a:t>
            </a:r>
            <a:r>
              <a:rPr lang="en-US" sz="2400" dirty="0" err="1"/>
              <a:t>ফাইবার</a:t>
            </a:r>
            <a:r>
              <a:rPr lang="en-US" sz="2400" dirty="0"/>
              <a:t> </a:t>
            </a:r>
            <a:r>
              <a:rPr lang="en-US" sz="2400" dirty="0" err="1" smtClean="0"/>
              <a:t>ক্যাবল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13772"/>
            <a:ext cx="922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514600" algn="l"/>
                <a:tab pos="2743200" algn="l"/>
              </a:tabLst>
            </a:pPr>
            <a:r>
              <a:rPr lang="as-IN" sz="3200" b="1" dirty="0" smtClean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কো-এক্সিয়াল </a:t>
            </a:r>
            <a:r>
              <a:rPr lang="as-IN" sz="3200" b="1" dirty="0">
                <a:solidFill>
                  <a:srgbClr val="00B05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ক্যাবল</a:t>
            </a:r>
            <a:r>
              <a:rPr lang="as-IN" sz="3200" b="1" dirty="0">
                <a:solidFill>
                  <a:srgbClr val="0070C0"/>
                </a:solidFill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endParaRPr lang="en-US" sz="3200" b="1" dirty="0" smtClean="0">
              <a:solidFill>
                <a:srgbClr val="0070C0"/>
              </a:solidFill>
              <a:latin typeface="SutonnyMJ" pitchFamily="2" charset="0"/>
              <a:ea typeface="Times New Roman" pitchFamily="18" charset="0"/>
              <a:cs typeface="SutonnyMJ" pitchFamily="2" charset="0"/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221938"/>
            <a:ext cx="8915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কো-এক্সিয়াল</a:t>
            </a:r>
            <a:r>
              <a:rPr lang="en-US" sz="2000" dirty="0"/>
              <a:t> </a:t>
            </a:r>
            <a:r>
              <a:rPr lang="en-US" sz="2000" dirty="0" err="1"/>
              <a:t>ক্যাবল</a:t>
            </a:r>
            <a:r>
              <a:rPr lang="en-US" sz="2000" dirty="0"/>
              <a:t> </a:t>
            </a:r>
            <a:r>
              <a:rPr lang="en-US" sz="2000" dirty="0" err="1"/>
              <a:t>দুটি</a:t>
            </a:r>
            <a:r>
              <a:rPr lang="en-US" sz="2000" dirty="0"/>
              <a:t> </a:t>
            </a:r>
            <a:r>
              <a:rPr lang="en-US" sz="2000" dirty="0" err="1"/>
              <a:t>পরিবাহী</a:t>
            </a:r>
            <a:r>
              <a:rPr lang="en-US" sz="2000" dirty="0"/>
              <a:t> ও </a:t>
            </a:r>
            <a:r>
              <a:rPr lang="en-US" sz="2000" dirty="0" err="1"/>
              <a:t>অপরিবাহী</a:t>
            </a:r>
            <a:r>
              <a:rPr lang="en-US" sz="2000" dirty="0"/>
              <a:t> </a:t>
            </a:r>
            <a:r>
              <a:rPr lang="en-US" sz="2000" dirty="0" err="1"/>
              <a:t>পদার্থের</a:t>
            </a:r>
            <a:r>
              <a:rPr lang="en-US" sz="2000" dirty="0"/>
              <a:t> </a:t>
            </a:r>
            <a:r>
              <a:rPr lang="en-US" sz="2000" dirty="0" err="1"/>
              <a:t>সাহায্যে</a:t>
            </a:r>
            <a:r>
              <a:rPr lang="en-US" sz="2000" dirty="0"/>
              <a:t> </a:t>
            </a:r>
            <a:r>
              <a:rPr lang="en-US" sz="2000" dirty="0" err="1"/>
              <a:t>তৈরি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 </a:t>
            </a:r>
            <a:r>
              <a:rPr lang="en-US" sz="2000" dirty="0" err="1" smtClean="0"/>
              <a:t>কো-এক্সিয়াল</a:t>
            </a:r>
            <a:r>
              <a:rPr lang="en-US" sz="2000" dirty="0" smtClean="0"/>
              <a:t> </a:t>
            </a:r>
            <a:r>
              <a:rPr lang="en-US" sz="2000" dirty="0" err="1"/>
              <a:t>ক্যাবলের</a:t>
            </a:r>
            <a:r>
              <a:rPr lang="en-US" sz="2000" dirty="0"/>
              <a:t> </a:t>
            </a:r>
            <a:r>
              <a:rPr lang="en-US" sz="2000" dirty="0" err="1"/>
              <a:t>চারটি</a:t>
            </a:r>
            <a:r>
              <a:rPr lang="en-US" sz="2000" dirty="0"/>
              <a:t> </a:t>
            </a:r>
            <a:r>
              <a:rPr lang="en-US" sz="2000" dirty="0" err="1"/>
              <a:t>অংশ</a:t>
            </a:r>
            <a:r>
              <a:rPr lang="en-US" sz="2000" dirty="0"/>
              <a:t> </a:t>
            </a:r>
            <a:r>
              <a:rPr lang="en-US" sz="2000" dirty="0" err="1"/>
              <a:t>রয়েছে</a:t>
            </a:r>
            <a:r>
              <a:rPr lang="en-US" sz="2000" dirty="0"/>
              <a:t>।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		১</a:t>
            </a:r>
            <a:r>
              <a:rPr lang="en-US" sz="2000" dirty="0"/>
              <a:t>. </a:t>
            </a:r>
            <a:r>
              <a:rPr lang="en-US" sz="2000" dirty="0" err="1"/>
              <a:t>প্লাস্টিকের</a:t>
            </a:r>
            <a:r>
              <a:rPr lang="en-US" sz="2000" dirty="0"/>
              <a:t> </a:t>
            </a:r>
            <a:r>
              <a:rPr lang="en-US" sz="2000" dirty="0" err="1" smtClean="0"/>
              <a:t>জ্যাকেট</a:t>
            </a:r>
            <a:r>
              <a:rPr lang="en-US" sz="2000" dirty="0"/>
              <a:t>।</a:t>
            </a:r>
            <a:endParaRPr lang="en-US" sz="2000" dirty="0"/>
          </a:p>
          <a:p>
            <a:r>
              <a:rPr lang="en-US" sz="2000" dirty="0" smtClean="0"/>
              <a:t>                        ২</a:t>
            </a:r>
            <a:r>
              <a:rPr lang="en-US" sz="2000" dirty="0"/>
              <a:t>. </a:t>
            </a:r>
            <a:r>
              <a:rPr lang="en-US" sz="2000" dirty="0" err="1"/>
              <a:t>তামার</a:t>
            </a:r>
            <a:r>
              <a:rPr lang="en-US" sz="2000" dirty="0"/>
              <a:t> </a:t>
            </a:r>
            <a:r>
              <a:rPr lang="en-US" sz="2000" dirty="0" err="1"/>
              <a:t>তারের</a:t>
            </a:r>
            <a:r>
              <a:rPr lang="en-US" sz="2000" dirty="0"/>
              <a:t> </a:t>
            </a:r>
            <a:r>
              <a:rPr lang="en-US" sz="2000" dirty="0" err="1" smtClean="0"/>
              <a:t>জালি</a:t>
            </a:r>
            <a:r>
              <a:rPr lang="en-US" sz="2000" dirty="0" smtClean="0"/>
              <a:t>। </a:t>
            </a:r>
            <a:endParaRPr lang="en-US" sz="2000" dirty="0"/>
          </a:p>
          <a:p>
            <a:r>
              <a:rPr lang="en-US" sz="2000" dirty="0" smtClean="0"/>
              <a:t>                        ৩</a:t>
            </a:r>
            <a:r>
              <a:rPr lang="en-US" sz="2000" dirty="0"/>
              <a:t>. </a:t>
            </a:r>
            <a:r>
              <a:rPr lang="en-US" sz="2000" dirty="0" err="1"/>
              <a:t>বিদ্যু</a:t>
            </a:r>
            <a:r>
              <a:rPr lang="en-US" sz="2000" dirty="0"/>
              <a:t>ৎ </a:t>
            </a:r>
            <a:r>
              <a:rPr lang="en-US" sz="2000" dirty="0" err="1"/>
              <a:t>অপরিবাহী</a:t>
            </a:r>
            <a:r>
              <a:rPr lang="en-US" sz="2000" dirty="0"/>
              <a:t> </a:t>
            </a:r>
            <a:r>
              <a:rPr lang="en-US" sz="2000" dirty="0" err="1" smtClean="0"/>
              <a:t>অংশ</a:t>
            </a:r>
            <a:r>
              <a:rPr lang="en-US" sz="2000" dirty="0" smtClean="0"/>
              <a:t>। </a:t>
            </a:r>
            <a:endParaRPr lang="en-US" sz="2000" dirty="0"/>
          </a:p>
          <a:p>
            <a:r>
              <a:rPr lang="en-US" sz="2000" dirty="0" smtClean="0"/>
              <a:t>                        ৪</a:t>
            </a:r>
            <a:r>
              <a:rPr lang="en-US" sz="2000" dirty="0"/>
              <a:t>. </a:t>
            </a:r>
            <a:r>
              <a:rPr lang="en-US" sz="2000" dirty="0" err="1"/>
              <a:t>তামার</a:t>
            </a:r>
            <a:r>
              <a:rPr lang="en-US" sz="2000" dirty="0"/>
              <a:t> </a:t>
            </a:r>
            <a:r>
              <a:rPr lang="en-US" sz="2000" dirty="0" err="1"/>
              <a:t>তারের</a:t>
            </a:r>
            <a:r>
              <a:rPr lang="en-US" sz="2000" dirty="0"/>
              <a:t> </a:t>
            </a:r>
            <a:r>
              <a:rPr lang="en-US" sz="2000" dirty="0" err="1"/>
              <a:t>কেন্দ্রীয়</a:t>
            </a:r>
            <a:r>
              <a:rPr lang="en-US" sz="2000" dirty="0"/>
              <a:t> </a:t>
            </a:r>
            <a:r>
              <a:rPr lang="en-US" sz="2000" dirty="0" err="1"/>
              <a:t>অংশ</a:t>
            </a:r>
            <a:r>
              <a:rPr lang="en-US" sz="2000" dirty="0"/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581400"/>
            <a:ext cx="52070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4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065074"/>
            <a:ext cx="906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এ </a:t>
            </a:r>
            <a:r>
              <a:rPr lang="en-US" sz="2400" dirty="0" err="1"/>
              <a:t>ক্যাবলের</a:t>
            </a:r>
            <a:r>
              <a:rPr lang="en-US" sz="2400" dirty="0"/>
              <a:t> </a:t>
            </a:r>
            <a:r>
              <a:rPr lang="en-US" sz="2400" dirty="0" err="1"/>
              <a:t>সাহায্যে</a:t>
            </a:r>
            <a:r>
              <a:rPr lang="en-US" sz="2400" dirty="0"/>
              <a:t> </a:t>
            </a:r>
            <a:r>
              <a:rPr lang="en-US" sz="2400" dirty="0" err="1"/>
              <a:t>অধিক</a:t>
            </a:r>
            <a:r>
              <a:rPr lang="en-US" sz="2400" dirty="0"/>
              <a:t> </a:t>
            </a:r>
            <a:r>
              <a:rPr lang="en-US" sz="2400" dirty="0" err="1"/>
              <a:t>দূরত্বে</a:t>
            </a:r>
            <a:r>
              <a:rPr lang="en-US" sz="2400" dirty="0"/>
              <a:t> </a:t>
            </a:r>
            <a:r>
              <a:rPr lang="en-US" sz="2400" dirty="0" err="1"/>
              <a:t>ডেটা</a:t>
            </a:r>
            <a:r>
              <a:rPr lang="en-US" sz="2400" dirty="0"/>
              <a:t> </a:t>
            </a:r>
            <a:r>
              <a:rPr lang="en-US" sz="2400" dirty="0" err="1"/>
              <a:t>প্রেরণ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যায়</a:t>
            </a:r>
            <a:r>
              <a:rPr lang="en-US" sz="2400" dirty="0"/>
              <a:t>।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ক্যাবল</a:t>
            </a:r>
            <a:r>
              <a:rPr lang="en-US" sz="2400" dirty="0" smtClean="0"/>
              <a:t> </a:t>
            </a:r>
            <a:r>
              <a:rPr lang="en-US" sz="2400" dirty="0" err="1"/>
              <a:t>টিভি</a:t>
            </a:r>
            <a:r>
              <a:rPr lang="en-US" sz="2400" dirty="0"/>
              <a:t> </a:t>
            </a:r>
            <a:r>
              <a:rPr lang="en-US" sz="2400" dirty="0" err="1"/>
              <a:t>নেটওয়ার্কে</a:t>
            </a:r>
            <a:r>
              <a:rPr lang="en-US" sz="2400" dirty="0"/>
              <a:t> এ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</a:t>
            </a:r>
            <a:r>
              <a:rPr lang="en-US" sz="2400" dirty="0" err="1"/>
              <a:t>ব্যবহৃত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কো-এক্সিয়াল</a:t>
            </a:r>
            <a:r>
              <a:rPr lang="en-US" sz="2400" dirty="0" smtClean="0"/>
              <a:t>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/>
              <a:t>তুলনামূলকভাবে</a:t>
            </a:r>
            <a:r>
              <a:rPr lang="en-US" sz="2400" dirty="0"/>
              <a:t> </a:t>
            </a:r>
            <a:r>
              <a:rPr lang="en-US" sz="2400" dirty="0" err="1"/>
              <a:t>দামে</a:t>
            </a:r>
            <a:r>
              <a:rPr lang="en-US" sz="2400" dirty="0"/>
              <a:t> </a:t>
            </a:r>
            <a:r>
              <a:rPr lang="en-US" sz="2400" dirty="0" err="1"/>
              <a:t>সস্তা</a:t>
            </a:r>
            <a:r>
              <a:rPr lang="en-US" sz="2400" dirty="0"/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673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কো-এক্সিয়াল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সুবিধা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-457200" y="28295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কো-এক্সিয়াল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অসুবিধা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41560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এ </a:t>
            </a:r>
            <a:r>
              <a:rPr lang="en-US" sz="2400" dirty="0" err="1"/>
              <a:t>ক্যাবলের</a:t>
            </a:r>
            <a:r>
              <a:rPr lang="en-US" sz="2400" dirty="0"/>
              <a:t> </a:t>
            </a:r>
            <a:r>
              <a:rPr lang="en-US" sz="2400" dirty="0" err="1"/>
              <a:t>সাহায্যে</a:t>
            </a:r>
            <a:r>
              <a:rPr lang="en-US" sz="2400" dirty="0"/>
              <a:t> </a:t>
            </a:r>
            <a:r>
              <a:rPr lang="en-US" sz="2400" dirty="0" err="1"/>
              <a:t>নেটওয়ার্কের</a:t>
            </a:r>
            <a:r>
              <a:rPr lang="en-US" sz="2400" dirty="0"/>
              <a:t> </a:t>
            </a:r>
            <a:r>
              <a:rPr lang="en-US" sz="2400" dirty="0" err="1"/>
              <a:t>মধ্যে</a:t>
            </a:r>
            <a:r>
              <a:rPr lang="en-US" sz="2400" dirty="0"/>
              <a:t> </a:t>
            </a:r>
            <a:r>
              <a:rPr lang="en-US" sz="2400" dirty="0" err="1"/>
              <a:t>সংযোগ</a:t>
            </a:r>
            <a:r>
              <a:rPr lang="en-US" sz="2400" dirty="0"/>
              <a:t> </a:t>
            </a:r>
            <a:r>
              <a:rPr lang="en-US" sz="2400" dirty="0" err="1"/>
              <a:t>স্থাপন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কঠিন</a:t>
            </a:r>
            <a:r>
              <a:rPr lang="en-US" sz="2400" dirty="0"/>
              <a:t>।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তারের</a:t>
            </a:r>
            <a:r>
              <a:rPr lang="en-US" sz="2400" dirty="0" smtClean="0"/>
              <a:t> </a:t>
            </a:r>
            <a:r>
              <a:rPr lang="en-US" sz="2400" dirty="0" err="1"/>
              <a:t>দৈর্ঘ্য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</a:t>
            </a:r>
            <a:r>
              <a:rPr lang="en-US" sz="2400" dirty="0" err="1"/>
              <a:t>হলে</a:t>
            </a:r>
            <a:r>
              <a:rPr lang="en-US" sz="2400" dirty="0"/>
              <a:t> </a:t>
            </a:r>
            <a:r>
              <a:rPr lang="en-US" sz="2400" dirty="0" err="1"/>
              <a:t>নেটওয়ার্ক</a:t>
            </a:r>
            <a:r>
              <a:rPr lang="en-US" sz="2400" dirty="0"/>
              <a:t> </a:t>
            </a:r>
            <a:r>
              <a:rPr lang="en-US" sz="2400" dirty="0" err="1"/>
              <a:t>দুর্বল</a:t>
            </a:r>
            <a:r>
              <a:rPr lang="en-US" sz="2400" dirty="0"/>
              <a:t> </a:t>
            </a:r>
            <a:r>
              <a:rPr lang="en-US" sz="2400" dirty="0" err="1"/>
              <a:t>হয়ে</a:t>
            </a:r>
            <a:r>
              <a:rPr lang="en-US" sz="2400" dirty="0"/>
              <a:t> </a:t>
            </a:r>
            <a:r>
              <a:rPr lang="en-US" sz="2400" dirty="0" err="1"/>
              <a:t>পড়ে</a:t>
            </a:r>
            <a:r>
              <a:rPr lang="en-US" sz="2400" dirty="0"/>
              <a:t>।</a:t>
            </a:r>
          </a:p>
          <a:p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-152400" y="4582180"/>
            <a:ext cx="91398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কো-এক্সিয়াল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ক্যাবলের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ব্যবহার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2779" y="5048071"/>
            <a:ext cx="8911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/>
              <a:t>টিভি</a:t>
            </a:r>
            <a:r>
              <a:rPr lang="en-US" sz="2400" dirty="0"/>
              <a:t> </a:t>
            </a:r>
            <a:r>
              <a:rPr lang="en-US" sz="2400" dirty="0" err="1"/>
              <a:t>সংযোগের</a:t>
            </a:r>
            <a:r>
              <a:rPr lang="en-US" sz="2400" dirty="0"/>
              <a:t> </a:t>
            </a:r>
            <a:r>
              <a:rPr lang="en-US" sz="2400" dirty="0" err="1"/>
              <a:t>ক্ষেত্রে</a:t>
            </a:r>
            <a:r>
              <a:rPr lang="en-US" sz="2400" dirty="0"/>
              <a:t> এ </a:t>
            </a:r>
            <a:r>
              <a:rPr lang="en-US" sz="2400" dirty="0" err="1"/>
              <a:t>ধরনের</a:t>
            </a:r>
            <a:r>
              <a:rPr lang="en-US" sz="2400" dirty="0"/>
              <a:t> </a:t>
            </a:r>
            <a:r>
              <a:rPr lang="en-US" sz="2400" dirty="0" err="1"/>
              <a:t>ক্যাবল</a:t>
            </a:r>
            <a:r>
              <a:rPr lang="en-US" sz="2400" dirty="0"/>
              <a:t>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লোকাল</a:t>
            </a:r>
            <a:r>
              <a:rPr lang="en-US" sz="2400" dirty="0"/>
              <a:t> </a:t>
            </a:r>
            <a:r>
              <a:rPr lang="en-US" sz="2400" dirty="0" err="1"/>
              <a:t>এরিয়া</a:t>
            </a:r>
            <a:r>
              <a:rPr lang="en-US" sz="2400" dirty="0"/>
              <a:t> </a:t>
            </a:r>
            <a:r>
              <a:rPr lang="en-US" sz="2400" dirty="0" err="1"/>
              <a:t>নেটওয়ার্কে</a:t>
            </a:r>
            <a:r>
              <a:rPr lang="en-US" sz="2400" dirty="0"/>
              <a:t> 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ক্যাবলের</a:t>
            </a:r>
            <a:r>
              <a:rPr lang="en-US" sz="2400" dirty="0"/>
              <a:t>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3442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656</Words>
  <Application>Microsoft Office PowerPoint</Application>
  <PresentationFormat>On-screen Show (4:3)</PresentationFormat>
  <Paragraphs>112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Rounded MT Bold</vt:lpstr>
      <vt:lpstr>Calibri</vt:lpstr>
      <vt:lpstr>SutonnyMJ</vt:lpstr>
      <vt:lpstr>Symbol</vt:lpstr>
      <vt:lpstr>Times New Roman</vt:lpstr>
      <vt:lpstr>Trebuchet MS</vt:lpstr>
      <vt:lpstr>Virinda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2021-03-03T01:24:32Z</dcterms:created>
  <dcterms:modified xsi:type="dcterms:W3CDTF">2021-03-16T00:38:08Z</dcterms:modified>
</cp:coreProperties>
</file>