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261" r:id="rId5"/>
    <p:sldId id="259" r:id="rId6"/>
    <p:sldId id="258" r:id="rId7"/>
    <p:sldId id="263" r:id="rId8"/>
    <p:sldId id="277" r:id="rId9"/>
    <p:sldId id="268" r:id="rId10"/>
    <p:sldId id="267" r:id="rId11"/>
    <p:sldId id="264" r:id="rId12"/>
    <p:sldId id="278" r:id="rId13"/>
    <p:sldId id="265" r:id="rId14"/>
    <p:sldId id="266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5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FA58E-5068-46B2-AE1A-F13ECBA4ACD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182B8-DAAC-45CA-891A-B3DE7D53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182B8-DAAC-45CA-891A-B3DE7D5381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0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9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6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6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6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7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6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0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B4E33-7591-4DC2-BF41-66C1996E2EC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5" y="424386"/>
            <a:ext cx="11218460" cy="6007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216" y="1665024"/>
            <a:ext cx="7915707" cy="3234524"/>
          </a:xfrm>
        </p:spPr>
        <p:txBody>
          <a:bodyPr>
            <a:prstTxWarp prst="textDeflate">
              <a:avLst/>
            </a:prstTxWarp>
            <a:noAutofit/>
            <a:scene3d>
              <a:camera prst="perspectiveFront"/>
              <a:lightRig rig="threePt" dir="t"/>
            </a:scene3d>
          </a:bodyPr>
          <a:lstStyle/>
          <a:p>
            <a:r>
              <a:rPr lang="bn-BD" sz="6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</a:t>
            </a:r>
            <a:r>
              <a:rPr lang="bn-BD" sz="6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11" name="Rectangle 10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58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1579" y="411417"/>
            <a:ext cx="11210905" cy="1107996"/>
            <a:chOff x="473170" y="371661"/>
            <a:chExt cx="11453901" cy="1107996"/>
          </a:xfrm>
        </p:grpSpPr>
        <p:sp>
          <p:nvSpPr>
            <p:cNvPr id="6" name="Rounded Rectangle 5"/>
            <p:cNvSpPr/>
            <p:nvPr/>
          </p:nvSpPr>
          <p:spPr>
            <a:xfrm>
              <a:off x="473170" y="463643"/>
              <a:ext cx="2773248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3364" y="371661"/>
              <a:ext cx="86537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3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ব্যক্তিগত পর্যায়ে যে নেটওয়ার্ক তৈরি করা হয় তা হলো </a:t>
              </a:r>
              <a:r>
                <a:rPr lang="en-US" sz="2800" dirty="0" smtClean="0">
                  <a:solidFill>
                    <a:srgbClr val="7030A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PAN</a:t>
              </a:r>
              <a:r>
                <a:rPr lang="bn-BD" sz="33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</a:p>
            <a:p>
              <a:pPr algn="just"/>
              <a:r>
                <a:rPr lang="bn-BD" sz="33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যেমন- ব্লু-টুথ এর মাধ্যমে তৈরি নেটওয়ার্ক। </a:t>
              </a:r>
              <a:endParaRPr lang="en-US" sz="33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1579" y="1919308"/>
            <a:ext cx="11265496" cy="1107996"/>
            <a:chOff x="473170" y="1879552"/>
            <a:chExt cx="11509675" cy="1107996"/>
          </a:xfrm>
        </p:grpSpPr>
        <p:sp>
          <p:nvSpPr>
            <p:cNvPr id="7" name="Rounded Rectangle 6"/>
            <p:cNvSpPr/>
            <p:nvPr/>
          </p:nvSpPr>
          <p:spPr>
            <a:xfrm>
              <a:off x="473170" y="2047747"/>
              <a:ext cx="2773248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9420" y="1879552"/>
              <a:ext cx="872342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300" dirty="0" smtClean="0"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দু’একটি বিল্ডিং, কোন একটি প্রতিষ্ঠানে, বা স্কুল, কলেজ, বিশ্ববিদ্যালয় পর্যায়ে যে নেটওয়ার্ক তৈরি করা হয় তা হলো </a:t>
              </a:r>
              <a:r>
                <a:rPr lang="en-US" sz="2800" dirty="0" smtClean="0">
                  <a:solidFill>
                    <a:srgbClr val="7030A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LAN</a:t>
              </a:r>
              <a:r>
                <a:rPr lang="bn-BD" sz="3300" dirty="0" smtClean="0"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1579" y="3542818"/>
            <a:ext cx="11265496" cy="1200329"/>
            <a:chOff x="473170" y="3503062"/>
            <a:chExt cx="11509675" cy="1200329"/>
          </a:xfrm>
        </p:grpSpPr>
        <p:sp>
          <p:nvSpPr>
            <p:cNvPr id="8" name="Rounded Rectangle 7"/>
            <p:cNvSpPr/>
            <p:nvPr/>
          </p:nvSpPr>
          <p:spPr>
            <a:xfrm>
              <a:off x="473170" y="3631849"/>
              <a:ext cx="2773248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5476" y="3503062"/>
              <a:ext cx="87373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সচরাচর কোন একটি শহরের মধ্যে যে নেটওয়ার্ক তৈরি করা হয় তা হলো </a:t>
              </a:r>
              <a:r>
                <a:rPr lang="en-US" sz="2800" dirty="0">
                  <a:solidFill>
                    <a:srgbClr val="7030A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M</a:t>
              </a:r>
              <a:r>
                <a:rPr lang="en-US" sz="2800" dirty="0" smtClean="0">
                  <a:solidFill>
                    <a:srgbClr val="7030A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AN</a:t>
              </a:r>
              <a:r>
                <a:rPr lang="bn-BD" sz="3600" dirty="0" smtClean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1579" y="5130584"/>
            <a:ext cx="11265496" cy="1200329"/>
            <a:chOff x="473170" y="5090828"/>
            <a:chExt cx="11509675" cy="1200329"/>
          </a:xfrm>
        </p:grpSpPr>
        <p:sp>
          <p:nvSpPr>
            <p:cNvPr id="9" name="Rounded Rectangle 8"/>
            <p:cNvSpPr/>
            <p:nvPr/>
          </p:nvSpPr>
          <p:spPr>
            <a:xfrm>
              <a:off x="473170" y="5228827"/>
              <a:ext cx="2773248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5476" y="5090828"/>
              <a:ext cx="87373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dirty="0" smtClean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দেশ জুড়ে বা পৃথিবী জুড়ে যে নেটওয়ার্ক তৈরি করা হয় তা হলো </a:t>
              </a:r>
              <a:r>
                <a:rPr lang="en-US" sz="2800" dirty="0">
                  <a:solidFill>
                    <a:srgbClr val="7030A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W</a:t>
              </a:r>
              <a:r>
                <a:rPr lang="en-US" sz="2800" dirty="0" smtClean="0">
                  <a:solidFill>
                    <a:srgbClr val="7030A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AN</a:t>
              </a:r>
              <a:r>
                <a:rPr lang="bn-BD" sz="3600" dirty="0" smtClean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19" name="Rectangle 18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9427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65" y="3296692"/>
            <a:ext cx="5373511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6048864" y="303810"/>
            <a:ext cx="5715000" cy="2857500"/>
            <a:chOff x="6048864" y="303810"/>
            <a:chExt cx="5715000" cy="2857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864" y="303810"/>
              <a:ext cx="5715000" cy="2857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944100" y="2657474"/>
              <a:ext cx="1498600" cy="276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4" y="3161311"/>
            <a:ext cx="5405823" cy="369669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55395" y="491318"/>
            <a:ext cx="3655242" cy="3164375"/>
            <a:chOff x="955395" y="189510"/>
            <a:chExt cx="3109955" cy="34661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95" y="1659254"/>
              <a:ext cx="2903220" cy="1996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075" y="189510"/>
              <a:ext cx="2962275" cy="15430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14" name="Rectangle 13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648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4079" y="3762001"/>
            <a:ext cx="889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</a:t>
            </a:r>
            <a:r>
              <a:rPr lang="bn-BD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কী কী?  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01706" y="493978"/>
            <a:ext cx="3562067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3511" y="1010941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০৫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13" name="Rectangle 12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0215" y="2011215"/>
            <a:ext cx="2715221" cy="1750786"/>
            <a:chOff x="2677912" y="3061852"/>
            <a:chExt cx="4455379" cy="23309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7912" y="3061852"/>
              <a:ext cx="2404921" cy="2330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934" y="3061852"/>
              <a:ext cx="2514357" cy="2330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8453622" y="1924266"/>
            <a:ext cx="2715221" cy="1750786"/>
            <a:chOff x="2677912" y="3061852"/>
            <a:chExt cx="4455379" cy="233092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7912" y="3061852"/>
              <a:ext cx="2404921" cy="2330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934" y="3061852"/>
              <a:ext cx="2514357" cy="2330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4481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1323" y="3571376"/>
            <a:ext cx="10859920" cy="2885508"/>
            <a:chOff x="11649" y="3528194"/>
            <a:chExt cx="11962067" cy="2885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901" y="3528194"/>
              <a:ext cx="2885815" cy="28855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5473" y="3696305"/>
              <a:ext cx="3041101" cy="26697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9" y="3936356"/>
              <a:ext cx="3246706" cy="212554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5203" y="3865911"/>
              <a:ext cx="2840041" cy="241131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23083" y="414087"/>
            <a:ext cx="367124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টপোলজিঃ </a:t>
            </a:r>
            <a:endParaRPr lang="en-US" sz="40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474" y="1046771"/>
            <a:ext cx="113362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অন্তর্গত কম্পিউটারগুলোকে বিভিন্ন পদ্ধতি ব্যবহার করে তথ্য আদান-প্রদানের জন্য জুড়ে দেওয়া হয়, আর নেটওয়ার্কে জুড়ে দেয়ার এই পদ্ধতিকে নেটওয়ার্ক টপোলজি বলে। নেটওয়ার্কিং-এর জন্য বিভিন্ন ধরণের টপোলজি ব্যবহার করা হয় যেমন- বাস </a:t>
            </a:r>
            <a:r>
              <a:rPr lang="bn-BD" sz="36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টপোলজি, রিং </a:t>
            </a:r>
            <a:r>
              <a:rPr lang="bn-BD" sz="3600" dirty="0" smtClean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টপোলজি, স্টার টপোলজি, ট্রি টপোলজি, মেশ টপোলজি ইত্যাদি। </a:t>
            </a:r>
            <a:endParaRPr lang="en-US" sz="3600" dirty="0">
              <a:ln w="0"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13" name="Rectangle 12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92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4819" y="1134630"/>
            <a:ext cx="3568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টপোলজিঃ </a:t>
            </a:r>
            <a:endParaRPr lang="en-US" sz="5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505" y="3369767"/>
            <a:ext cx="11050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ব্যাকবোন বা মূল লাইনের সঙ্গে সবগুলো কম্পিউটার যুক্ত থাকে।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bn-BD" sz="36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 সব কম্পিউটারে পৌছে, তবে যে কম্পিউটারের সাথে যোগাযোগের কথা কেবল সেটিই তথ্য গ্রহণ করে।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ব্যাকবোন বা মূল </a:t>
            </a:r>
            <a:r>
              <a:rPr lang="bn-BD" sz="36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 নষ্ট হলে  সম্পূর্ণ </a:t>
            </a:r>
            <a:r>
              <a:rPr lang="bn-BD" sz="36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 অকেজো হয়ে যায়। </a:t>
            </a:r>
            <a:r>
              <a:rPr lang="bn-BD" sz="36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26363" y="496319"/>
            <a:ext cx="4767792" cy="2511381"/>
            <a:chOff x="891656" y="316737"/>
            <a:chExt cx="6292735" cy="22590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56" y="316740"/>
              <a:ext cx="1105639" cy="7264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968" y="316739"/>
              <a:ext cx="1105639" cy="7264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280" y="316738"/>
              <a:ext cx="1105639" cy="7264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592" y="316737"/>
              <a:ext cx="1105639" cy="7264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56" y="1849325"/>
              <a:ext cx="1105639" cy="7264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968" y="1849324"/>
              <a:ext cx="1105639" cy="7264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280" y="1849323"/>
              <a:ext cx="1105639" cy="7264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592" y="1849322"/>
              <a:ext cx="1105639" cy="72644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460641" y="1030308"/>
              <a:ext cx="45719" cy="8447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27230" y="1043187"/>
              <a:ext cx="55373" cy="8447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416" y="1060562"/>
              <a:ext cx="942975" cy="8667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550017" y="1032927"/>
              <a:ext cx="45719" cy="8447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656" y="1416677"/>
              <a:ext cx="5471575" cy="7727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95663" y="1030308"/>
              <a:ext cx="45719" cy="8447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23" name="Rectangle 22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53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89933" y="1269956"/>
            <a:ext cx="3522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টপোলজিঃ </a:t>
            </a:r>
            <a:endParaRPr lang="en-US" sz="5400" b="1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841" y="3473250"/>
            <a:ext cx="113360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গোলাকার বৃত্তের মতো। 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0"/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প্রত্যেক কম্পিউটার তার পাশের দু’টি কম্পিউটারের সাথে যুক্ত থাকে।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নির্দিষ্ট একটি দিকে তথ্য পাঠায়।  </a:t>
            </a:r>
            <a:endParaRPr lang="bn-BD" sz="3600" dirty="0" smtClean="0">
              <a:ln w="0"/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নেটওয়ার্কভূক্ত যে কোন একটি কম্পিউটার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 হলে  সম্পূর্ণ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 বিকল  হয়ে যায়।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44811" y="425003"/>
            <a:ext cx="3857522" cy="3048247"/>
            <a:chOff x="337260" y="4221214"/>
            <a:chExt cx="2909789" cy="2528208"/>
          </a:xfrm>
        </p:grpSpPr>
        <p:sp>
          <p:nvSpPr>
            <p:cNvPr id="22" name="Oval 21"/>
            <p:cNvSpPr/>
            <p:nvPr/>
          </p:nvSpPr>
          <p:spPr>
            <a:xfrm>
              <a:off x="473169" y="4408500"/>
              <a:ext cx="2470088" cy="224198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60" y="4768049"/>
              <a:ext cx="706461" cy="46365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70" y="4221214"/>
              <a:ext cx="706461" cy="4636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588" y="4769279"/>
              <a:ext cx="706461" cy="46365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556" y="6285772"/>
              <a:ext cx="706461" cy="46365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60" y="5716972"/>
              <a:ext cx="706461" cy="46365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854" y="5743137"/>
              <a:ext cx="706461" cy="463650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914060" flipV="1">
              <a:off x="2309492" y="4605427"/>
              <a:ext cx="347640" cy="8056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20183017">
              <a:off x="1066687" y="4455889"/>
              <a:ext cx="323493" cy="10310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2743490" y="5438790"/>
              <a:ext cx="379252" cy="12000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9128183">
              <a:off x="2080738" y="6487734"/>
              <a:ext cx="347640" cy="685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 rot="13194571">
              <a:off x="724586" y="6256741"/>
              <a:ext cx="183500" cy="8827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16200000">
              <a:off x="289009" y="5410484"/>
              <a:ext cx="379252" cy="12000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36" name="Rectangle 35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1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596999" y="477672"/>
            <a:ext cx="3192159" cy="2427218"/>
            <a:chOff x="5137779" y="423804"/>
            <a:chExt cx="3503945" cy="2860309"/>
          </a:xfrm>
        </p:grpSpPr>
        <p:grpSp>
          <p:nvGrpSpPr>
            <p:cNvPr id="19" name="Group 18"/>
            <p:cNvGrpSpPr/>
            <p:nvPr/>
          </p:nvGrpSpPr>
          <p:grpSpPr>
            <a:xfrm>
              <a:off x="5137779" y="423804"/>
              <a:ext cx="3503945" cy="2860309"/>
              <a:chOff x="1029417" y="1054869"/>
              <a:chExt cx="5654653" cy="403851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417" y="2621002"/>
                <a:ext cx="1187466" cy="80759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6561" y="1054869"/>
                <a:ext cx="1187466" cy="80759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0967" y="4215165"/>
                <a:ext cx="1187466" cy="807596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3609" y="1072657"/>
                <a:ext cx="1187466" cy="80759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604" y="2551808"/>
                <a:ext cx="1187466" cy="80759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3601" y="4285789"/>
                <a:ext cx="1187466" cy="807596"/>
              </a:xfrm>
              <a:prstGeom prst="rect">
                <a:avLst/>
              </a:prstGeom>
            </p:spPr>
          </p:pic>
          <p:sp>
            <p:nvSpPr>
              <p:cNvPr id="15" name="Right Arrow 14"/>
              <p:cNvSpPr/>
              <p:nvPr/>
            </p:nvSpPr>
            <p:spPr>
              <a:xfrm rot="7857536">
                <a:off x="2666496" y="3852717"/>
                <a:ext cx="1008693" cy="10973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13777709">
                <a:off x="2702334" y="2231478"/>
                <a:ext cx="1104557" cy="11265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4487871" y="2953931"/>
                <a:ext cx="1034491" cy="13699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10800000">
                <a:off x="2266616" y="2953930"/>
                <a:ext cx="1020906" cy="13699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8773049">
                <a:off x="3942405" y="2270259"/>
                <a:ext cx="1186549" cy="1346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2691951">
                <a:off x="4223114" y="3828014"/>
                <a:ext cx="1006841" cy="12013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628020">
              <a:off x="6446398" y="1508231"/>
              <a:ext cx="828084" cy="806145"/>
              <a:chOff x="3747752" y="2112135"/>
              <a:chExt cx="1146220" cy="114622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747752" y="2112135"/>
                <a:ext cx="1146220" cy="1146220"/>
                <a:chOff x="2307917" y="2409378"/>
                <a:chExt cx="2999543" cy="266096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 rot="19850876">
                  <a:off x="2479039" y="2815821"/>
                  <a:ext cx="2828421" cy="159669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 rot="19850876">
                  <a:off x="2441656" y="2787073"/>
                  <a:ext cx="2807911" cy="148333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3152018" y="3812506"/>
                  <a:ext cx="1219199" cy="1257836"/>
                  <a:chOff x="3152018" y="3812506"/>
                  <a:chExt cx="1219199" cy="1257836"/>
                </a:xfrm>
                <a:solidFill>
                  <a:schemeClr val="bg1">
                    <a:lumMod val="95000"/>
                  </a:schemeClr>
                </a:solidFill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 rot="6400992">
                    <a:off x="3152018" y="3812506"/>
                    <a:ext cx="1156952" cy="1156952"/>
                    <a:chOff x="4415252" y="3996896"/>
                    <a:chExt cx="1156952" cy="1156952"/>
                  </a:xfrm>
                  <a:grpFill/>
                </p:grpSpPr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4415252" y="39968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Oval 45"/>
                    <p:cNvSpPr/>
                    <p:nvPr/>
                  </p:nvSpPr>
                  <p:spPr>
                    <a:xfrm>
                      <a:off x="4567652" y="41492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>
                      <a:off x="4720052" y="43016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4872452" y="44540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5024852" y="46064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5177252" y="47588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5329652" y="49112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5482052" y="50636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" name="Group 35"/>
                  <p:cNvGrpSpPr/>
                  <p:nvPr/>
                </p:nvGrpSpPr>
                <p:grpSpPr>
                  <a:xfrm rot="6400992">
                    <a:off x="3214265" y="3913390"/>
                    <a:ext cx="1156952" cy="1156952"/>
                    <a:chOff x="4415252" y="3996896"/>
                    <a:chExt cx="1156952" cy="1156952"/>
                  </a:xfrm>
                  <a:grpFill/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4415252" y="39968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4567652" y="41492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720052" y="43016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4872452" y="44540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5024852" y="46064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5177252" y="47588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5329652" y="49112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5482052" y="50636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" name="Group 27"/>
                <p:cNvGrpSpPr/>
                <p:nvPr/>
              </p:nvGrpSpPr>
              <p:grpSpPr>
                <a:xfrm rot="6103867">
                  <a:off x="4605899" y="3520849"/>
                  <a:ext cx="556789" cy="620464"/>
                  <a:chOff x="5035639" y="3748473"/>
                  <a:chExt cx="721217" cy="709380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5035639" y="3748473"/>
                    <a:ext cx="111617" cy="99780"/>
                  </a:xfrm>
                  <a:prstGeom prst="ellipse">
                    <a:avLst/>
                  </a:prstGeom>
                  <a:grp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5188039" y="3900873"/>
                    <a:ext cx="111617" cy="99780"/>
                  </a:xfrm>
                  <a:prstGeom prst="ellipse">
                    <a:avLst/>
                  </a:prstGeom>
                  <a:grp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5340439" y="4053273"/>
                    <a:ext cx="111617" cy="99780"/>
                  </a:xfrm>
                  <a:prstGeom prst="ellipse">
                    <a:avLst/>
                  </a:prstGeom>
                  <a:grp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5492839" y="4205673"/>
                    <a:ext cx="111617" cy="99780"/>
                  </a:xfrm>
                  <a:prstGeom prst="ellipse">
                    <a:avLst/>
                  </a:prstGeom>
                  <a:grp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5645239" y="4358073"/>
                    <a:ext cx="111617" cy="99780"/>
                  </a:xfrm>
                  <a:prstGeom prst="ellipse">
                    <a:avLst/>
                  </a:prstGeom>
                  <a:grp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2307917" y="2409378"/>
                  <a:ext cx="2472969" cy="129827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 rot="19792489">
                <a:off x="3874440" y="2384125"/>
                <a:ext cx="926333" cy="47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HUB</a:t>
                </a:r>
                <a:endParaRPr lang="en-US" sz="1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024948" y="1120697"/>
            <a:ext cx="3695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টপোলজিঃ </a:t>
            </a:r>
            <a:endParaRPr lang="en-US" sz="5400" b="1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938" y="3008701"/>
            <a:ext cx="111399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টপোলজিতে </a:t>
            </a:r>
            <a:r>
              <a:rPr lang="bn-BD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নেটওয়ার্কভূক্ত সব কম্পিউটার একটি কেন্দ্রীয় হাব বা সুইচের সঙ্গে যুক্ত থাকে</a:t>
            </a:r>
            <a:r>
              <a:rPr lang="bn-BD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400" dirty="0" smtClean="0">
              <a:ln w="0"/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 </a:t>
            </a:r>
            <a:r>
              <a:rPr lang="bn-BD" sz="3400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 কোন একটি কম্পিউটার </a:t>
            </a:r>
            <a:r>
              <a:rPr lang="bn-BD" sz="3400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 </a:t>
            </a:r>
            <a:r>
              <a:rPr lang="bn-BD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 </a:t>
            </a:r>
            <a:r>
              <a:rPr lang="bn-BD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 সচল থাকে। </a:t>
            </a:r>
            <a:endParaRPr lang="bn-BD" sz="3400" dirty="0" smtClean="0">
              <a:ln w="0"/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তবে কেন্দ্রীয় হাব বা সুইচ </a:t>
            </a:r>
            <a:r>
              <a:rPr lang="bn-BD" sz="3400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 হলে </a:t>
            </a:r>
            <a:r>
              <a:rPr lang="bn-BD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 </a:t>
            </a:r>
            <a:r>
              <a:rPr lang="bn-BD" sz="3400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 বিকল হয়ে যায়। </a:t>
            </a:r>
            <a:r>
              <a:rPr lang="bn-BD" sz="3400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400" dirty="0" smtClean="0">
              <a:ln w="0"/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400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স্টার টপোলজিতে কম্পিউটারগুলোকে স্টারের মতোই সাজাতে হবে তা সত্যি নয়। </a:t>
            </a:r>
            <a:r>
              <a:rPr lang="bn-BD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400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অতি তাড়াতাড়ি বা খুব সহজে এই নেটওয়ার্ক তৈরি করা যায়। </a:t>
            </a:r>
            <a:endParaRPr lang="en-US" sz="3400" dirty="0">
              <a:ln w="0"/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55" name="Rectangle 54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15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998369" y="1404033"/>
            <a:ext cx="32063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টপোলজিঃ </a:t>
            </a:r>
            <a:endParaRPr lang="en-US" sz="5400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50" y="275650"/>
            <a:ext cx="2975020" cy="318009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0293" y="2940594"/>
            <a:ext cx="10998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গাছের মতো বিধায় এর নাম ট্রি টপোলজি।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গাছের যেমন কান্ড থেকে ডাল, একটা ডাল থেকে অন্য ডাল এবং সেখান থেকে আরও শাখা-প্রশাখা বের হয় তেমনি এই টপোলজিতে অনেক গুলো কম্পিউটারকে </a:t>
            </a:r>
            <a:r>
              <a:rPr lang="bn-BD" sz="36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নেটওয়ার্কভুক্ত করা যায়। </a:t>
            </a:r>
            <a:r>
              <a:rPr lang="bn-BD" sz="36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bn-BD" sz="36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নেটওয়ার্কে অনেক গুলো স্টার টপোলজি একত্রে গঠিত হয়। </a:t>
            </a:r>
            <a:endParaRPr lang="bn-BD" sz="3600" dirty="0" smtClean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কেন্দ্রীয় হাব বা সুইচ </a:t>
            </a:r>
            <a:r>
              <a:rPr lang="bn-BD" sz="36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 হলে </a:t>
            </a:r>
            <a:r>
              <a:rPr lang="bn-BD" sz="36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 </a:t>
            </a:r>
            <a:r>
              <a:rPr lang="bn-BD" sz="36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 বিকল হয়ে যায়। </a:t>
            </a:r>
            <a:r>
              <a:rPr lang="bn-BD" sz="36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9" name="Rectangle 8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68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3416" y="1250719"/>
            <a:ext cx="3663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টপোলজিঃ </a:t>
            </a:r>
            <a:endParaRPr lang="en-US" sz="5400" b="1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145284" y="247241"/>
            <a:ext cx="3162490" cy="2768916"/>
            <a:chOff x="5490191" y="588433"/>
            <a:chExt cx="3432748" cy="3138235"/>
          </a:xfrm>
        </p:grpSpPr>
        <p:sp>
          <p:nvSpPr>
            <p:cNvPr id="11" name="Rectangle 10"/>
            <p:cNvSpPr/>
            <p:nvPr/>
          </p:nvSpPr>
          <p:spPr>
            <a:xfrm flipH="1">
              <a:off x="7165807" y="1083585"/>
              <a:ext cx="55343" cy="2071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7048061">
              <a:off x="7243729" y="984346"/>
              <a:ext cx="45719" cy="23815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3412827" flipH="1">
              <a:off x="7179526" y="1028397"/>
              <a:ext cx="45719" cy="21617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9490989" flipH="1">
              <a:off x="7817093" y="949904"/>
              <a:ext cx="45719" cy="18861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72644" flipH="1">
              <a:off x="6591194" y="1022358"/>
              <a:ext cx="45719" cy="17507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3456390">
              <a:off x="7897951" y="2735563"/>
              <a:ext cx="45719" cy="944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H="1">
              <a:off x="8494493" y="1619235"/>
              <a:ext cx="45719" cy="977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5875913" y="1686550"/>
              <a:ext cx="45719" cy="977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 flipH="1">
              <a:off x="7272882" y="1773443"/>
              <a:ext cx="61523" cy="20156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3456390" flipH="1">
              <a:off x="6533560" y="758171"/>
              <a:ext cx="45719" cy="857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8050447">
              <a:off x="6557819" y="2711074"/>
              <a:ext cx="45719" cy="905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8050447">
              <a:off x="7763637" y="719652"/>
              <a:ext cx="45719" cy="905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563556" flipH="1">
              <a:off x="7786818" y="1627416"/>
              <a:ext cx="45719" cy="16042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9490989" flipH="1">
              <a:off x="6531914" y="1531598"/>
              <a:ext cx="45719" cy="18016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191" y="1252247"/>
              <a:ext cx="735822" cy="5719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729" y="588433"/>
              <a:ext cx="735822" cy="5719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379" y="1153769"/>
              <a:ext cx="735822" cy="5719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117" y="2582696"/>
              <a:ext cx="735822" cy="5719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100" y="3154682"/>
              <a:ext cx="735822" cy="5719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247" y="2582696"/>
              <a:ext cx="735822" cy="571986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45481" y="3040322"/>
            <a:ext cx="109868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 কম্পিউটারগুলো একটি আরেকটির সাথে একাধিক পথে যুক্ত থাকে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0"/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প্রত্যেকটি 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 অন্য কম্পিউটার থেকে তথ্য নেয় তা নয় বরং সেটি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কম্পিউটারের মাঝে বিতরণও করতে পারে।  </a:t>
            </a:r>
            <a:endParaRPr lang="bn-BD" sz="3600" dirty="0" smtClean="0">
              <a:ln w="0"/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নেটওয়ার্কভূক্ত প্রত্যেকটি কম্পিউটার যদি অন্য সব কম্পিউটারের সাথে সরাসরি যুক্ত থাকে তাহলে তাকে কমপ্লিট মেশ বলে।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29" name="Rectangle 28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5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0" y="1775130"/>
            <a:ext cx="3592571" cy="2654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16907" y="2603078"/>
            <a:ext cx="7246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754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০৭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15" name="Rectangle 14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301706" y="493978"/>
            <a:ext cx="3562067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75964" y="476875"/>
            <a:ext cx="3888458" cy="116124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67" y="2496380"/>
            <a:ext cx="4028447" cy="29854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মনির </a:t>
            </a:r>
            <a:endParaRPr lang="en-US" sz="36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bn-B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আই সি টি</a:t>
            </a:r>
            <a:r>
              <a:rPr lang="en-U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আমবাগান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সাদুল্লাপুর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monirict</a:t>
            </a: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r>
              <a:rPr lang="bn-BD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০১৭২৮১৬৬১১৬</a:t>
            </a:r>
            <a:endParaRPr lang="en-US" sz="3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ewA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0387" y="2509632"/>
            <a:ext cx="2648686" cy="29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/>
          <p:cNvGrpSpPr/>
          <p:nvPr/>
        </p:nvGrpSpPr>
        <p:grpSpPr>
          <a:xfrm>
            <a:off x="7472845" y="1350324"/>
            <a:ext cx="4314422" cy="4857309"/>
            <a:chOff x="6049978" y="1363617"/>
            <a:chExt cx="4263716" cy="4673281"/>
          </a:xfrm>
        </p:grpSpPr>
        <p:sp>
          <p:nvSpPr>
            <p:cNvPr id="12" name="TextBox 11"/>
            <p:cNvSpPr txBox="1"/>
            <p:nvPr/>
          </p:nvSpPr>
          <p:spPr>
            <a:xfrm>
              <a:off x="6049978" y="5651947"/>
              <a:ext cx="4263716" cy="3849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bn-BD" sz="2000" b="1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দ্বিতীয়</a:t>
              </a:r>
              <a:r>
                <a:rPr lang="en-US" sz="2000" b="1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000" b="1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পাঠঃ </a:t>
              </a:r>
              <a:r>
                <a:rPr lang="bn-BD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en-US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b="1" dirty="0" err="1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২১</a:t>
              </a:r>
              <a:r>
                <a:rPr lang="en-US" sz="2000" b="1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000" b="1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BD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৪০</a:t>
              </a:r>
              <a:r>
                <a:rPr lang="bn-IN" sz="20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মিনিট </a:t>
              </a:r>
              <a:endParaRPr lang="en-US" sz="11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177" y="1363617"/>
              <a:ext cx="3407438" cy="413694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15" name="Rectangle 14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046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6789" y="1091822"/>
            <a:ext cx="480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টিক(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432" y="1646775"/>
            <a:ext cx="751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ব্যক্তিগত পর্যায়ে কোন নেটওয়ার্ক তৈরি করা হয়?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203" y="2183643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2573" y="2151910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1944" y="2147305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3499" y="2147305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430" y="2793293"/>
            <a:ext cx="751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পৃথিবী জুড়ে যে নেটওয়ার্ক তা হলো...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203" y="3414406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2573" y="3382673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1944" y="3378068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3499" y="3378068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430" y="4024056"/>
            <a:ext cx="751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লোকাল এরিয়া নেটওয়ার্ক (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ব্যবহার করা হয়...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091" y="6054081"/>
            <a:ext cx="207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6461" y="6022348"/>
            <a:ext cx="207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5832" y="6017743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67387" y="6017743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345" y="4359881"/>
            <a:ext cx="63133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কলেজ ও বিশ্ববিদ্যালয়ে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প্রতিষ্ঠানে 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rot="21027621">
            <a:off x="8543119" y="3405824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27" name="Rectangle 26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21027621">
            <a:off x="8573406" y="6038742"/>
            <a:ext cx="314269" cy="409838"/>
            <a:chOff x="8296728" y="1030908"/>
            <a:chExt cx="350284" cy="584775"/>
          </a:xfrm>
          <a:solidFill>
            <a:srgbClr val="490323"/>
          </a:solidFill>
        </p:grpSpPr>
        <p:sp>
          <p:nvSpPr>
            <p:cNvPr id="30" name="Rectangle 29"/>
            <p:cNvSpPr/>
            <p:nvPr/>
          </p:nvSpPr>
          <p:spPr>
            <a:xfrm rot="2409265">
              <a:off x="8296728" y="1456039"/>
              <a:ext cx="215433" cy="6523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2452623" flipH="1">
              <a:off x="8596054" y="1030908"/>
              <a:ext cx="50958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21027621">
            <a:off x="587307" y="2228393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33" name="Rectangle 32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4691028" y="461431"/>
            <a:ext cx="3479450" cy="9013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7030A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37" name="Rectangle 36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706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7063" y="2044266"/>
            <a:ext cx="9040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  <a:r>
              <a:rPr lang="en-US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কী?  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7247" y="2871799"/>
            <a:ext cx="9040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 কী? 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7247" y="3688008"/>
            <a:ext cx="942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টপোলজি তৈরি করা খুব সহজ?  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754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13" name="Rectangle 12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691028" y="461431"/>
            <a:ext cx="3479450" cy="9013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75297" y="1692320"/>
            <a:ext cx="10425049" cy="4174277"/>
            <a:chOff x="692331" y="470263"/>
            <a:chExt cx="11024302" cy="5264331"/>
          </a:xfrm>
        </p:grpSpPr>
        <p:sp>
          <p:nvSpPr>
            <p:cNvPr id="6" name="Rectangle 5"/>
            <p:cNvSpPr/>
            <p:nvPr/>
          </p:nvSpPr>
          <p:spPr>
            <a:xfrm>
              <a:off x="2024743" y="2286000"/>
              <a:ext cx="8059783" cy="3043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92331" y="470263"/>
              <a:ext cx="11024302" cy="1815737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8061" y="3807823"/>
              <a:ext cx="757647" cy="15218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5062" y="3566161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6976" y="3566162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0"/>
              <a:endCxn id="8" idx="2"/>
            </p:cNvCxnSpPr>
            <p:nvPr/>
          </p:nvCxnSpPr>
          <p:spPr>
            <a:xfrm>
              <a:off x="6106885" y="3807823"/>
              <a:ext cx="0" cy="1521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284617" y="5329646"/>
              <a:ext cx="3647563" cy="404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284617" y="5597435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80261" y="5449386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073477" y="3314820"/>
            <a:ext cx="1043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টপোলজির উপর পোস্টার তৈরি করবে। </a:t>
            </a:r>
            <a:endParaRPr lang="en-US" sz="4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52276" y="510199"/>
            <a:ext cx="3479450" cy="9013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7030A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21" name="Rectangle 20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979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364018"/>
            <a:ext cx="10372297" cy="6183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0878" y="2711042"/>
            <a:ext cx="6960358" cy="319843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BD" sz="4000" b="1" dirty="0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4000" b="1" dirty="0" err="1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dirty="0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8" name="Rectangle 7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33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54" y="821063"/>
            <a:ext cx="7486380" cy="4607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583" y="467120"/>
            <a:ext cx="610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ভালোভাবে লক্ষ্য কর...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443" y="5300604"/>
            <a:ext cx="1141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ল্যাপটপ থেকে অন্য একটি ল্যাপটপে তথ্য দেয়া নেওয়া করছে।   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670" y="5305724"/>
            <a:ext cx="1141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 দুইটি কী করছে---? </a:t>
            </a:r>
            <a:endParaRPr lang="en-US" sz="40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10" name="Rectangle 9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99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81" y="480516"/>
            <a:ext cx="2280550" cy="1498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960" y="480516"/>
            <a:ext cx="2280550" cy="1498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47" y="4299462"/>
            <a:ext cx="2280550" cy="1498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84" y="2228837"/>
            <a:ext cx="2341822" cy="1538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7" y="4278192"/>
            <a:ext cx="2280550" cy="1498412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9231923" y="2158202"/>
            <a:ext cx="825646" cy="194471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1818469" y="2109943"/>
            <a:ext cx="832047" cy="189064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5538599" y="-166981"/>
            <a:ext cx="797196" cy="238713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5462652" y="3840319"/>
            <a:ext cx="813599" cy="257721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3985925">
            <a:off x="6960240" y="1384585"/>
            <a:ext cx="717760" cy="1240725"/>
          </a:xfrm>
          <a:prstGeom prst="downArrow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7370136">
            <a:off x="3491349" y="1335300"/>
            <a:ext cx="715373" cy="1236695"/>
          </a:xfrm>
          <a:prstGeom prst="downArrow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3160728">
            <a:off x="3592439" y="3456649"/>
            <a:ext cx="747442" cy="1347118"/>
          </a:xfrm>
          <a:prstGeom prst="downArrow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8376081">
            <a:off x="6965632" y="3487673"/>
            <a:ext cx="756216" cy="1270489"/>
          </a:xfrm>
          <a:prstGeom prst="downArrow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4075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তখন তাকে কী বলে? </a:t>
            </a:r>
            <a:r>
              <a:rPr lang="en-US" sz="3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00" dirty="0">
              <a:ln w="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9431" y="5800306"/>
            <a:ext cx="6375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21" name="Rectangle 20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20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3" grpId="0"/>
      <p:bldP spid="3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26" y="1734225"/>
            <a:ext cx="8294186" cy="4616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351" y="14619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BD" sz="75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ও টপোলজি  </a:t>
            </a:r>
            <a:endParaRPr lang="en-US" sz="7500" b="1" dirty="0">
              <a:ln w="6600">
                <a:solidFill>
                  <a:schemeClr val="accent2"/>
                </a:solidFill>
                <a:prstDash val="solid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5157" y="396583"/>
            <a:ext cx="46479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5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9" name="Rectangle 8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8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954" y="470218"/>
            <a:ext cx="696026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bn-BD" sz="4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4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466" y="1916797"/>
            <a:ext cx="1014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8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নেটওয়ার্ক কী তা বলতে পারবে। </a:t>
            </a:r>
            <a:endParaRPr lang="en-US" sz="38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466" y="3024015"/>
            <a:ext cx="1014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8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নেটওয়ার্কের প্রকারভেদ ব্যাখ্যা করতে পারবে। </a:t>
            </a:r>
            <a:endParaRPr lang="en-US" sz="38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466" y="4081642"/>
            <a:ext cx="108311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8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প্রকার নেটওয়ার্ক টপোলজি সম্পর্কে বর্ণনা করতে পারবে। </a:t>
            </a:r>
            <a:endParaRPr lang="en-US" sz="38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10" name="Rectangle 9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73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52" y="224588"/>
            <a:ext cx="7848600" cy="4495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0506" y="4685664"/>
            <a:ext cx="10931852" cy="178517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নেটওয়ার্ক ব্যবহার করে নেটওয়ার্কভুক্ত কম্পিউটারগুলো তাদের নিজেদের মধ্যে যোগাযোগ বা তথ্য আদান-প্রদান করতে পারে তাকে কম্পিউটার নেটওয়ার্ক বলে। 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8" name="Rectangle 7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0272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5113" y="2677800"/>
            <a:ext cx="889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</a:t>
            </a:r>
            <a:r>
              <a:rPr lang="bn-BD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বলে? 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1" y="1942810"/>
            <a:ext cx="2514357" cy="225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le 9"/>
          <p:cNvSpPr/>
          <p:nvPr/>
        </p:nvSpPr>
        <p:spPr>
          <a:xfrm>
            <a:off x="4301706" y="493978"/>
            <a:ext cx="3562067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754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13" name="Rectangle 12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70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64023" y="512331"/>
            <a:ext cx="11513943" cy="4683287"/>
            <a:chOff x="373684" y="1954764"/>
            <a:chExt cx="11513943" cy="4683287"/>
          </a:xfrm>
        </p:grpSpPr>
        <p:sp>
          <p:nvSpPr>
            <p:cNvPr id="16" name="Down Arrow 15"/>
            <p:cNvSpPr/>
            <p:nvPr/>
          </p:nvSpPr>
          <p:spPr>
            <a:xfrm>
              <a:off x="10371926" y="4072799"/>
              <a:ext cx="313388" cy="798493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568678" y="4059151"/>
              <a:ext cx="313388" cy="798493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501789" y="4072799"/>
              <a:ext cx="313388" cy="798493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478331" y="4072799"/>
              <a:ext cx="313388" cy="798493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258644" y="1954764"/>
              <a:ext cx="5782615" cy="87576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BD" sz="4800" dirty="0">
                  <a:latin typeface="Nikosh" panose="02000000000000000000" pitchFamily="2" charset="0"/>
                  <a:cs typeface="Nikosh" panose="02000000000000000000" pitchFamily="2" charset="0"/>
                </a:rPr>
                <a:t>কম্পিউটার নেটওয়ার্ক</a:t>
              </a:r>
              <a:endParaRPr lang="en-US" sz="4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5947618" y="2871988"/>
              <a:ext cx="334851" cy="1146220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86117" y="4884941"/>
              <a:ext cx="2566442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78132" y="4898589"/>
              <a:ext cx="2615856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296699" y="4898589"/>
              <a:ext cx="2615856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182301" y="4898589"/>
              <a:ext cx="2570498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684" y="5666703"/>
              <a:ext cx="27303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 </a:t>
              </a:r>
              <a:r>
                <a:rPr lang="en-US" sz="2800" b="1" dirty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Area </a:t>
              </a:r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</a:t>
              </a:r>
              <a:endPara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11122" y="5679583"/>
              <a:ext cx="27303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Local </a:t>
              </a:r>
              <a:r>
                <a:rPr lang="en-US" sz="2800" b="1" dirty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Area </a:t>
              </a:r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</a:t>
              </a:r>
              <a:endPara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25399" y="5683944"/>
              <a:ext cx="27303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Metropolitan Area Network</a:t>
              </a:r>
              <a:endPara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57308" y="5682361"/>
              <a:ext cx="27303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Wide </a:t>
              </a:r>
              <a:r>
                <a:rPr lang="en-US" sz="2800" b="1" dirty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Area </a:t>
              </a:r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</a:t>
              </a:r>
              <a:endPara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36915" y="4031856"/>
              <a:ext cx="8966511" cy="2729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22830" y="122830"/>
            <a:ext cx="11955439" cy="6619164"/>
            <a:chOff x="81888" y="68240"/>
            <a:chExt cx="12010030" cy="6728346"/>
          </a:xfrm>
        </p:grpSpPr>
        <p:sp>
          <p:nvSpPr>
            <p:cNvPr id="25" name="Rectangle 24"/>
            <p:cNvSpPr/>
            <p:nvPr/>
          </p:nvSpPr>
          <p:spPr>
            <a:xfrm>
              <a:off x="81888" y="68240"/>
              <a:ext cx="12010030" cy="6728346"/>
            </a:xfrm>
            <a:prstGeom prst="rect">
              <a:avLst/>
            </a:prstGeom>
            <a:noFill/>
            <a:ln w="177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9307" y="247936"/>
              <a:ext cx="11655188" cy="6384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469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735</Words>
  <Application>Microsoft Office PowerPoint</Application>
  <PresentationFormat>Widescreen</PresentationFormat>
  <Paragraphs>113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আজকের মাল্টিমিডিয়া  ক্লাসে সবাইকে শুভেচ্ছা </vt:lpstr>
      <vt:lpstr>PowerPoint Presentation</vt:lpstr>
      <vt:lpstr>PowerPoint Presentation</vt:lpstr>
      <vt:lpstr>PowerPoint Presentation</vt:lpstr>
      <vt:lpstr>কম্পিউটার নেটওয়ার্ক ও টপোলজি  </vt:lpstr>
      <vt:lpstr>এই পাঠ শেষে শিক্ষার্থীরা...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আমবাগান উচ্চ বিদ্যালয়-এর পক্ষ থেকে অনলাইন ক্লাসে সবাইকে শুভেচ্ছা</dc:title>
  <dc:creator>DOEL</dc:creator>
  <cp:lastModifiedBy>DOEL</cp:lastModifiedBy>
  <cp:revision>215</cp:revision>
  <dcterms:created xsi:type="dcterms:W3CDTF">2020-09-17T13:41:42Z</dcterms:created>
  <dcterms:modified xsi:type="dcterms:W3CDTF">2021-03-16T11:00:34Z</dcterms:modified>
</cp:coreProperties>
</file>