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83" r:id="rId5"/>
    <p:sldId id="259" r:id="rId6"/>
    <p:sldId id="263" r:id="rId7"/>
    <p:sldId id="265" r:id="rId8"/>
    <p:sldId id="270" r:id="rId9"/>
    <p:sldId id="266" r:id="rId10"/>
    <p:sldId id="260" r:id="rId11"/>
    <p:sldId id="274" r:id="rId12"/>
    <p:sldId id="286" r:id="rId13"/>
    <p:sldId id="287" r:id="rId14"/>
    <p:sldId id="288" r:id="rId15"/>
    <p:sldId id="295" r:id="rId16"/>
    <p:sldId id="291" r:id="rId17"/>
    <p:sldId id="289" r:id="rId18"/>
    <p:sldId id="292" r:id="rId19"/>
    <p:sldId id="293" r:id="rId20"/>
    <p:sldId id="294" r:id="rId21"/>
    <p:sldId id="281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3300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351311" y="1828800"/>
            <a:ext cx="4716489" cy="504998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পিচের</a:t>
            </a:r>
            <a:r>
              <a:rPr lang="en-US" dirty="0" smtClean="0"/>
              <a:t> </a:t>
            </a:r>
            <a:r>
              <a:rPr lang="en-US" dirty="0" err="1" smtClean="0"/>
              <a:t>দৈর্ঘ্য</a:t>
            </a:r>
            <a:r>
              <a:rPr lang="en-US" dirty="0" smtClean="0"/>
              <a:t> ২২গজ।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প্রস্থ</a:t>
            </a:r>
            <a:r>
              <a:rPr lang="en-US" dirty="0" smtClean="0"/>
              <a:t> ১০ফুট।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পিচের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মাথায়</a:t>
            </a:r>
            <a:r>
              <a:rPr lang="en-US" dirty="0" smtClean="0"/>
              <a:t> ৩টি </a:t>
            </a:r>
            <a:r>
              <a:rPr lang="en-US" dirty="0" err="1" smtClean="0"/>
              <a:t>করে</a:t>
            </a:r>
            <a:r>
              <a:rPr lang="en-US" dirty="0" smtClean="0"/>
              <a:t> ৬টি </a:t>
            </a:r>
            <a:r>
              <a:rPr lang="en-US" dirty="0" err="1" smtClean="0"/>
              <a:t>ষ্টাম্প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ষ্টাম্পের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২৮ </a:t>
            </a:r>
            <a:r>
              <a:rPr lang="en-US" dirty="0" err="1" smtClean="0"/>
              <a:t>ইঞ্চি</a:t>
            </a:r>
            <a:r>
              <a:rPr lang="en-US" dirty="0" smtClean="0"/>
              <a:t> 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৩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ষ্টাম্পের</a:t>
            </a:r>
            <a:r>
              <a:rPr lang="en-US" dirty="0" smtClean="0"/>
              <a:t> </a:t>
            </a:r>
            <a:r>
              <a:rPr lang="en-US" dirty="0" err="1" smtClean="0"/>
              <a:t>প্রস্থ</a:t>
            </a:r>
            <a:r>
              <a:rPr lang="en-US" dirty="0" smtClean="0"/>
              <a:t> ৯ </a:t>
            </a:r>
            <a:r>
              <a:rPr lang="en-US" dirty="0" err="1" smtClean="0"/>
              <a:t>ইঞ্চি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ষ্টাম্পের</a:t>
            </a:r>
            <a:r>
              <a:rPr lang="en-US" dirty="0" smtClean="0"/>
              <a:t> </a:t>
            </a:r>
            <a:r>
              <a:rPr lang="en-US" dirty="0" err="1" smtClean="0"/>
              <a:t>মাথার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২টি </a:t>
            </a:r>
            <a:r>
              <a:rPr lang="en-US" dirty="0" err="1" smtClean="0"/>
              <a:t>বেল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/>
              <a:t>বেলসহ</a:t>
            </a:r>
            <a:r>
              <a:rPr lang="en-US" dirty="0" smtClean="0"/>
              <a:t> </a:t>
            </a:r>
            <a:r>
              <a:rPr lang="en-US" dirty="0" err="1" smtClean="0"/>
              <a:t>ষ্টাম্পেটর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২৮.৫ </a:t>
            </a:r>
            <a:r>
              <a:rPr lang="en-US" dirty="0" err="1" smtClean="0"/>
              <a:t>ইঞ্চি</a:t>
            </a:r>
            <a:r>
              <a:rPr lang="en-US" dirty="0" smtClean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8200" y="0"/>
            <a:ext cx="40386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ক্রিকেট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খেলার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পিচ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513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2" grpId="1" build="p" animBg="1"/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352800"/>
            <a:ext cx="91440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err="1" smtClean="0"/>
              <a:t>দেশের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মাটিতে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খেলা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হলে</a:t>
            </a:r>
            <a:r>
              <a:rPr lang="en-US" sz="2400" b="1" i="1" dirty="0" smtClean="0"/>
              <a:t> ১৪ </a:t>
            </a:r>
            <a:r>
              <a:rPr lang="en-US" sz="2400" b="1" i="1" dirty="0" err="1" smtClean="0"/>
              <a:t>জন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এবং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বিদেশের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মাটিতে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হলে</a:t>
            </a:r>
            <a:r>
              <a:rPr lang="en-US" sz="2400" b="1" i="1" dirty="0" smtClean="0"/>
              <a:t> ১৫ </a:t>
            </a:r>
            <a:r>
              <a:rPr lang="en-US" sz="2400" b="1" i="1" dirty="0" err="1" smtClean="0"/>
              <a:t>জন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খেলোয়ার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নিয়ে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দল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গঠন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করা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হয়</a:t>
            </a:r>
            <a:r>
              <a:rPr lang="en-US" sz="2400" b="1" i="1" dirty="0" smtClean="0"/>
              <a:t>। </a:t>
            </a:r>
            <a:r>
              <a:rPr lang="en-US" sz="2400" b="1" i="1" dirty="0" err="1" smtClean="0"/>
              <a:t>এদের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মধ্যে</a:t>
            </a:r>
            <a:r>
              <a:rPr lang="en-US" sz="2400" b="1" i="1" dirty="0" smtClean="0"/>
              <a:t> ১১ </a:t>
            </a:r>
            <a:r>
              <a:rPr lang="en-US" sz="2400" b="1" i="1" dirty="0" err="1" smtClean="0"/>
              <a:t>জন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মাঠে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খেলায়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অংশ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গ্রহন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করে</a:t>
            </a:r>
            <a:r>
              <a:rPr lang="en-US" sz="2400" b="1" i="1" dirty="0" smtClean="0"/>
              <a:t>। অবশিষ্ট৩ </a:t>
            </a:r>
            <a:r>
              <a:rPr lang="en-US" sz="2400" b="1" i="1" dirty="0" err="1" smtClean="0"/>
              <a:t>বা</a:t>
            </a:r>
            <a:r>
              <a:rPr lang="en-US" sz="2400" b="1" i="1" dirty="0" smtClean="0"/>
              <a:t> ৪ </a:t>
            </a:r>
            <a:r>
              <a:rPr lang="en-US" sz="2400" b="1" i="1" dirty="0" err="1" smtClean="0"/>
              <a:t>জন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খেলোয়ার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অতিরিক্ত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হিসেবে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থাকে।অতিরিক্ত</a:t>
            </a:r>
            <a:r>
              <a:rPr lang="en-US" sz="2400" b="1" i="1" dirty="0" smtClean="0"/>
              <a:t>  </a:t>
            </a:r>
            <a:r>
              <a:rPr lang="en-US" sz="2400" b="1" i="1" dirty="0" err="1" smtClean="0"/>
              <a:t>খেলোয়ার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শুধু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ফিল্ডিং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করতে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পারে</a:t>
            </a:r>
            <a:r>
              <a:rPr lang="en-US" sz="2400" b="1" i="1" dirty="0" smtClean="0"/>
              <a:t>। </a:t>
            </a:r>
            <a:r>
              <a:rPr lang="en-US" sz="2400" b="1" i="1" dirty="0" err="1" smtClean="0"/>
              <a:t>কিন্তু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ব্যাটিং</a:t>
            </a:r>
            <a:r>
              <a:rPr lang="en-US" sz="2400" b="1" i="1" dirty="0" smtClean="0"/>
              <a:t> ,</a:t>
            </a:r>
            <a:r>
              <a:rPr lang="en-US" sz="2400" b="1" i="1" dirty="0" err="1" smtClean="0"/>
              <a:t>বোলিং</a:t>
            </a:r>
            <a:r>
              <a:rPr lang="en-US" sz="2400" b="1" i="1" dirty="0" smtClean="0"/>
              <a:t>  ও </a:t>
            </a:r>
            <a:r>
              <a:rPr lang="en-US" sz="2400" b="1" i="1" dirty="0" err="1" smtClean="0"/>
              <a:t>উইকেট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কিপিং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করতে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পারবে</a:t>
            </a:r>
            <a:r>
              <a:rPr lang="en-US" sz="2400" b="1" i="1" dirty="0" smtClean="0"/>
              <a:t>  </a:t>
            </a:r>
            <a:r>
              <a:rPr lang="en-US" sz="2400" b="1" i="1" dirty="0" err="1" smtClean="0"/>
              <a:t>না</a:t>
            </a:r>
            <a:r>
              <a:rPr lang="en-US" sz="2400" b="1" i="1" dirty="0" smtClean="0"/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0323" y="990600"/>
            <a:ext cx="2752677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</a:rPr>
              <a:t>খেলোয়ার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5533108" cy="32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8470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4343400" cy="18288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0"/>
            <a:ext cx="4038600" cy="1828800"/>
          </a:xfrm>
        </p:spPr>
      </p:pic>
      <p:sp>
        <p:nvSpPr>
          <p:cNvPr id="9" name="Rectangle 8"/>
          <p:cNvSpPr/>
          <p:nvPr/>
        </p:nvSpPr>
        <p:spPr>
          <a:xfrm>
            <a:off x="7010400" y="2057400"/>
            <a:ext cx="121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বল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244334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00B050"/>
                </a:solidFill>
              </a:rPr>
              <a:t>বল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গোলাকার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হবে</a:t>
            </a:r>
            <a:r>
              <a:rPr lang="en-US" sz="2400" b="1" dirty="0" smtClean="0">
                <a:solidFill>
                  <a:srgbClr val="00B050"/>
                </a:solidFill>
              </a:rPr>
              <a:t> । </a:t>
            </a:r>
            <a:r>
              <a:rPr lang="en-US" sz="2400" b="1" dirty="0" err="1" smtClean="0">
                <a:solidFill>
                  <a:srgbClr val="00B050"/>
                </a:solidFill>
              </a:rPr>
              <a:t>পরিধি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হবে</a:t>
            </a:r>
            <a:r>
              <a:rPr lang="en-US" sz="2400" b="1" dirty="0" smtClean="0">
                <a:solidFill>
                  <a:srgbClr val="00B050"/>
                </a:solidFill>
              </a:rPr>
              <a:t> ৮.৭৫ইঞ্চি*৯ইঞ্চি। </a:t>
            </a:r>
            <a:r>
              <a:rPr lang="en-US" sz="2400" b="1" dirty="0" err="1" smtClean="0">
                <a:solidFill>
                  <a:srgbClr val="00B050"/>
                </a:solidFill>
              </a:rPr>
              <a:t>খেলার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পূর্বে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বল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আম্পায়ার</a:t>
            </a:r>
            <a:r>
              <a:rPr lang="en-US" sz="2400" b="1" dirty="0" smtClean="0">
                <a:solidFill>
                  <a:srgbClr val="00B050"/>
                </a:solidFill>
              </a:rPr>
              <a:t> ও </a:t>
            </a:r>
            <a:r>
              <a:rPr lang="en-US" sz="2400" b="1" dirty="0" err="1" smtClean="0">
                <a:solidFill>
                  <a:srgbClr val="00B050"/>
                </a:solidFill>
              </a:rPr>
              <a:t>উভয়দলের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ক্যাপটেন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দ্বারা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অনুমোদিত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হবে</a:t>
            </a:r>
            <a:r>
              <a:rPr lang="en-US" sz="2400" b="1" dirty="0" smtClean="0">
                <a:solidFill>
                  <a:srgbClr val="00B050"/>
                </a:solidFill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49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3872346" cy="38723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07774" y="762000"/>
            <a:ext cx="14646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ব্যাট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3855" y="4763869"/>
            <a:ext cx="9053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</a:rPr>
              <a:t>ব্যাটের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দৈর্ঘ্য</a:t>
            </a:r>
            <a:r>
              <a:rPr lang="en-US" sz="2400" b="1" dirty="0" smtClean="0">
                <a:solidFill>
                  <a:srgbClr val="00B050"/>
                </a:solidFill>
              </a:rPr>
              <a:t> ৩৮ </a:t>
            </a:r>
            <a:r>
              <a:rPr lang="en-US" sz="2400" b="1" dirty="0" err="1" smtClean="0">
                <a:solidFill>
                  <a:srgbClr val="00B050"/>
                </a:solidFill>
              </a:rPr>
              <a:t>ইঞ্চির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বেশি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নয়,প্রস্থ</a:t>
            </a:r>
            <a:r>
              <a:rPr lang="en-US" sz="2400" b="1" dirty="0" smtClean="0">
                <a:solidFill>
                  <a:srgbClr val="00B050"/>
                </a:solidFill>
              </a:rPr>
              <a:t> ৪.২৫ইঞ্চির </a:t>
            </a:r>
            <a:r>
              <a:rPr lang="en-US" sz="2400" b="1" dirty="0" err="1" smtClean="0">
                <a:solidFill>
                  <a:srgbClr val="00B050"/>
                </a:solidFill>
              </a:rPr>
              <a:t>বেশি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হবে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না</a:t>
            </a:r>
            <a:r>
              <a:rPr lang="en-US" sz="2400" b="1" dirty="0" smtClean="0">
                <a:solidFill>
                  <a:srgbClr val="00B050"/>
                </a:solidFill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4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8548" y="609600"/>
            <a:ext cx="3563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CC"/>
                </a:solidFill>
              </a:rPr>
              <a:t>মাঠে</a:t>
            </a:r>
            <a:r>
              <a:rPr lang="en-US" sz="4000" b="1" dirty="0">
                <a:solidFill>
                  <a:srgbClr val="0000CC"/>
                </a:solidFill>
              </a:rPr>
              <a:t> </a:t>
            </a:r>
            <a:r>
              <a:rPr lang="en-US" sz="4000" b="1" dirty="0" err="1">
                <a:solidFill>
                  <a:srgbClr val="0000CC"/>
                </a:solidFill>
              </a:rPr>
              <a:t>খেলোয়াড়দের</a:t>
            </a:r>
            <a:r>
              <a:rPr lang="en-US" sz="4000" b="1" dirty="0">
                <a:solidFill>
                  <a:srgbClr val="0000CC"/>
                </a:solidFill>
              </a:rPr>
              <a:t> </a:t>
            </a:r>
            <a:endParaRPr lang="en-US" sz="4000" b="1" dirty="0" smtClean="0">
              <a:solidFill>
                <a:srgbClr val="0000CC"/>
              </a:solidFill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</a:rPr>
              <a:t>অবস্থান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"/>
            <a:ext cx="5276148" cy="4559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4535269"/>
            <a:ext cx="8915400" cy="2248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50"/>
                </a:solidFill>
              </a:rPr>
              <a:t>একটি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দল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মাঠে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ফিল্ডিং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করার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সময়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বিভিন্ন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অবস্থানে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দাঁড়াতে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হয়।এটা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নির্ভর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করে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বোলারের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বোলিং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কৌশলের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উপর</a:t>
            </a:r>
            <a:r>
              <a:rPr lang="en-US" sz="2400" b="1" dirty="0" smtClean="0">
                <a:solidFill>
                  <a:srgbClr val="00B050"/>
                </a:solidFill>
              </a:rPr>
              <a:t>। </a:t>
            </a:r>
            <a:r>
              <a:rPr lang="en-US" sz="2400" b="1" dirty="0" err="1" smtClean="0">
                <a:solidFill>
                  <a:srgbClr val="00B050"/>
                </a:solidFill>
              </a:rPr>
              <a:t>ফিল্ডিং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করার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সময়</a:t>
            </a:r>
            <a:r>
              <a:rPr lang="en-US" sz="2400" b="1" dirty="0" smtClean="0">
                <a:solidFill>
                  <a:srgbClr val="00B050"/>
                </a:solidFill>
              </a:rPr>
              <a:t>  ১১ </a:t>
            </a:r>
            <a:r>
              <a:rPr lang="en-US" sz="2400" b="1" dirty="0" err="1" smtClean="0">
                <a:solidFill>
                  <a:srgbClr val="00B050"/>
                </a:solidFill>
              </a:rPr>
              <a:t>জন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কেলোয়াড়কে</a:t>
            </a:r>
            <a:r>
              <a:rPr lang="en-US" sz="2400" b="1" dirty="0" smtClean="0">
                <a:solidFill>
                  <a:srgbClr val="00B050"/>
                </a:solidFill>
              </a:rPr>
              <a:t> ১১টি </a:t>
            </a:r>
            <a:r>
              <a:rPr lang="en-US" sz="2400" b="1" dirty="0" err="1" smtClean="0">
                <a:solidFill>
                  <a:srgbClr val="00B050"/>
                </a:solidFill>
              </a:rPr>
              <a:t>স্থানে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দাঁড়াতে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হয়</a:t>
            </a:r>
            <a:r>
              <a:rPr lang="en-US" sz="2400" b="1" dirty="0" smtClean="0">
                <a:solidFill>
                  <a:srgbClr val="00B050"/>
                </a:solidFill>
              </a:rPr>
              <a:t>। </a:t>
            </a:r>
            <a:r>
              <a:rPr lang="en-US" sz="2400" b="1" dirty="0" err="1" smtClean="0">
                <a:solidFill>
                  <a:srgbClr val="00B050"/>
                </a:solidFill>
              </a:rPr>
              <a:t>তবে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মাঠে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এর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চেয়ে</a:t>
            </a:r>
            <a:r>
              <a:rPr lang="en-US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err="1" smtClean="0">
                <a:solidFill>
                  <a:srgbClr val="00B050"/>
                </a:solidFill>
              </a:rPr>
              <a:t>অনেক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বেশি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অবস্থান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রয়েছে</a:t>
            </a:r>
            <a:r>
              <a:rPr lang="en-US" sz="2400" b="1" dirty="0" smtClean="0">
                <a:solidFill>
                  <a:srgbClr val="00B050"/>
                </a:solidFill>
              </a:rPr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16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3244334"/>
            <a:ext cx="5429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ক্রিকেট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খেলা</a:t>
            </a:r>
            <a:r>
              <a:rPr lang="en-US" sz="4000" b="1" dirty="0" smtClean="0">
                <a:solidFill>
                  <a:srgbClr val="7030A0"/>
                </a:solidFill>
              </a:rPr>
              <a:t> ৩ </a:t>
            </a:r>
            <a:r>
              <a:rPr lang="en-US" sz="4000" b="1" dirty="0" err="1" smtClean="0">
                <a:solidFill>
                  <a:srgbClr val="7030A0"/>
                </a:solidFill>
              </a:rPr>
              <a:t>প্রকার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635" y="4343400"/>
            <a:ext cx="62663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00CC"/>
                </a:solidFill>
              </a:rPr>
              <a:t>টি-টুয়েন্টি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খেলা</a:t>
            </a:r>
            <a:r>
              <a:rPr lang="en-US" sz="2400" b="1" dirty="0" smtClean="0">
                <a:solidFill>
                  <a:srgbClr val="0000CC"/>
                </a:solidFill>
              </a:rPr>
              <a:t>(২০ </a:t>
            </a:r>
            <a:r>
              <a:rPr lang="en-US" sz="2400" b="1" dirty="0" err="1" smtClean="0">
                <a:solidFill>
                  <a:srgbClr val="0000CC"/>
                </a:solidFill>
              </a:rPr>
              <a:t>ওভার</a:t>
            </a:r>
            <a:r>
              <a:rPr lang="en-US" sz="2400" b="1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00CC"/>
                </a:solidFill>
              </a:rPr>
              <a:t>ওয়ানডে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খেলা</a:t>
            </a:r>
            <a:r>
              <a:rPr lang="en-US" sz="2400" b="1" dirty="0" smtClean="0">
                <a:solidFill>
                  <a:srgbClr val="0000CC"/>
                </a:solidFill>
              </a:rPr>
              <a:t> (৫০ </a:t>
            </a:r>
            <a:r>
              <a:rPr lang="en-US" sz="2400" b="1" dirty="0" err="1" smtClean="0">
                <a:solidFill>
                  <a:srgbClr val="0000CC"/>
                </a:solidFill>
              </a:rPr>
              <a:t>ওভার</a:t>
            </a:r>
            <a:r>
              <a:rPr lang="en-US" sz="2400" b="1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00CC"/>
                </a:solidFill>
              </a:rPr>
              <a:t>টেষ্ট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খেলা</a:t>
            </a:r>
            <a:r>
              <a:rPr lang="en-US" sz="2400" b="1" dirty="0" smtClean="0">
                <a:solidFill>
                  <a:srgbClr val="0000CC"/>
                </a:solidFill>
              </a:rPr>
              <a:t>(৫ </a:t>
            </a:r>
            <a:r>
              <a:rPr lang="en-US" sz="2400" b="1" dirty="0" err="1" smtClean="0">
                <a:solidFill>
                  <a:srgbClr val="0000CC"/>
                </a:solidFill>
              </a:rPr>
              <a:t>দিনের</a:t>
            </a:r>
            <a:r>
              <a:rPr lang="en-US" sz="2400" b="1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q"/>
            </a:pPr>
            <a:endParaRPr lang="en-US" sz="2400" b="1" dirty="0">
              <a:solidFill>
                <a:srgbClr val="00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45" y="25338"/>
            <a:ext cx="2762250" cy="2875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" y="25339"/>
            <a:ext cx="3265221" cy="2875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25339"/>
            <a:ext cx="3168152" cy="287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88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7400" y="914400"/>
            <a:ext cx="3082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00B050"/>
                </a:solidFill>
              </a:rPr>
              <a:t>আইন</a:t>
            </a: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err="1">
                <a:solidFill>
                  <a:srgbClr val="00B050"/>
                </a:solidFill>
              </a:rPr>
              <a:t>কানুন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295400" y="5801380"/>
            <a:ext cx="6125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</a:rPr>
              <a:t>কিক্রেট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খেলারআইন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সর্বমোট</a:t>
            </a:r>
            <a:r>
              <a:rPr lang="en-US" sz="2800" b="1" dirty="0">
                <a:solidFill>
                  <a:srgbClr val="00B050"/>
                </a:solidFill>
              </a:rPr>
              <a:t> ২৪টি।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7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90800"/>
            <a:ext cx="4387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ওবারঃ</a:t>
            </a:r>
            <a:r>
              <a:rPr lang="en-US" b="1" dirty="0" smtClean="0">
                <a:solidFill>
                  <a:srgbClr val="7030A0"/>
                </a:solidFill>
              </a:rPr>
              <a:t>- ৬ </a:t>
            </a:r>
            <a:r>
              <a:rPr lang="en-US" b="1" dirty="0" err="1" smtClean="0">
                <a:solidFill>
                  <a:srgbClr val="7030A0"/>
                </a:solidFill>
              </a:rPr>
              <a:t>টি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শুদ্ধ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এক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ওবার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হয়</a:t>
            </a:r>
            <a:r>
              <a:rPr lang="en-US" b="1" dirty="0" smtClean="0">
                <a:solidFill>
                  <a:srgbClr val="7030A0"/>
                </a:solidFill>
              </a:rPr>
              <a:t>।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9320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বাউন্ডারিঃ</a:t>
            </a:r>
            <a:r>
              <a:rPr lang="en-US" b="1" dirty="0" err="1" smtClean="0">
                <a:solidFill>
                  <a:srgbClr val="7030A0"/>
                </a:solidFill>
              </a:rPr>
              <a:t>-ব্যাটে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লেগে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মাটি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স্পর্শ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যখন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রেখা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অতিক্রম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তাকে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তাকে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বলে</a:t>
            </a:r>
            <a:r>
              <a:rPr lang="en-US" b="1" dirty="0" smtClean="0">
                <a:solidFill>
                  <a:srgbClr val="7030A0"/>
                </a:solidFill>
              </a:rPr>
              <a:t>।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হলে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ব্যাটসম্যানের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নামে</a:t>
            </a:r>
            <a:r>
              <a:rPr lang="en-US" b="1" dirty="0" smtClean="0">
                <a:solidFill>
                  <a:srgbClr val="7030A0"/>
                </a:solidFill>
              </a:rPr>
              <a:t> ৪ </a:t>
            </a:r>
            <a:r>
              <a:rPr lang="en-US" b="1" dirty="0" err="1" smtClean="0">
                <a:solidFill>
                  <a:srgbClr val="7030A0"/>
                </a:solidFill>
              </a:rPr>
              <a:t>রান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যোগ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হয়</a:t>
            </a:r>
            <a:r>
              <a:rPr lang="en-US" b="1" dirty="0" smtClean="0">
                <a:solidFill>
                  <a:srgbClr val="7030A0"/>
                </a:solidFill>
              </a:rPr>
              <a:t>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" y="4191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ওবার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বাউন্ডারিঃ</a:t>
            </a:r>
            <a:r>
              <a:rPr lang="en-US" b="1" dirty="0" err="1" smtClean="0">
                <a:solidFill>
                  <a:srgbClr val="7030A0"/>
                </a:solidFill>
              </a:rPr>
              <a:t>-ব্যাটের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আঘাতে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যখন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শূন্যে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দিয়ে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রেখা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অতিক্রম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তখন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তাকে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ওবার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বলে</a:t>
            </a:r>
            <a:r>
              <a:rPr lang="en-US" b="1" dirty="0" smtClean="0">
                <a:solidFill>
                  <a:srgbClr val="7030A0"/>
                </a:solidFill>
              </a:rPr>
              <a:t>। </a:t>
            </a:r>
            <a:r>
              <a:rPr lang="en-US" b="1" dirty="0" err="1" smtClean="0">
                <a:solidFill>
                  <a:srgbClr val="7030A0"/>
                </a:solidFill>
              </a:rPr>
              <a:t>ওবার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বাউন্ডারি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হলে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ব্যাটসম্যানের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নামে</a:t>
            </a:r>
            <a:r>
              <a:rPr lang="en-US" b="1" dirty="0" smtClean="0">
                <a:solidFill>
                  <a:srgbClr val="7030A0"/>
                </a:solidFill>
              </a:rPr>
              <a:t> ৬ </a:t>
            </a:r>
            <a:r>
              <a:rPr lang="en-US" b="1" dirty="0" err="1" smtClean="0">
                <a:solidFill>
                  <a:srgbClr val="7030A0"/>
                </a:solidFill>
              </a:rPr>
              <a:t>রান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যোগ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হয়</a:t>
            </a:r>
            <a:r>
              <a:rPr lang="en-US" b="1" dirty="0" smtClean="0">
                <a:solidFill>
                  <a:srgbClr val="7030A0"/>
                </a:solidFill>
              </a:rPr>
              <a:t>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" y="5334000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বাই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এবং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লেগ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বাইঃ</a:t>
            </a:r>
            <a:r>
              <a:rPr lang="en-US" b="1" dirty="0" err="1" smtClean="0">
                <a:solidFill>
                  <a:srgbClr val="7030A0"/>
                </a:solidFill>
              </a:rPr>
              <a:t>-বল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যদি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ব্যাটসম্যানের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ব্যাটের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দেহের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কোথাও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স্পর্শ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না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অতিক্রম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এবং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কোন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রান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সংগ্রহ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তবে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আম্পায়ার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এবং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বল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যদি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দেহের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পোশাকে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স্পর্শ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তবে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লেগ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বাই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এর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সংকেত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দেন</a:t>
            </a:r>
            <a:r>
              <a:rPr lang="en-US" b="1" dirty="0" smtClean="0">
                <a:solidFill>
                  <a:srgbClr val="7030A0"/>
                </a:solidFill>
              </a:rPr>
              <a:t>।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800599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236" y="0"/>
            <a:ext cx="43087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3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33628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ওয়াইড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বল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ঃ-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ব্যাটসম্যানের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নাগালের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বাইরে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গেলে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ওয়াইড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-1" y="3593068"/>
            <a:ext cx="89916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রান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আউটঃ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-রান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নেওয়ার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সময়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ব্যাটসম্যান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যদি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ক্রিজে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পৌছার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আগেই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ফিল্ডারগন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বল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দ্বারা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বেল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ফেলে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দেয়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তখন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ব্যাটনম্যান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রান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আউটের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আওতায়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পড়ে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।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1" y="479167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এল.বি.ডব্লিউঃ</a:t>
            </a:r>
            <a:r>
              <a:rPr lang="en-US" b="1" dirty="0" err="1" smtClean="0">
                <a:solidFill>
                  <a:srgbClr val="0000CC"/>
                </a:solidFill>
              </a:rPr>
              <a:t>-আম্পায়ার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যদি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মনে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করেন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যে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লেগস্পাম্পের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</a:rPr>
              <a:t>বাইরে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 err="1" smtClean="0">
                <a:solidFill>
                  <a:srgbClr val="0000CC"/>
                </a:solidFill>
              </a:rPr>
              <a:t>বল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ছাড়া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কোনো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বল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ব্যাটসম্যানের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পায়ে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বা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শরীরে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প্রতিহত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না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হলে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সরাসরি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স্পাম্পে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আঘাত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করতো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তবে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তিনি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এল.বি.ডব্লিউ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হিসাবে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আউট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দিবেন</a:t>
            </a:r>
            <a:r>
              <a:rPr lang="en-US" b="1" dirty="0" smtClean="0">
                <a:solidFill>
                  <a:srgbClr val="0000CC"/>
                </a:solidFill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0739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বোল্ড</a:t>
            </a:r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আউটঃ-বোলারের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বল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সরাসরি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বা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ব্যাটসম্যানের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আঘাতে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স্ট্যাম্প</a:t>
            </a:r>
            <a:r>
              <a:rPr lang="en-US" sz="2000" b="1" dirty="0" smtClean="0">
                <a:solidFill>
                  <a:srgbClr val="00CC00"/>
                </a:solidFill>
              </a:rPr>
              <a:t>-এ </a:t>
            </a:r>
          </a:p>
          <a:p>
            <a:r>
              <a:rPr lang="en-US" sz="2000" b="1" dirty="0" err="1" smtClean="0">
                <a:solidFill>
                  <a:srgbClr val="00CC00"/>
                </a:solidFill>
              </a:rPr>
              <a:t>লেগে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বেল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পড়ে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যায়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তাহলে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বোল্ড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আউট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হবে</a:t>
            </a:r>
            <a:r>
              <a:rPr lang="en-US" sz="2000" b="1" dirty="0" smtClean="0">
                <a:solidFill>
                  <a:srgbClr val="00CC00"/>
                </a:solidFill>
              </a:rPr>
              <a:t>।</a:t>
            </a:r>
            <a:endParaRPr lang="en-US" sz="2000" dirty="0">
              <a:solidFill>
                <a:srgbClr val="00CC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81"/>
            <a:ext cx="4802185" cy="25820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690" y="58838"/>
            <a:ext cx="4104281" cy="247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392269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স্ট্যাম্প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আউটঃ</a:t>
            </a:r>
            <a:r>
              <a:rPr lang="en-US" b="1" dirty="0" err="1" smtClean="0">
                <a:solidFill>
                  <a:srgbClr val="00CC00"/>
                </a:solidFill>
              </a:rPr>
              <a:t>-নো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বল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ছাড়া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ব্যাটসম্যান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বল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খেলার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জন্য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ক্রিজ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ছেড়ে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বাইরে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গেলে</a:t>
            </a:r>
            <a:r>
              <a:rPr lang="en-US" b="1" dirty="0" smtClean="0">
                <a:solidFill>
                  <a:srgbClr val="00CC00"/>
                </a:solidFill>
              </a:rPr>
              <a:t> ঐ </a:t>
            </a:r>
            <a:r>
              <a:rPr lang="en-US" b="1" dirty="0" err="1" smtClean="0">
                <a:solidFill>
                  <a:srgbClr val="00CC00"/>
                </a:solidFill>
              </a:rPr>
              <a:t>সময়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যদি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উইকেট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কিপার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বল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ধরে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বেল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ফেলে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দেয়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তাহলে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ব্যাটসম্যান</a:t>
            </a:r>
            <a:r>
              <a:rPr lang="en-US" b="1" dirty="0" smtClean="0">
                <a:solidFill>
                  <a:srgbClr val="00CC00"/>
                </a:solidFill>
              </a:rPr>
              <a:t>  </a:t>
            </a:r>
            <a:r>
              <a:rPr lang="en-US" b="1" dirty="0" err="1" smtClean="0">
                <a:solidFill>
                  <a:srgbClr val="00CC00"/>
                </a:solidFill>
              </a:rPr>
              <a:t>স্ট্যাম্প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আউট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হবে</a:t>
            </a:r>
            <a:r>
              <a:rPr lang="en-US" b="1" dirty="0" smtClean="0">
                <a:solidFill>
                  <a:srgbClr val="00CC00"/>
                </a:solidFill>
              </a:rPr>
              <a:t>।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6928" y="4687669"/>
            <a:ext cx="9171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00CC"/>
                </a:solidFill>
              </a:rPr>
              <a:t>টাইমড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আউটঃ</a:t>
            </a:r>
            <a:r>
              <a:rPr lang="en-US" sz="2000" b="1" dirty="0" err="1" smtClean="0"/>
              <a:t>-একজন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ব্যাটসম্যানকে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হওয়ার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নতুন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ব্যাটসম্যান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গার্ড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নিত</a:t>
            </a:r>
            <a:r>
              <a:rPr lang="en-US" sz="2000" b="1" dirty="0" smtClean="0"/>
              <a:t> ৩ </a:t>
            </a:r>
            <a:r>
              <a:rPr lang="en-US" sz="2000" b="1" dirty="0" err="1" smtClean="0"/>
              <a:t>মিনিটেরবেশি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সময়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নেয়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তখন</a:t>
            </a:r>
            <a:r>
              <a:rPr lang="en-US" sz="2000" b="1" dirty="0" smtClean="0"/>
              <a:t> ঐ </a:t>
            </a:r>
            <a:r>
              <a:rPr lang="en-US" sz="2000" b="1" dirty="0" err="1" smtClean="0"/>
              <a:t>ব্যাটসম্যান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টাইমড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হবেন</a:t>
            </a:r>
            <a:r>
              <a:rPr lang="en-US" sz="2000" b="1" dirty="0" smtClean="0"/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0166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কট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আউটঃ</a:t>
            </a:r>
            <a:r>
              <a:rPr lang="en-US" sz="2000" b="1" dirty="0" smtClean="0">
                <a:solidFill>
                  <a:srgbClr val="FF0000"/>
                </a:solidFill>
              </a:rPr>
              <a:t>-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ব্যাটসম্যান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মারার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শূন্যে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থাকা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অবস্থায়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ফিল্ডারগন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ধরে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ফেললে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তখনঐ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ব্যাটসম্যান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আউট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হবেন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0781" y="598306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CC00"/>
                </a:solidFill>
              </a:rPr>
              <a:t>হিট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আউটঃ-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ব্যাটসম্যান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সময়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যদি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শরীর,ব্যাট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পোশাকে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লেগে</a:t>
            </a:r>
            <a:r>
              <a:rPr lang="en-US" sz="2000" b="1" dirty="0" smtClean="0">
                <a:solidFill>
                  <a:srgbClr val="7030A0"/>
                </a:solidFill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</a:rPr>
              <a:t>বেল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পড়ে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যায়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তখন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ব্যাটসম্যান</a:t>
            </a:r>
            <a:r>
              <a:rPr lang="en-US" sz="2000" b="1" dirty="0" smtClean="0">
                <a:solidFill>
                  <a:srgbClr val="7030A0"/>
                </a:solidFill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</a:rPr>
              <a:t>হিট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উইকেট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আউট</a:t>
            </a:r>
            <a:r>
              <a:rPr lang="en-US" sz="2000" b="1" dirty="0" smtClean="0">
                <a:solidFill>
                  <a:srgbClr val="7030A0"/>
                </a:solidFill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</a:rPr>
              <a:t>হবে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" y="-1"/>
            <a:ext cx="4807528" cy="22967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-2"/>
            <a:ext cx="4343401" cy="229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1"/>
            <a:ext cx="48768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4400" b="1" i="1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4400" b="1" i="1" dirty="0" smtClean="0">
                <a:solidFill>
                  <a:srgbClr val="00B050"/>
                </a:solidFill>
              </a:rPr>
              <a:t> </a:t>
            </a:r>
            <a:r>
              <a:rPr lang="en-US" sz="4400" b="1" i="1" dirty="0" err="1" smtClean="0">
                <a:solidFill>
                  <a:srgbClr val="00B050"/>
                </a:solidFill>
              </a:rPr>
              <a:t>পরিচিতি</a:t>
            </a:r>
            <a:endParaRPr lang="en-US" sz="4400" b="1" i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62400" y="1447800"/>
            <a:ext cx="5257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 err="1" smtClean="0">
                <a:solidFill>
                  <a:srgbClr val="7030A0"/>
                </a:solidFill>
              </a:rPr>
              <a:t>নামঃমোঃহজালালখানঁ</a:t>
            </a:r>
            <a:endParaRPr lang="en-US" sz="40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3000" b="1" i="1" dirty="0" smtClean="0"/>
          </a:p>
          <a:p>
            <a:pPr marL="0" indent="0">
              <a:buNone/>
            </a:pPr>
            <a:r>
              <a:rPr lang="en-US" sz="3000" b="1" i="1" dirty="0" err="1" smtClean="0"/>
              <a:t>সহকারীশিক্ষক</a:t>
            </a:r>
            <a:r>
              <a:rPr lang="en-US" sz="3000" b="1" i="1" dirty="0" smtClean="0"/>
              <a:t>(</a:t>
            </a:r>
            <a:r>
              <a:rPr lang="en-US" sz="3000" b="1" i="1" dirty="0" err="1" smtClean="0"/>
              <a:t>শরীর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চর্চা</a:t>
            </a:r>
            <a:r>
              <a:rPr lang="en-US" sz="3000" b="1" i="1" dirty="0" smtClean="0"/>
              <a:t>) ।</a:t>
            </a:r>
          </a:p>
          <a:p>
            <a:pPr marL="0" indent="0">
              <a:buNone/>
            </a:pPr>
            <a:endParaRPr lang="en-US" sz="2600" b="1" i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600" b="1" i="1" dirty="0" err="1" smtClean="0">
                <a:solidFill>
                  <a:srgbClr val="0000CC"/>
                </a:solidFill>
              </a:rPr>
              <a:t>আব্দুলকাইয়ুমদাখিলমাদ্রসা</a:t>
            </a:r>
            <a:r>
              <a:rPr lang="en-US" sz="2600" b="1" i="1" dirty="0" smtClean="0">
                <a:solidFill>
                  <a:srgbClr val="0000CC"/>
                </a:solidFill>
              </a:rPr>
              <a:t>,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দক্ষিনপারগেন্ডারিয়া</a:t>
            </a:r>
            <a:r>
              <a:rPr lang="en-US" sz="2600" b="1" i="1" dirty="0" smtClean="0">
                <a:solidFill>
                  <a:srgbClr val="0000CC"/>
                </a:solidFill>
              </a:rPr>
              <a:t>,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কেরানীগন্জ</a:t>
            </a:r>
            <a:r>
              <a:rPr lang="en-US" sz="2600" b="1" i="1" dirty="0" smtClean="0">
                <a:solidFill>
                  <a:srgbClr val="0000CC"/>
                </a:solidFill>
              </a:rPr>
              <a:t>, ঢাকা-১৩১১ ।</a:t>
            </a:r>
          </a:p>
          <a:p>
            <a:pPr marL="0" indent="0">
              <a:buNone/>
            </a:pPr>
            <a:endParaRPr lang="en-US" sz="31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100" b="1" i="1" dirty="0" err="1" smtClean="0">
                <a:solidFill>
                  <a:srgbClr val="00B050"/>
                </a:solidFill>
              </a:rPr>
              <a:t>মোবাইল</a:t>
            </a:r>
            <a:r>
              <a:rPr lang="en-US" sz="3100" b="1" i="1" dirty="0" smtClean="0">
                <a:solidFill>
                  <a:srgbClr val="00B050"/>
                </a:solidFill>
              </a:rPr>
              <a:t>:	০১৭৫৭৬০১৬৯৬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email:shahjalaltitu5@gmail.com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57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5327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CC00"/>
                </a:solidFill>
              </a:rPr>
              <a:t>হিট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দ্য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বল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টোয়াইসঃ</a:t>
            </a:r>
            <a:r>
              <a:rPr lang="en-US" sz="2000" b="1" dirty="0" err="1" smtClean="0">
                <a:solidFill>
                  <a:srgbClr val="CC3300"/>
                </a:solidFill>
              </a:rPr>
              <a:t>-ব্যাটসম্যানের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ব্যাটে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বা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শরীরে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বল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একবার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লাগার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পর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ব্যাটসম্যাননিজের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উইকেট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রক্ষার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জন্য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দ্বিতীয়বার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বলে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আঘাত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করলে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বা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খেললে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আবেদনের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প্রেক্ষিতে</a:t>
            </a:r>
            <a:r>
              <a:rPr lang="en-US" sz="2000" dirty="0">
                <a:solidFill>
                  <a:srgbClr val="CC3300"/>
                </a:solidFill>
              </a:rPr>
              <a:t> </a:t>
            </a:r>
            <a:r>
              <a:rPr lang="en-US" sz="2000" dirty="0" err="1" smtClean="0">
                <a:solidFill>
                  <a:srgbClr val="CC3300"/>
                </a:solidFill>
              </a:rPr>
              <a:t>এই</a:t>
            </a:r>
            <a:r>
              <a:rPr lang="en-US" sz="2000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আউটের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আওতায়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পড়বে</a:t>
            </a:r>
            <a:r>
              <a:rPr lang="en-US" sz="2000" b="1" dirty="0" smtClean="0">
                <a:solidFill>
                  <a:srgbClr val="CC3300"/>
                </a:solidFill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773269"/>
            <a:ext cx="90566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00CC"/>
                </a:solidFill>
              </a:rPr>
              <a:t>ইচ্চাকৃতভাবে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হাত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দিয়ে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বল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</a:rPr>
              <a:t>ধরাঃ</a:t>
            </a:r>
            <a:r>
              <a:rPr lang="en-US" sz="2000" b="1" dirty="0" err="1" smtClean="0"/>
              <a:t>-ব্যাটসম্যান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ইচ্ছাকৃতভাবে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হাত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দ্বারা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ধরলে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বাধা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প্রদান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করলে</a:t>
            </a:r>
            <a:r>
              <a:rPr lang="en-US" sz="2000" b="1" dirty="0" smtClean="0"/>
              <a:t> ঐ </a:t>
            </a:r>
            <a:r>
              <a:rPr lang="en-US" sz="2000" b="1" dirty="0" err="1" smtClean="0"/>
              <a:t>ব্যাটসম্যান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হবে</a:t>
            </a:r>
            <a:r>
              <a:rPr lang="en-US" sz="2000" b="1" dirty="0" smtClean="0"/>
              <a:t>।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" y="491626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ফিল্ডারদের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ধরতে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বাধাপ্রদানঃ</a:t>
            </a:r>
            <a:r>
              <a:rPr lang="en-US" sz="2000" b="1" dirty="0" err="1" smtClean="0">
                <a:solidFill>
                  <a:srgbClr val="00CC00"/>
                </a:solidFill>
              </a:rPr>
              <a:t>-ব্যাটসম্যান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ইচ্ছাকৃতভাবে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ফিল্ডারদের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বল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ধরতে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বাধাপ্রদান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করলে</a:t>
            </a:r>
            <a:r>
              <a:rPr lang="en-US" sz="2000" b="1" dirty="0" smtClean="0">
                <a:solidFill>
                  <a:srgbClr val="00CC00"/>
                </a:solidFill>
              </a:rPr>
              <a:t> ঐ </a:t>
            </a:r>
            <a:r>
              <a:rPr lang="en-US" sz="2000" b="1" dirty="0" err="1" smtClean="0">
                <a:solidFill>
                  <a:srgbClr val="00CC00"/>
                </a:solidFill>
              </a:rPr>
              <a:t>ব্যাটসম্যান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আউট</a:t>
            </a:r>
            <a:r>
              <a:rPr lang="en-US" sz="2000" b="1" dirty="0" smtClean="0">
                <a:solidFill>
                  <a:srgbClr val="00CC00"/>
                </a:solidFill>
              </a:rPr>
              <a:t> </a:t>
            </a:r>
            <a:r>
              <a:rPr lang="en-US" sz="2000" b="1" dirty="0" err="1" smtClean="0">
                <a:solidFill>
                  <a:srgbClr val="00CC00"/>
                </a:solidFill>
              </a:rPr>
              <a:t>হবে</a:t>
            </a:r>
            <a:r>
              <a:rPr lang="en-US" sz="2000" b="1" dirty="0" smtClean="0">
                <a:solidFill>
                  <a:srgbClr val="00CC00"/>
                </a:solidFill>
              </a:rPr>
              <a:t>।</a:t>
            </a:r>
            <a:endParaRPr lang="en-US" sz="2000" dirty="0">
              <a:solidFill>
                <a:srgbClr val="00CC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200" y="6107668"/>
            <a:ext cx="90364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মেডেন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ওবারঃ</a:t>
            </a:r>
            <a:r>
              <a:rPr lang="en-US" sz="2000" b="1" dirty="0" err="1" smtClean="0">
                <a:solidFill>
                  <a:srgbClr val="7030A0"/>
                </a:solidFill>
              </a:rPr>
              <a:t>একজন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বোলার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এক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ওভারে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কোনো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রান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দিলে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তাকে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মেডেন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err="1" smtClean="0">
                <a:solidFill>
                  <a:srgbClr val="7030A0"/>
                </a:solidFill>
              </a:rPr>
              <a:t>ওভার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বলে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855"/>
            <a:ext cx="4677265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65" y="-1"/>
            <a:ext cx="4379392" cy="207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0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105398" y="1"/>
            <a:ext cx="3962399" cy="1447799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</a:rPr>
              <a:t>নোবলঃ-</a:t>
            </a:r>
            <a:r>
              <a:rPr lang="en-US" sz="1800" b="1" dirty="0" err="1" smtClean="0">
                <a:solidFill>
                  <a:srgbClr val="0000CC"/>
                </a:solidFill>
              </a:rPr>
              <a:t>বোলার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নিয়ম-মাফিক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বল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না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করলে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নো-বল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হয়</a:t>
            </a:r>
            <a:r>
              <a:rPr lang="en-US" sz="1800" b="1" dirty="0" smtClean="0">
                <a:solidFill>
                  <a:srgbClr val="0000CC"/>
                </a:solidFill>
              </a:rPr>
              <a:t>। </a:t>
            </a:r>
            <a:r>
              <a:rPr lang="en-US" sz="1800" b="1" dirty="0" err="1" smtClean="0">
                <a:solidFill>
                  <a:srgbClr val="0000CC"/>
                </a:solidFill>
              </a:rPr>
              <a:t>নিম্নের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কারনগুলোর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জন্য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নো-বল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ডাকা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হয়</a:t>
            </a:r>
            <a:r>
              <a:rPr lang="en-US" sz="1800" b="1" dirty="0" smtClean="0">
                <a:solidFill>
                  <a:srgbClr val="0000CC"/>
                </a:solidFill>
              </a:rPr>
              <a:t>।</a:t>
            </a:r>
            <a:endParaRPr lang="en-US" sz="1800" b="1" dirty="0">
              <a:solidFill>
                <a:srgbClr val="0000C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95800" y="2057400"/>
            <a:ext cx="4572000" cy="47244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B050"/>
                </a:solidFill>
              </a:rPr>
              <a:t>বোলারের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কনুই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ভেঙ্গে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গেলে</a:t>
            </a:r>
            <a:r>
              <a:rPr lang="en-US" b="1" dirty="0" smtClean="0">
                <a:solidFill>
                  <a:srgbClr val="00B050"/>
                </a:solidFill>
              </a:rPr>
              <a:t>।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00CC"/>
                </a:solidFill>
              </a:rPr>
              <a:t>ডেলিভারির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সময়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পপিং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ক্রিজ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অতিক্রম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করলে</a:t>
            </a:r>
            <a:r>
              <a:rPr lang="en-US" b="1" dirty="0" smtClean="0">
                <a:solidFill>
                  <a:srgbClr val="0000CC"/>
                </a:solidFill>
              </a:rPr>
              <a:t>। 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/>
              <a:t>বোলার</a:t>
            </a:r>
            <a:r>
              <a:rPr lang="en-US" b="1" dirty="0" smtClean="0"/>
              <a:t> </a:t>
            </a:r>
            <a:r>
              <a:rPr lang="en-US" b="1" dirty="0" err="1" smtClean="0"/>
              <a:t>বল</a:t>
            </a:r>
            <a:r>
              <a:rPr lang="en-US" b="1" dirty="0" smtClean="0"/>
              <a:t> </a:t>
            </a:r>
            <a:r>
              <a:rPr lang="en-US" b="1" dirty="0" err="1" smtClean="0"/>
              <a:t>করার</a:t>
            </a:r>
            <a:r>
              <a:rPr lang="en-US" b="1" dirty="0" smtClean="0"/>
              <a:t> </a:t>
            </a:r>
            <a:r>
              <a:rPr lang="en-US" b="1" dirty="0" err="1" smtClean="0"/>
              <a:t>সময়</a:t>
            </a:r>
            <a:r>
              <a:rPr lang="en-US" b="1" dirty="0" smtClean="0"/>
              <a:t> </a:t>
            </a:r>
            <a:r>
              <a:rPr lang="en-US" b="1" dirty="0" err="1" smtClean="0"/>
              <a:t>উইকেটের</a:t>
            </a:r>
            <a:r>
              <a:rPr lang="en-US" b="1" dirty="0" smtClean="0"/>
              <a:t> </a:t>
            </a:r>
            <a:r>
              <a:rPr lang="en-US" b="1" dirty="0" err="1" smtClean="0"/>
              <a:t>কোনো</a:t>
            </a:r>
            <a:r>
              <a:rPr lang="en-US" b="1" dirty="0" smtClean="0"/>
              <a:t> </a:t>
            </a:r>
            <a:r>
              <a:rPr lang="en-US" b="1" dirty="0" err="1" smtClean="0"/>
              <a:t>ক্ষতি</a:t>
            </a:r>
            <a:r>
              <a:rPr lang="en-US" b="1" dirty="0" smtClean="0"/>
              <a:t> </a:t>
            </a:r>
            <a:r>
              <a:rPr lang="en-US" b="1" dirty="0" err="1" smtClean="0"/>
              <a:t>করলে</a:t>
            </a:r>
            <a:r>
              <a:rPr lang="en-US" b="1" dirty="0" smtClean="0"/>
              <a:t>।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B050"/>
                </a:solidFill>
              </a:rPr>
              <a:t>বল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পিচের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অর্ধেকের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এপাশে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পড়লে</a:t>
            </a:r>
            <a:r>
              <a:rPr lang="en-US" b="1" dirty="0" smtClean="0">
                <a:solidFill>
                  <a:srgbClr val="00B050"/>
                </a:solidFill>
              </a:rPr>
              <a:t>।</a:t>
            </a:r>
            <a:endParaRPr lang="en-US" b="1" dirty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00CC"/>
                </a:solidFill>
              </a:rPr>
              <a:t>বল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সরাসরি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ব্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ব্যাটসম্যানের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কাঁধের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উপর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দিয়ে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চলে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গেলে</a:t>
            </a:r>
            <a:r>
              <a:rPr lang="en-US" b="1" dirty="0" smtClean="0">
                <a:solidFill>
                  <a:srgbClr val="0000CC"/>
                </a:solidFill>
              </a:rPr>
              <a:t>।</a:t>
            </a:r>
          </a:p>
          <a:p>
            <a:pPr>
              <a:lnSpc>
                <a:spcPct val="200000"/>
              </a:lnSpc>
              <a:buFont typeface="Courier New" pitchFamily="49" charset="0"/>
              <a:buChar char="o"/>
            </a:pPr>
            <a:r>
              <a:rPr lang="en-US" b="1" dirty="0" err="1" smtClean="0">
                <a:solidFill>
                  <a:srgbClr val="0000CC"/>
                </a:solidFill>
              </a:rPr>
              <a:t>নিয়মমিাফিক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পিল্ডার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অবস্থান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না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করলে</a:t>
            </a:r>
            <a:r>
              <a:rPr lang="en-US" b="1" dirty="0" smtClean="0">
                <a:solidFill>
                  <a:srgbClr val="0000CC"/>
                </a:solidFill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6926"/>
            <a:ext cx="4514178" cy="32696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76600"/>
            <a:ext cx="4541887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/>
      <p:bldP spid="6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2057400"/>
            <a:ext cx="32004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একক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কাজ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4254303"/>
            <a:ext cx="91440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ক্রিকেট</a:t>
            </a:r>
            <a:r>
              <a:rPr lang="en-US" sz="2800" dirty="0" smtClean="0"/>
              <a:t> </a:t>
            </a:r>
            <a:r>
              <a:rPr lang="en-US" sz="2800" dirty="0" err="1" smtClean="0"/>
              <a:t>খেলায়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নো-বল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খাতায়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sz="2800" dirty="0" smtClean="0"/>
              <a:t> ?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9576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5791200" y="914400"/>
            <a:ext cx="3352799" cy="685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883920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00"/>
                </a:solidFill>
              </a:rPr>
              <a:t>একটি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ক্রিকেট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খেলার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মাঠ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অংকন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খেলোয়াড়দের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অবস্থান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দেখাও</a:t>
            </a:r>
            <a:r>
              <a:rPr lang="en-US" sz="2400" b="1" dirty="0" smtClean="0">
                <a:solidFill>
                  <a:srgbClr val="FFFF00"/>
                </a:solidFill>
              </a:rPr>
              <a:t> 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" y="6927"/>
            <a:ext cx="5650691" cy="423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8717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6037"/>
            <a:ext cx="9144000" cy="42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384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25642"/>
            <a:ext cx="4419600" cy="33022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4645"/>
            <a:ext cx="4572000" cy="3458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040" y="3384645"/>
            <a:ext cx="4394960" cy="351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359690"/>
            <a:ext cx="4648200" cy="34983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-41564"/>
            <a:ext cx="4645183" cy="33804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782"/>
            <a:ext cx="4495799" cy="33804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73544"/>
            <a:ext cx="4438468" cy="348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4953000" cy="106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</a:rPr>
              <a:t>পাঠ</a:t>
            </a:r>
            <a:r>
              <a:rPr lang="en-US" sz="6000" b="1" dirty="0" smtClean="0">
                <a:solidFill>
                  <a:srgbClr val="00B050"/>
                </a:solidFill>
              </a:rPr>
              <a:t> </a:t>
            </a:r>
            <a:r>
              <a:rPr lang="en-US" sz="6000" b="1" dirty="0" err="1">
                <a:solidFill>
                  <a:srgbClr val="00B050"/>
                </a:solidFill>
              </a:rPr>
              <a:t>পরিচিতি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শ্রেনী</a:t>
            </a:r>
            <a:r>
              <a:rPr lang="en-US" b="1" dirty="0" smtClean="0">
                <a:solidFill>
                  <a:srgbClr val="7030A0"/>
                </a:solidFill>
              </a:rPr>
              <a:t>		ঃ		</a:t>
            </a:r>
            <a:r>
              <a:rPr lang="en-US" b="1" dirty="0" err="1" smtClean="0">
                <a:solidFill>
                  <a:srgbClr val="7030A0"/>
                </a:solidFill>
              </a:rPr>
              <a:t>দশম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বিষয়</a:t>
            </a:r>
            <a:r>
              <a:rPr lang="en-US" sz="2400" b="1" dirty="0" smtClean="0">
                <a:solidFill>
                  <a:srgbClr val="7030A0"/>
                </a:solidFill>
              </a:rPr>
              <a:t>		ঃ		</a:t>
            </a:r>
            <a:r>
              <a:rPr lang="en-US" sz="2400" b="1" dirty="0" err="1" smtClean="0">
                <a:solidFill>
                  <a:srgbClr val="7030A0"/>
                </a:solidFill>
              </a:rPr>
              <a:t>শারীরিক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শিক্ষা</a:t>
            </a:r>
            <a:r>
              <a:rPr lang="en-US" sz="2400" b="1" dirty="0" smtClean="0">
                <a:solidFill>
                  <a:srgbClr val="7030A0"/>
                </a:solidFill>
              </a:rPr>
              <a:t> ও 						</a:t>
            </a:r>
            <a:r>
              <a:rPr lang="en-US" sz="2400" b="1" dirty="0" err="1" smtClean="0">
                <a:solidFill>
                  <a:srgbClr val="7030A0"/>
                </a:solidFill>
              </a:rPr>
              <a:t>স্বাস্থ্যবিজ্ঞান</a:t>
            </a:r>
            <a:r>
              <a:rPr lang="en-US" sz="2400" b="1" dirty="0" smtClean="0">
                <a:solidFill>
                  <a:srgbClr val="7030A0"/>
                </a:solidFill>
              </a:rPr>
              <a:t> ও </a:t>
            </a:r>
            <a:r>
              <a:rPr lang="en-US" sz="2400" b="1" dirty="0" err="1" smtClean="0">
                <a:solidFill>
                  <a:srgbClr val="7030A0"/>
                </a:solidFill>
              </a:rPr>
              <a:t>খেলাধুলা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অধ্যায়</a:t>
            </a:r>
            <a:r>
              <a:rPr lang="en-US" sz="2400" b="1" dirty="0" smtClean="0">
                <a:solidFill>
                  <a:srgbClr val="7030A0"/>
                </a:solidFill>
              </a:rPr>
              <a:t>	ঃ		</a:t>
            </a:r>
            <a:r>
              <a:rPr lang="en-US" sz="2400" b="1" dirty="0" err="1" smtClean="0">
                <a:solidFill>
                  <a:srgbClr val="7030A0"/>
                </a:solidFill>
              </a:rPr>
              <a:t>অষ্টম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2400" b="1" dirty="0" smtClean="0">
                <a:solidFill>
                  <a:srgbClr val="7030A0"/>
                </a:solidFill>
              </a:rPr>
              <a:t>		ঃ		</a:t>
            </a:r>
            <a:r>
              <a:rPr lang="en-US" sz="2400" b="1" dirty="0" err="1" smtClean="0">
                <a:solidFill>
                  <a:srgbClr val="7030A0"/>
                </a:solidFill>
              </a:rPr>
              <a:t>ক্রিকেট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খেলার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আইন-কানুন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সময়</a:t>
            </a:r>
            <a:r>
              <a:rPr lang="en-US" sz="2400" b="1" dirty="0" smtClean="0">
                <a:solidFill>
                  <a:srgbClr val="7030A0"/>
                </a:solidFill>
              </a:rPr>
              <a:t>		ঃ		৪০ </a:t>
            </a:r>
            <a:r>
              <a:rPr lang="en-US" sz="2400" b="1" dirty="0" err="1" smtClean="0">
                <a:solidFill>
                  <a:srgbClr val="7030A0"/>
                </a:solidFill>
              </a:rPr>
              <a:t>মিনিট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914400" lvl="2" indent="0">
              <a:lnSpc>
                <a:spcPct val="150000"/>
              </a:lnSpc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তারিখ</a:t>
            </a:r>
            <a:r>
              <a:rPr lang="en-US" sz="2400" b="1" dirty="0" smtClean="0">
                <a:solidFill>
                  <a:srgbClr val="7030A0"/>
                </a:solidFill>
              </a:rPr>
              <a:t>		ঃ		১৬-০৩-২০২১ইং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63" y="2133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CC00"/>
                </a:solidFill>
              </a:rPr>
              <a:t>এ </a:t>
            </a:r>
            <a:r>
              <a:rPr lang="en-US" b="1" dirty="0" err="1" smtClean="0">
                <a:solidFill>
                  <a:srgbClr val="00CC00"/>
                </a:solidFill>
              </a:rPr>
              <a:t>অধ্যায়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শেষে</a:t>
            </a:r>
            <a:r>
              <a:rPr lang="en-US" b="1" dirty="0">
                <a:solidFill>
                  <a:srgbClr val="00CC00"/>
                </a:solidFill>
              </a:rPr>
              <a:t> </a:t>
            </a:r>
            <a:r>
              <a:rPr lang="en-US" b="1" dirty="0" err="1" smtClean="0">
                <a:solidFill>
                  <a:srgbClr val="00CC00"/>
                </a:solidFill>
              </a:rPr>
              <a:t>আমরা</a:t>
            </a:r>
            <a:r>
              <a:rPr lang="en-US" b="1" dirty="0" smtClean="0">
                <a:solidFill>
                  <a:srgbClr val="00CC00"/>
                </a:solidFill>
              </a:rPr>
              <a:t>…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886200"/>
          </a:xfrm>
        </p:spPr>
        <p:txBody>
          <a:bodyPr>
            <a:normAutofit fontScale="77500" lnSpcReduction="20000"/>
          </a:bodyPr>
          <a:lstStyle/>
          <a:p>
            <a:pPr marL="411480" lvl="1" indent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	</a:t>
            </a:r>
          </a:p>
          <a:p>
            <a:pPr marL="411480" lvl="1" indent="0">
              <a:buNone/>
            </a:pPr>
            <a:endParaRPr lang="en-US" sz="2600" b="1" i="1" dirty="0">
              <a:solidFill>
                <a:srgbClr val="00B050"/>
              </a:solidFill>
            </a:endParaRPr>
          </a:p>
          <a:p>
            <a:pPr marL="411480" lvl="1" indent="0">
              <a:buNone/>
            </a:pPr>
            <a:r>
              <a:rPr lang="en-US" sz="2600" b="1" i="1" dirty="0" smtClean="0">
                <a:solidFill>
                  <a:srgbClr val="00B050"/>
                </a:solidFill>
              </a:rPr>
              <a:t>	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ক্রিকেট</a:t>
            </a:r>
            <a:r>
              <a:rPr lang="en-US" sz="2600" b="1" i="1" dirty="0" smtClean="0">
                <a:solidFill>
                  <a:srgbClr val="0000CC"/>
                </a:solidFill>
              </a:rPr>
              <a:t>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খেলার</a:t>
            </a:r>
            <a:r>
              <a:rPr lang="en-US" sz="2600" b="1" i="1" dirty="0" smtClean="0">
                <a:solidFill>
                  <a:srgbClr val="0000CC"/>
                </a:solidFill>
              </a:rPr>
              <a:t>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ইতিহার</a:t>
            </a:r>
            <a:r>
              <a:rPr lang="en-US" sz="2600" b="1" i="1" dirty="0" smtClean="0">
                <a:solidFill>
                  <a:srgbClr val="0000CC"/>
                </a:solidFill>
              </a:rPr>
              <a:t>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সম্পর্কে</a:t>
            </a:r>
            <a:r>
              <a:rPr lang="en-US" sz="2600" b="1" i="1" dirty="0" smtClean="0">
                <a:solidFill>
                  <a:srgbClr val="0000CC"/>
                </a:solidFill>
              </a:rPr>
              <a:t>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জানতে</a:t>
            </a:r>
            <a:r>
              <a:rPr lang="en-US" sz="2600" b="1" i="1" dirty="0" smtClean="0">
                <a:solidFill>
                  <a:srgbClr val="0000CC"/>
                </a:solidFill>
              </a:rPr>
              <a:t>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পারব</a:t>
            </a:r>
            <a:r>
              <a:rPr lang="en-US" sz="2600" b="1" i="1" dirty="0" smtClean="0">
                <a:solidFill>
                  <a:srgbClr val="0000CC"/>
                </a:solidFill>
              </a:rPr>
              <a:t> ।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00CC"/>
                </a:solidFill>
              </a:rPr>
              <a:t>	</a:t>
            </a:r>
            <a:endParaRPr lang="en-US" b="1" i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</a:t>
            </a:r>
            <a:r>
              <a:rPr lang="en-US" b="1" i="1" dirty="0" err="1" smtClean="0">
                <a:solidFill>
                  <a:srgbClr val="0000CC"/>
                </a:solidFill>
              </a:rPr>
              <a:t>খেলার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আইন-কানুন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মেনে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ক্রিকেট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খেলায়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অংশ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গ্রহন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করতে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পারব</a:t>
            </a:r>
            <a:r>
              <a:rPr lang="en-US" b="1" i="1" dirty="0" smtClean="0">
                <a:solidFill>
                  <a:srgbClr val="0000CC"/>
                </a:solidFill>
              </a:rPr>
              <a:t>।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00CC"/>
                </a:solidFill>
              </a:rPr>
              <a:t>	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</a:t>
            </a:r>
            <a:r>
              <a:rPr lang="en-US" b="1" i="1" dirty="0" err="1" smtClean="0">
                <a:solidFill>
                  <a:srgbClr val="0000CC"/>
                </a:solidFill>
              </a:rPr>
              <a:t>দলগত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খেলার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মাধ্যমে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সহযোগিতামূলক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মনোভাব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বৃদ্ধি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করতেপারব</a:t>
            </a:r>
            <a:r>
              <a:rPr lang="en-US" b="1" i="1" dirty="0" smtClean="0">
                <a:solidFill>
                  <a:srgbClr val="0000CC"/>
                </a:solidFill>
              </a:rPr>
              <a:t> ।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</a:t>
            </a:r>
            <a:r>
              <a:rPr lang="en-US" b="1" i="1" dirty="0" err="1" smtClean="0">
                <a:solidFill>
                  <a:srgbClr val="0000CC"/>
                </a:solidFill>
              </a:rPr>
              <a:t>দলগত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খেলার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মাধ্যমে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নেতৃত্বদানে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সক্ষম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হব</a:t>
            </a:r>
            <a:r>
              <a:rPr lang="en-US" b="1" i="1" dirty="0" smtClean="0">
                <a:solidFill>
                  <a:srgbClr val="0000CC"/>
                </a:solidFill>
              </a:rPr>
              <a:t>।</a:t>
            </a:r>
          </a:p>
          <a:p>
            <a:pPr marL="0" indent="0">
              <a:buNone/>
            </a:pPr>
            <a:endParaRPr lang="en-US" b="1" i="1" dirty="0">
              <a:solidFill>
                <a:srgbClr val="0000CC"/>
              </a:solidFill>
            </a:endParaRPr>
          </a:p>
          <a:p>
            <a:pPr marL="393192" lvl="1" indent="0">
              <a:buNone/>
            </a:pPr>
            <a:r>
              <a:rPr lang="en-US" b="1" i="1" dirty="0" smtClean="0">
                <a:solidFill>
                  <a:srgbClr val="0000CC"/>
                </a:solidFill>
              </a:rPr>
              <a:t>	</a:t>
            </a:r>
            <a:r>
              <a:rPr lang="en-US" b="1" i="1" dirty="0" err="1" smtClean="0">
                <a:solidFill>
                  <a:srgbClr val="0000CC"/>
                </a:solidFill>
              </a:rPr>
              <a:t>দলগত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খেলার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মাধ্যমে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আইন-কানুন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মানা</a:t>
            </a:r>
            <a:r>
              <a:rPr lang="en-US" b="1" i="1" dirty="0" smtClean="0">
                <a:solidFill>
                  <a:srgbClr val="0000CC"/>
                </a:solidFill>
              </a:rPr>
              <a:t> ও </a:t>
            </a:r>
            <a:r>
              <a:rPr lang="en-US" b="1" i="1" dirty="0" err="1" smtClean="0">
                <a:solidFill>
                  <a:srgbClr val="0000CC"/>
                </a:solidFill>
              </a:rPr>
              <a:t>শৃঙ্খলাবোধ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</a:rPr>
              <a:t>বৃদ্ধি</a:t>
            </a:r>
            <a:r>
              <a:rPr lang="en-US" b="1" i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করতে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পারব</a:t>
            </a:r>
            <a:r>
              <a:rPr lang="en-US" b="1" dirty="0" smtClean="0">
                <a:solidFill>
                  <a:srgbClr val="0000CC"/>
                </a:solidFill>
              </a:rPr>
              <a:t> ।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-2"/>
            <a:ext cx="4724400" cy="2191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08" y="20782"/>
            <a:ext cx="4391891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244334"/>
            <a:ext cx="91439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rgbClr val="7030A0"/>
                </a:solidFill>
              </a:rPr>
              <a:t>নবম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শ্রেনীর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ফাহিম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হারেসকে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আগামী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শুক্রবার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আমরা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মাদ্রাসার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মাঠে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ক্রিকেট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খেলব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হারেস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আমাদের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তো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ক্রিকেট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সামগ্রি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নেই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তখন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ফাহিম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ক্লাসের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সকল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ছাত্রকে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ঢেকে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তোমরা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সবাই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আগামীকাল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পঞ্চাশ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টাকা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আসবে</a:t>
            </a:r>
            <a:r>
              <a:rPr lang="en-US" sz="2000" b="1" dirty="0" smtClean="0">
                <a:solidFill>
                  <a:srgbClr val="7030A0"/>
                </a:solidFill>
              </a:rPr>
              <a:t> । </a:t>
            </a:r>
            <a:r>
              <a:rPr lang="en-US" sz="2000" b="1" dirty="0" err="1" smtClean="0">
                <a:solidFill>
                  <a:srgbClr val="7030A0"/>
                </a:solidFill>
              </a:rPr>
              <a:t>এই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টাকা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ব্যাট,বল,ষ্টাম্প,প্যাড</a:t>
            </a:r>
            <a:r>
              <a:rPr lang="en-US" sz="2000" b="1" dirty="0" smtClean="0">
                <a:solidFill>
                  <a:srgbClr val="7030A0"/>
                </a:solidFill>
              </a:rPr>
              <a:t> ও </a:t>
            </a:r>
            <a:r>
              <a:rPr lang="en-US" sz="2000" b="1" dirty="0" err="1" smtClean="0">
                <a:solidFill>
                  <a:srgbClr val="7030A0"/>
                </a:solidFill>
              </a:rPr>
              <a:t>অন্যান্য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ক্রিকেট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সামগ্রি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কিনব।রোকন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জিঙ্গেস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করলম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আমরা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ওয়ানডে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খেলব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নাকি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টেষ্ট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ফাহিম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বলল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যেহেতু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শুধু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ছুটির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দিন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খেলব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সেহেতু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ওয়ানডেই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খেলা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উচি</a:t>
            </a:r>
            <a:r>
              <a:rPr lang="en-US" sz="2000" b="1" dirty="0" smtClean="0">
                <a:solidFill>
                  <a:srgbClr val="7030A0"/>
                </a:solidFill>
              </a:rPr>
              <a:t>ৎ। </a:t>
            </a:r>
            <a:r>
              <a:rPr lang="en-US" sz="2000" b="1" dirty="0" err="1" smtClean="0">
                <a:solidFill>
                  <a:srgbClr val="7030A0"/>
                </a:solidFill>
              </a:rPr>
              <a:t>তখন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সবাই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রাজি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গেল</a:t>
            </a:r>
            <a:r>
              <a:rPr lang="en-US" sz="2000" b="1" dirty="0" smtClean="0">
                <a:solidFill>
                  <a:srgbClr val="7030A0"/>
                </a:solidFill>
              </a:rPr>
              <a:t>।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52400"/>
            <a:ext cx="9144000" cy="294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352800"/>
            <a:ext cx="9144001" cy="3970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endParaRPr lang="en-US" sz="2400" dirty="0" smtClean="0">
              <a:solidFill>
                <a:srgbClr val="0000CC"/>
              </a:solidFill>
            </a:endParaRPr>
          </a:p>
          <a:p>
            <a:pPr lvl="1"/>
            <a:r>
              <a:rPr lang="en-US" sz="2400" dirty="0">
                <a:solidFill>
                  <a:srgbClr val="0000CC"/>
                </a:solidFill>
              </a:rPr>
              <a:t>	</a:t>
            </a:r>
            <a:r>
              <a:rPr lang="en-US" sz="2400" b="1" dirty="0" err="1" smtClean="0">
                <a:solidFill>
                  <a:srgbClr val="0000CC"/>
                </a:solidFill>
              </a:rPr>
              <a:t>ক্রিকেট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খেলার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জন্ম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কোন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দেশে</a:t>
            </a:r>
            <a:r>
              <a:rPr lang="en-US" sz="2400" b="1" dirty="0" smtClean="0">
                <a:solidFill>
                  <a:srgbClr val="0000CC"/>
                </a:solidFill>
              </a:rPr>
              <a:t> ? </a:t>
            </a:r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>
                <a:solidFill>
                  <a:srgbClr val="0000CC"/>
                </a:solidFill>
              </a:rPr>
              <a:t>	</a:t>
            </a:r>
          </a:p>
          <a:p>
            <a:pPr lvl="1"/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ক্রিকেট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কাউন্সিল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কেন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গঠন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করা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হয়েছিল</a:t>
            </a:r>
            <a:r>
              <a:rPr lang="en-US" sz="2400" b="1" dirty="0" smtClean="0">
                <a:solidFill>
                  <a:srgbClr val="0000CC"/>
                </a:solidFill>
              </a:rPr>
              <a:t> ?</a:t>
            </a:r>
          </a:p>
          <a:p>
            <a:pPr lvl="1"/>
            <a:r>
              <a:rPr lang="en-US" sz="2400" b="1" dirty="0">
                <a:solidFill>
                  <a:srgbClr val="0000CC"/>
                </a:solidFill>
              </a:rPr>
              <a:t>	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err="1" smtClean="0">
                <a:solidFill>
                  <a:srgbClr val="0000CC"/>
                </a:solidFill>
              </a:rPr>
              <a:t>ওয়ানডে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খেলা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কাকে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বলে</a:t>
            </a:r>
            <a:r>
              <a:rPr lang="en-US" sz="2400" b="1" dirty="0" smtClean="0">
                <a:solidFill>
                  <a:srgbClr val="0000CC"/>
                </a:solidFill>
              </a:rPr>
              <a:t> ? </a:t>
            </a:r>
            <a:r>
              <a:rPr lang="en-US" sz="2400" b="1" dirty="0" err="1" smtClean="0">
                <a:solidFill>
                  <a:srgbClr val="0000CC"/>
                </a:solidFill>
              </a:rPr>
              <a:t>ব্যাখ্যা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কর</a:t>
            </a:r>
            <a:r>
              <a:rPr lang="en-US" sz="2400" b="1" dirty="0" smtClean="0">
                <a:solidFill>
                  <a:srgbClr val="0000CC"/>
                </a:solidFill>
              </a:rPr>
              <a:t> ?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pPr lvl="2"/>
            <a:r>
              <a:rPr lang="en-US" sz="2400" b="1" dirty="0" err="1" smtClean="0">
                <a:solidFill>
                  <a:srgbClr val="0000CC"/>
                </a:solidFill>
              </a:rPr>
              <a:t>ফাহিম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কেন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সবার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কাছ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থেকে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পঞ্চাশ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টাকা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করে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চাঁদা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ধরল</a:t>
            </a:r>
            <a:r>
              <a:rPr lang="en-US" sz="2400" b="1" dirty="0" smtClean="0">
                <a:solidFill>
                  <a:srgbClr val="0000CC"/>
                </a:solidFill>
              </a:rPr>
              <a:t> ? </a:t>
            </a:r>
            <a:r>
              <a:rPr lang="en-US" sz="2400" b="1" dirty="0" err="1" smtClean="0">
                <a:solidFill>
                  <a:srgbClr val="0000CC"/>
                </a:solidFill>
              </a:rPr>
              <a:t>উদ্দিপকের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আলোকে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বিশ্লেষন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</a:rPr>
              <a:t>কর</a:t>
            </a:r>
            <a:r>
              <a:rPr lang="en-US" sz="2400" b="1" dirty="0" smtClean="0">
                <a:solidFill>
                  <a:srgbClr val="0000CC"/>
                </a:solidFill>
              </a:rPr>
              <a:t> ?</a:t>
            </a:r>
            <a:endParaRPr lang="en-US" sz="2400" b="1" dirty="0">
              <a:solidFill>
                <a:srgbClr val="0000CC"/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64"/>
            <a:ext cx="4808269" cy="33112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268" y="41564"/>
            <a:ext cx="4335615" cy="331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831782">
            <a:off x="5441740" y="1799381"/>
            <a:ext cx="3595127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</a:rPr>
              <a:t>কিক্রেটেরি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ইতিহাস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2667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err="1" smtClean="0">
                <a:solidFill>
                  <a:schemeClr val="tx1"/>
                </a:solidFill>
              </a:rPr>
              <a:t>ক্রিকেট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খেলার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জন্ম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ইংল্যান্ডে।একে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রাজার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খেলা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নামেও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অভিহিত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করা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হয়।পরিস্কার</a:t>
            </a:r>
            <a:r>
              <a:rPr lang="en-US" b="1" i="1" dirty="0" smtClean="0">
                <a:solidFill>
                  <a:schemeClr val="tx1"/>
                </a:solidFill>
              </a:rPr>
              <a:t> –</a:t>
            </a:r>
            <a:r>
              <a:rPr lang="en-US" b="1" i="1" dirty="0" err="1" smtClean="0">
                <a:solidFill>
                  <a:schemeClr val="tx1"/>
                </a:solidFill>
              </a:rPr>
              <a:t>পরিচ্ছন্ন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পোশাক,দিনব্যাপী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খেলা,দুপুরের</a:t>
            </a:r>
            <a:r>
              <a:rPr lang="en-US" b="1" i="1" dirty="0" smtClean="0">
                <a:solidFill>
                  <a:schemeClr val="tx1"/>
                </a:solidFill>
              </a:rPr>
              <a:t>  </a:t>
            </a:r>
            <a:r>
              <a:rPr lang="en-US" b="1" i="1" dirty="0" err="1" smtClean="0">
                <a:solidFill>
                  <a:schemeClr val="tx1"/>
                </a:solidFill>
              </a:rPr>
              <a:t>খাবার,বিকেলের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চা-নাশতা,নিয়ম-কানুনের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মধ্যে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ভদ্র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আচরন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এসব</a:t>
            </a:r>
            <a:r>
              <a:rPr lang="en-US" b="1" i="1" dirty="0" smtClean="0">
                <a:solidFill>
                  <a:schemeClr val="tx1"/>
                </a:solidFill>
              </a:rPr>
              <a:t>  </a:t>
            </a:r>
            <a:r>
              <a:rPr lang="en-US" b="1" i="1" dirty="0" err="1" smtClean="0">
                <a:solidFill>
                  <a:schemeClr val="tx1"/>
                </a:solidFill>
              </a:rPr>
              <a:t>কিছু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মিলে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এক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অভিজাত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খেলা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হিসেবে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গন্য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করা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হয়</a:t>
            </a:r>
            <a:r>
              <a:rPr lang="en-US" b="1" i="1" dirty="0" smtClean="0">
                <a:solidFill>
                  <a:schemeClr val="tx1"/>
                </a:solidFill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3854"/>
            <a:ext cx="5093507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1194</TotalTime>
  <Words>762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PowerPoint Presentation</vt:lpstr>
      <vt:lpstr>      শিক্ষক পরিচিতি</vt:lpstr>
      <vt:lpstr>PowerPoint Presentation</vt:lpstr>
      <vt:lpstr>PowerPoint Presentation</vt:lpstr>
      <vt:lpstr>পাঠ পরিচিতি</vt:lpstr>
      <vt:lpstr>এ অধ্যায় শেষে আমরা…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নোবলঃ-বোলার নিয়ম-মাফিক বল না করলে নো-বল হয়। নিম্নের কারনগুলোর জন্য নো-বল ডাকা হয়।</vt:lpstr>
      <vt:lpstr>একক কাজ 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117</cp:revision>
  <dcterms:created xsi:type="dcterms:W3CDTF">2021-02-27T10:30:42Z</dcterms:created>
  <dcterms:modified xsi:type="dcterms:W3CDTF">2021-03-16T10:28:44Z</dcterms:modified>
</cp:coreProperties>
</file>