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75" r:id="rId4"/>
    <p:sldId id="281" r:id="rId5"/>
    <p:sldId id="282" r:id="rId6"/>
    <p:sldId id="283" r:id="rId7"/>
    <p:sldId id="284" r:id="rId8"/>
    <p:sldId id="28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8D959-2862-401E-8FA6-0615704A03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C03D75-1F2C-4B47-8F0E-C89DE237E0EC}">
      <dgm:prSet custT="1"/>
      <dgm:spPr/>
      <dgm:t>
        <a:bodyPr/>
        <a:lstStyle/>
        <a:p>
          <a:pPr rtl="0"/>
          <a:r>
            <a:rPr lang="en-US" sz="2800" dirty="0" err="1" smtClean="0"/>
            <a:t>মোঃ</a:t>
          </a:r>
          <a:r>
            <a:rPr lang="en-US" sz="2800" dirty="0" smtClean="0"/>
            <a:t> </a:t>
          </a:r>
          <a:r>
            <a:rPr lang="en-US" sz="2800" dirty="0" err="1" smtClean="0"/>
            <a:t>নাজমুল</a:t>
          </a:r>
          <a:r>
            <a:rPr lang="en-US" sz="2800" dirty="0" smtClean="0"/>
            <a:t> </a:t>
          </a:r>
          <a:r>
            <a:rPr lang="en-US" sz="2800" dirty="0" err="1" smtClean="0"/>
            <a:t>হোসাইন</a:t>
          </a:r>
          <a:r>
            <a:rPr lang="bn-IN" sz="2800" dirty="0" smtClean="0"/>
            <a:t>  </a:t>
          </a:r>
          <a:endParaRPr lang="en-US" sz="2800" dirty="0"/>
        </a:p>
      </dgm:t>
    </dgm:pt>
    <dgm:pt modelId="{71234FA5-5250-425B-807F-8F918A6DD3A7}" type="parTrans" cxnId="{C6F39300-E5C5-4B5C-95C8-390ECF535724}">
      <dgm:prSet/>
      <dgm:spPr/>
      <dgm:t>
        <a:bodyPr/>
        <a:lstStyle/>
        <a:p>
          <a:endParaRPr lang="en-US"/>
        </a:p>
      </dgm:t>
    </dgm:pt>
    <dgm:pt modelId="{C26751D4-830B-4B6A-9C46-7CAFE84BAB7B}" type="sibTrans" cxnId="{C6F39300-E5C5-4B5C-95C8-390ECF535724}">
      <dgm:prSet/>
      <dgm:spPr/>
      <dgm:t>
        <a:bodyPr/>
        <a:lstStyle/>
        <a:p>
          <a:endParaRPr lang="en-US"/>
        </a:p>
      </dgm:t>
    </dgm:pt>
    <dgm:pt modelId="{47B5992C-A7CB-4221-9CA8-61059F5730E5}">
      <dgm:prSet custT="1"/>
      <dgm:spPr/>
      <dgm:t>
        <a:bodyPr/>
        <a:lstStyle/>
        <a:p>
          <a:pPr rtl="0"/>
          <a:r>
            <a:rPr lang="bn-IN" sz="2800" dirty="0" smtClean="0"/>
            <a:t>সহকারী শিক্ষক(ভৌত বিজ্ঞান) </a:t>
          </a:r>
          <a:endParaRPr lang="en-US" sz="2800" dirty="0"/>
        </a:p>
      </dgm:t>
    </dgm:pt>
    <dgm:pt modelId="{B91A0B19-46A8-441F-956C-FFC50512B5BE}" type="parTrans" cxnId="{59B862C1-3A1A-4AC8-B495-AECBA2657864}">
      <dgm:prSet/>
      <dgm:spPr/>
      <dgm:t>
        <a:bodyPr/>
        <a:lstStyle/>
        <a:p>
          <a:endParaRPr lang="en-US"/>
        </a:p>
      </dgm:t>
    </dgm:pt>
    <dgm:pt modelId="{2DC8544D-8F08-48A5-B5F6-888880B87594}" type="sibTrans" cxnId="{59B862C1-3A1A-4AC8-B495-AECBA2657864}">
      <dgm:prSet/>
      <dgm:spPr/>
      <dgm:t>
        <a:bodyPr/>
        <a:lstStyle/>
        <a:p>
          <a:endParaRPr lang="en-US"/>
        </a:p>
      </dgm:t>
    </dgm:pt>
    <dgm:pt modelId="{403CEF15-2345-446E-A53B-6FBAADA73D4F}">
      <dgm:prSet custT="1"/>
      <dgm:spPr/>
      <dgm:t>
        <a:bodyPr/>
        <a:lstStyle/>
        <a:p>
          <a:pPr rtl="0"/>
          <a:r>
            <a:rPr lang="en-US" sz="2800" dirty="0" err="1" smtClean="0"/>
            <a:t>বনগাঁও</a:t>
          </a:r>
          <a:r>
            <a:rPr lang="en-US" sz="2800" dirty="0" smtClean="0"/>
            <a:t> </a:t>
          </a:r>
          <a:r>
            <a:rPr lang="bn-IN" sz="2800" dirty="0" smtClean="0"/>
            <a:t>উচ্চ বিদ্যালয় </a:t>
          </a:r>
          <a:endParaRPr lang="en-US" sz="2800" dirty="0"/>
        </a:p>
      </dgm:t>
    </dgm:pt>
    <dgm:pt modelId="{1FFA2525-3571-4132-BDD0-215968F2643E}" type="parTrans" cxnId="{4C951A53-580B-412B-90CD-772AF2641F5A}">
      <dgm:prSet/>
      <dgm:spPr/>
      <dgm:t>
        <a:bodyPr/>
        <a:lstStyle/>
        <a:p>
          <a:endParaRPr lang="en-US"/>
        </a:p>
      </dgm:t>
    </dgm:pt>
    <dgm:pt modelId="{D41C017E-B413-45F3-82EA-711BCE2D0B11}" type="sibTrans" cxnId="{4C951A53-580B-412B-90CD-772AF2641F5A}">
      <dgm:prSet/>
      <dgm:spPr/>
      <dgm:t>
        <a:bodyPr/>
        <a:lstStyle/>
        <a:p>
          <a:endParaRPr lang="en-US"/>
        </a:p>
      </dgm:t>
    </dgm:pt>
    <dgm:pt modelId="{38C4A5D7-D025-490C-9791-D5B64F31C998}" type="pres">
      <dgm:prSet presAssocID="{DE88D959-2862-401E-8FA6-0615704A03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7E0C1-3C9B-4652-8B4D-C59427504AEA}" type="pres">
      <dgm:prSet presAssocID="{D3C03D75-1F2C-4B47-8F0E-C89DE237E0EC}" presName="parentText" presStyleLbl="node1" presStyleIdx="0" presStyleCnt="3" custLinFactY="-694" custLinFactNeighborX="-372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2D1EE-7172-43F3-9369-DF9B03D5AC99}" type="pres">
      <dgm:prSet presAssocID="{C26751D4-830B-4B6A-9C46-7CAFE84BAB7B}" presName="spacer" presStyleCnt="0"/>
      <dgm:spPr/>
      <dgm:t>
        <a:bodyPr/>
        <a:lstStyle/>
        <a:p>
          <a:endParaRPr lang="en-US"/>
        </a:p>
      </dgm:t>
    </dgm:pt>
    <dgm:pt modelId="{C552F366-6C28-42C3-8BB1-5D6985904772}" type="pres">
      <dgm:prSet presAssocID="{47B5992C-A7CB-4221-9CA8-61059F5730E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7376A-7CFB-4E30-AB11-E1B7918C675D}" type="pres">
      <dgm:prSet presAssocID="{2DC8544D-8F08-48A5-B5F6-888880B87594}" presName="spacer" presStyleCnt="0"/>
      <dgm:spPr/>
      <dgm:t>
        <a:bodyPr/>
        <a:lstStyle/>
        <a:p>
          <a:endParaRPr lang="en-US"/>
        </a:p>
      </dgm:t>
    </dgm:pt>
    <dgm:pt modelId="{6D7AAD0E-91C4-43CB-81A6-A2BDEA1F3886}" type="pres">
      <dgm:prSet presAssocID="{403CEF15-2345-446E-A53B-6FBAADA73D4F}" presName="parentText" presStyleLbl="node1" presStyleIdx="2" presStyleCnt="3" custLinFactNeighborX="465" custLinFactNeighborY="4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951A53-580B-412B-90CD-772AF2641F5A}" srcId="{DE88D959-2862-401E-8FA6-0615704A0372}" destId="{403CEF15-2345-446E-A53B-6FBAADA73D4F}" srcOrd="2" destOrd="0" parTransId="{1FFA2525-3571-4132-BDD0-215968F2643E}" sibTransId="{D41C017E-B413-45F3-82EA-711BCE2D0B11}"/>
    <dgm:cxn modelId="{528AA0D1-4B88-4450-A2C9-5F4FC519938E}" type="presOf" srcId="{D3C03D75-1F2C-4B47-8F0E-C89DE237E0EC}" destId="{9E17E0C1-3C9B-4652-8B4D-C59427504AEA}" srcOrd="0" destOrd="0" presId="urn:microsoft.com/office/officeart/2005/8/layout/vList2"/>
    <dgm:cxn modelId="{41187A7C-868F-4F0E-8305-737E64B3A727}" type="presOf" srcId="{403CEF15-2345-446E-A53B-6FBAADA73D4F}" destId="{6D7AAD0E-91C4-43CB-81A6-A2BDEA1F3886}" srcOrd="0" destOrd="0" presId="urn:microsoft.com/office/officeart/2005/8/layout/vList2"/>
    <dgm:cxn modelId="{C6F39300-E5C5-4B5C-95C8-390ECF535724}" srcId="{DE88D959-2862-401E-8FA6-0615704A0372}" destId="{D3C03D75-1F2C-4B47-8F0E-C89DE237E0EC}" srcOrd="0" destOrd="0" parTransId="{71234FA5-5250-425B-807F-8F918A6DD3A7}" sibTransId="{C26751D4-830B-4B6A-9C46-7CAFE84BAB7B}"/>
    <dgm:cxn modelId="{0E815351-3FE6-4F7F-BC9C-0F19DCC62590}" type="presOf" srcId="{47B5992C-A7CB-4221-9CA8-61059F5730E5}" destId="{C552F366-6C28-42C3-8BB1-5D6985904772}" srcOrd="0" destOrd="0" presId="urn:microsoft.com/office/officeart/2005/8/layout/vList2"/>
    <dgm:cxn modelId="{59B862C1-3A1A-4AC8-B495-AECBA2657864}" srcId="{DE88D959-2862-401E-8FA6-0615704A0372}" destId="{47B5992C-A7CB-4221-9CA8-61059F5730E5}" srcOrd="1" destOrd="0" parTransId="{B91A0B19-46A8-441F-956C-FFC50512B5BE}" sibTransId="{2DC8544D-8F08-48A5-B5F6-888880B87594}"/>
    <dgm:cxn modelId="{D2801EB7-3036-47AF-8CE7-98E7CE242333}" type="presOf" srcId="{DE88D959-2862-401E-8FA6-0615704A0372}" destId="{38C4A5D7-D025-490C-9791-D5B64F31C998}" srcOrd="0" destOrd="0" presId="urn:microsoft.com/office/officeart/2005/8/layout/vList2"/>
    <dgm:cxn modelId="{C3F374C9-25C9-474A-BFAE-AE94394A1DF5}" type="presParOf" srcId="{38C4A5D7-D025-490C-9791-D5B64F31C998}" destId="{9E17E0C1-3C9B-4652-8B4D-C59427504AEA}" srcOrd="0" destOrd="0" presId="urn:microsoft.com/office/officeart/2005/8/layout/vList2"/>
    <dgm:cxn modelId="{AAB8991A-3663-4D97-BD7A-8E158F466B81}" type="presParOf" srcId="{38C4A5D7-D025-490C-9791-D5B64F31C998}" destId="{6C82D1EE-7172-43F3-9369-DF9B03D5AC99}" srcOrd="1" destOrd="0" presId="urn:microsoft.com/office/officeart/2005/8/layout/vList2"/>
    <dgm:cxn modelId="{9901A021-52E2-488D-B677-B0EBB7736DF6}" type="presParOf" srcId="{38C4A5D7-D025-490C-9791-D5B64F31C998}" destId="{C552F366-6C28-42C3-8BB1-5D6985904772}" srcOrd="2" destOrd="0" presId="urn:microsoft.com/office/officeart/2005/8/layout/vList2"/>
    <dgm:cxn modelId="{E447DF78-F9A2-4E7D-99F1-D1581011E4FB}" type="presParOf" srcId="{38C4A5D7-D025-490C-9791-D5B64F31C998}" destId="{96F7376A-7CFB-4E30-AB11-E1B7918C675D}" srcOrd="3" destOrd="0" presId="urn:microsoft.com/office/officeart/2005/8/layout/vList2"/>
    <dgm:cxn modelId="{E3624C1B-ABFF-473F-A4EC-9E8B193043C4}" type="presParOf" srcId="{38C4A5D7-D025-490C-9791-D5B64F31C998}" destId="{6D7AAD0E-91C4-43CB-81A6-A2BDEA1F38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92ED6-D598-443C-B5E5-608F7923CFB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9F50E-B685-4BC1-A925-E5DA6F46AED2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bn-IN" sz="3600" b="1" dirty="0" smtClean="0"/>
            <a:t>  </a:t>
          </a:r>
          <a:r>
            <a:rPr lang="en-US" sz="3600" b="1" dirty="0" err="1" smtClean="0"/>
            <a:t>পরিচিতি</a:t>
          </a:r>
          <a:endParaRPr lang="en-US" sz="3600" b="1" dirty="0"/>
        </a:p>
      </dgm:t>
    </dgm:pt>
    <dgm:pt modelId="{36EBCDAD-BEB8-428D-93C5-DF52C710EF1F}" type="parTrans" cxnId="{4BC2FD20-D667-44EB-B500-B85AD8D911A5}">
      <dgm:prSet/>
      <dgm:spPr/>
      <dgm:t>
        <a:bodyPr/>
        <a:lstStyle/>
        <a:p>
          <a:endParaRPr lang="en-US"/>
        </a:p>
      </dgm:t>
    </dgm:pt>
    <dgm:pt modelId="{6E50677D-3D0E-4BDE-9C0D-3E906182158F}" type="sibTrans" cxnId="{4BC2FD20-D667-44EB-B500-B85AD8D911A5}">
      <dgm:prSet/>
      <dgm:spPr/>
      <dgm:t>
        <a:bodyPr/>
        <a:lstStyle/>
        <a:p>
          <a:endParaRPr lang="en-US"/>
        </a:p>
      </dgm:t>
    </dgm:pt>
    <dgm:pt modelId="{F7313E0C-9CE3-4A15-8E30-86CE8C7B4056}" type="pres">
      <dgm:prSet presAssocID="{9A492ED6-D598-443C-B5E5-608F7923CF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6F6E3-EA51-4395-8734-EF413EFCA5E3}" type="pres">
      <dgm:prSet presAssocID="{CE69F50E-B685-4BC1-A925-E5DA6F46AED2}" presName="parentText" presStyleLbl="node1" presStyleIdx="0" presStyleCnt="1" custScaleX="98809" custScaleY="76112" custLinFactNeighborX="-2071" custLinFactNeighborY="112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2FD20-D667-44EB-B500-B85AD8D911A5}" srcId="{9A492ED6-D598-443C-B5E5-608F7923CFBE}" destId="{CE69F50E-B685-4BC1-A925-E5DA6F46AED2}" srcOrd="0" destOrd="0" parTransId="{36EBCDAD-BEB8-428D-93C5-DF52C710EF1F}" sibTransId="{6E50677D-3D0E-4BDE-9C0D-3E906182158F}"/>
    <dgm:cxn modelId="{F25C9772-03D4-48AA-8805-568C3470B5F8}" type="presOf" srcId="{9A492ED6-D598-443C-B5E5-608F7923CFBE}" destId="{F7313E0C-9CE3-4A15-8E30-86CE8C7B4056}" srcOrd="0" destOrd="0" presId="urn:microsoft.com/office/officeart/2005/8/layout/vList2"/>
    <dgm:cxn modelId="{827DA2A0-1F44-4688-BA4D-9F552BD8062C}" type="presOf" srcId="{CE69F50E-B685-4BC1-A925-E5DA6F46AED2}" destId="{75C6F6E3-EA51-4395-8734-EF413EFCA5E3}" srcOrd="0" destOrd="0" presId="urn:microsoft.com/office/officeart/2005/8/layout/vList2"/>
    <dgm:cxn modelId="{59675F15-9D58-48B7-B796-3F887078E605}" type="presParOf" srcId="{F7313E0C-9CE3-4A15-8E30-86CE8C7B4056}" destId="{75C6F6E3-EA51-4395-8734-EF413EFCA5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E0C1-3C9B-4652-8B4D-C59427504AEA}">
      <dsp:nvSpPr>
        <dsp:cNvPr id="0" name=""/>
        <dsp:cNvSpPr/>
      </dsp:nvSpPr>
      <dsp:spPr>
        <a:xfrm>
          <a:off x="0" y="0"/>
          <a:ext cx="4986626" cy="7142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মোঃ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নাজমুল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হোসাইন</a:t>
          </a:r>
          <a:r>
            <a:rPr lang="bn-IN" sz="2800" kern="1200" dirty="0" smtClean="0"/>
            <a:t>  </a:t>
          </a:r>
          <a:endParaRPr lang="en-US" sz="2800" kern="1200" dirty="0"/>
        </a:p>
      </dsp:txBody>
      <dsp:txXfrm>
        <a:off x="34869" y="34869"/>
        <a:ext cx="4916888" cy="644547"/>
      </dsp:txXfrm>
    </dsp:sp>
    <dsp:sp modelId="{C552F366-6C28-42C3-8BB1-5D6985904772}">
      <dsp:nvSpPr>
        <dsp:cNvPr id="0" name=""/>
        <dsp:cNvSpPr/>
      </dsp:nvSpPr>
      <dsp:spPr>
        <a:xfrm>
          <a:off x="0" y="823957"/>
          <a:ext cx="4986626" cy="714285"/>
        </a:xfrm>
        <a:prstGeom prst="round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সহকারী শিক্ষক(ভৌত বিজ্ঞান) </a:t>
          </a:r>
          <a:endParaRPr lang="en-US" sz="2800" kern="1200" dirty="0"/>
        </a:p>
      </dsp:txBody>
      <dsp:txXfrm>
        <a:off x="34869" y="858826"/>
        <a:ext cx="4916888" cy="644547"/>
      </dsp:txXfrm>
    </dsp:sp>
    <dsp:sp modelId="{6D7AAD0E-91C4-43CB-81A6-A2BDEA1F3886}">
      <dsp:nvSpPr>
        <dsp:cNvPr id="0" name=""/>
        <dsp:cNvSpPr/>
      </dsp:nvSpPr>
      <dsp:spPr>
        <a:xfrm>
          <a:off x="0" y="1647914"/>
          <a:ext cx="4986626" cy="714285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বনগাঁও</a:t>
          </a:r>
          <a:r>
            <a:rPr lang="en-US" sz="2800" kern="1200" dirty="0" smtClean="0"/>
            <a:t> </a:t>
          </a:r>
          <a:r>
            <a:rPr lang="bn-IN" sz="2800" kern="1200" dirty="0" smtClean="0"/>
            <a:t>উচ্চ বিদ্যালয় </a:t>
          </a:r>
          <a:endParaRPr lang="en-US" sz="2800" kern="1200" dirty="0"/>
        </a:p>
      </dsp:txBody>
      <dsp:txXfrm>
        <a:off x="34869" y="1682783"/>
        <a:ext cx="4916888" cy="644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6F6E3-EA51-4395-8734-EF413EFCA5E3}">
      <dsp:nvSpPr>
        <dsp:cNvPr id="0" name=""/>
        <dsp:cNvSpPr/>
      </dsp:nvSpPr>
      <dsp:spPr>
        <a:xfrm>
          <a:off x="0" y="274195"/>
          <a:ext cx="2709743" cy="926130"/>
        </a:xfrm>
        <a:prstGeom prst="roundRect">
          <a:avLst/>
        </a:prstGeom>
        <a:solidFill>
          <a:schemeClr val="accent1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/>
            <a:t>  </a:t>
          </a:r>
          <a:r>
            <a:rPr lang="en-US" sz="3600" b="1" kern="1200" dirty="0" err="1" smtClean="0"/>
            <a:t>পরিচিতি</a:t>
          </a:r>
          <a:endParaRPr lang="en-US" sz="3600" b="1" kern="1200" dirty="0"/>
        </a:p>
      </dsp:txBody>
      <dsp:txXfrm>
        <a:off x="45210" y="319405"/>
        <a:ext cx="2619323" cy="835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3/17/2021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3/17/2021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34860-9B58-4507-86D5-6C55E053B0A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4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DF68E2-58F2-4D09-BE8B-E3BD0653305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25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27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85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9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2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3/17/2021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8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1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F99945-0A15-4715-AB6C-F5E56CF20F70}" type="datetimeFigureOut">
              <a:rPr lang="en-US" smtClean="0"/>
              <a:pPr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0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3563" y="239118"/>
            <a:ext cx="6978514" cy="1295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037262" y="1603277"/>
            <a:ext cx="658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সপ্তম-শ্রেণি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বিষয়:গণিত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300" y="2329872"/>
            <a:ext cx="913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অধ্যায়-পঞ্চম</a:t>
            </a:r>
            <a:r>
              <a:rPr lang="en-US" sz="4400" dirty="0" smtClean="0">
                <a:solidFill>
                  <a:srgbClr val="00B050"/>
                </a:solidFill>
              </a:rPr>
              <a:t>, অনুশীলনী-5.1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4333" y="3102633"/>
            <a:ext cx="6736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পাঠঃ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সূত্রের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বর্গ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নির্ণয়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3318711" y="6307531"/>
            <a:ext cx="1362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12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9434" y="1027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4490959" y="4549183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৩য় ক্লাস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5929180" y="2004774"/>
            <a:ext cx="52520" cy="384992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97F84E5-A4A7-462F-B62C-24808C8D97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23850940"/>
              </p:ext>
            </p:extLst>
          </p:nvPr>
        </p:nvGraphicFramePr>
        <p:xfrm>
          <a:off x="501660" y="2963624"/>
          <a:ext cx="4986626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8208827"/>
              </p:ext>
            </p:extLst>
          </p:nvPr>
        </p:nvGraphicFramePr>
        <p:xfrm>
          <a:off x="4419600" y="1"/>
          <a:ext cx="274240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3426" y="112912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" b="21495"/>
          <a:stretch/>
        </p:blipFill>
        <p:spPr>
          <a:xfrm>
            <a:off x="6863489" y="2004774"/>
            <a:ext cx="3600607" cy="4279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3368637" y="6325331"/>
            <a:ext cx="1342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9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286176" y="112912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037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3" grpId="0">
        <p:bldAsOne/>
      </p:bldGraphic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273225" y="6399421"/>
            <a:ext cx="1428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564321"/>
            <a:ext cx="796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সূত্রের সাহায্যে বর্গ নির্ণয়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6392" y="1174297"/>
            <a:ext cx="882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০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990  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বর্গ নির্ণয়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1350" y="1882183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সমাধান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: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990  </a:t>
            </a:r>
            <a:r>
              <a:rPr lang="as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as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বর্গ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(990)</a:t>
            </a:r>
            <a:r>
              <a:rPr lang="en-US" sz="40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2375" y="2492159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(1000-10)</a:t>
            </a:r>
            <a:r>
              <a:rPr lang="en-US" sz="40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9979" y="3102135"/>
            <a:ext cx="867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=(1000)</a:t>
            </a:r>
            <a:r>
              <a:rPr lang="en-US" sz="40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-2.1000.10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(10)</a:t>
            </a:r>
            <a:r>
              <a:rPr lang="en-US" sz="40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9979" y="3810021"/>
            <a:ext cx="867299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=1000000-20000+100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9979" y="4631656"/>
            <a:ext cx="867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=1000100-20000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484" y="5400282"/>
            <a:ext cx="867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=980100 (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Ans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12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266286" y="6385653"/>
            <a:ext cx="1366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564321"/>
            <a:ext cx="796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সূত্রের সাহায্যে বর্গ নির্ণয়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6392" y="1174297"/>
            <a:ext cx="882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০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xy-6y  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বর্গ নির্ণয়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1349" y="1882183"/>
            <a:ext cx="9286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সমাধান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xy-6y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as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বর্গ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(xy-6y)</a:t>
            </a:r>
            <a:r>
              <a:rPr lang="en-US" sz="60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449" y="3128797"/>
            <a:ext cx="867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=(</a:t>
            </a:r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xy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  <a:r>
              <a:rPr lang="en-US" sz="60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-2.xy.6y+ (6y)</a:t>
            </a:r>
            <a:r>
              <a:rPr lang="en-US" sz="60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9979" y="4326856"/>
            <a:ext cx="867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=x</a:t>
            </a:r>
            <a:r>
              <a:rPr lang="en-US" sz="60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</a:t>
            </a:r>
            <a:r>
              <a:rPr lang="en-US" sz="60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-12xy+6y</a:t>
            </a:r>
            <a:r>
              <a:rPr lang="en-US" sz="60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24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398809" y="6319907"/>
            <a:ext cx="13981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564321"/>
            <a:ext cx="796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সূত্রের সাহায্যে বর্গ নির্ণয়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6392" y="1174297"/>
            <a:ext cx="882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০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ax-by  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বর্গ নির্ণয়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1349" y="1882183"/>
            <a:ext cx="9286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সমাধান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x-by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as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বর্গ 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(ax-by)</a:t>
            </a:r>
            <a:r>
              <a:rPr lang="en-US" sz="60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4449" y="3128797"/>
            <a:ext cx="867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=(ax)</a:t>
            </a:r>
            <a:r>
              <a:rPr lang="en-US" sz="60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-2.ax.by+ (by)</a:t>
            </a:r>
            <a:r>
              <a:rPr lang="en-US" sz="6000" b="1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9979" y="4326856"/>
            <a:ext cx="867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=</a:t>
            </a:r>
            <a:r>
              <a:rPr 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en-US" sz="600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x</a:t>
            </a:r>
            <a:r>
              <a:rPr lang="en-US" sz="600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-2abxy+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</a:t>
            </a:r>
            <a:r>
              <a:rPr lang="en-US" sz="60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</a:t>
            </a:r>
            <a:r>
              <a:rPr lang="en-US" sz="6000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n-US" sz="6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en-US" sz="600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Ans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55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398809" y="6319907"/>
            <a:ext cx="139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564321"/>
            <a:ext cx="7962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সূত্রের সাহায্যে বর্গ নির্ণয়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6392" y="1174297"/>
            <a:ext cx="882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০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97  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বর্গ নির্ণয়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1350" y="1882183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সমাধান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: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97  </a:t>
            </a:r>
            <a:r>
              <a:rPr lang="as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এর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as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বর্গ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(97)</a:t>
            </a:r>
            <a:r>
              <a:rPr lang="en-US" sz="40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2375" y="2492159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(100-3)</a:t>
            </a:r>
            <a:r>
              <a:rPr lang="en-US" sz="40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9979" y="3102135"/>
            <a:ext cx="867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=(100)</a:t>
            </a:r>
            <a:r>
              <a:rPr lang="en-US" sz="40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-2.100.3+ (3)</a:t>
            </a:r>
            <a:r>
              <a:rPr lang="en-US" sz="40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9979" y="3810021"/>
            <a:ext cx="867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/>
              <a:t>=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10000-600+9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9979" y="4631656"/>
            <a:ext cx="867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=10009-600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484" y="5400282"/>
            <a:ext cx="867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=9409 (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Ans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07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398809" y="6319907"/>
            <a:ext cx="139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500" y="564321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সূত্রের সাহায্যে বর্গ নির্ণয়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5905" y="1115980"/>
            <a:ext cx="882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</a:t>
            </a:r>
            <a:r>
              <a:rPr lang="as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97   </a:t>
            </a:r>
            <a:r>
              <a:rPr lang="as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বর্গ নির্ণয়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as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1350" y="1700755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সমাধান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2x+y-z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বর্গ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(2x+y-z)</a:t>
            </a:r>
            <a:r>
              <a:rPr lang="en-US" sz="4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123" y="232858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=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{(2x+y) – z}</a:t>
            </a:r>
            <a:r>
              <a:rPr lang="en-US" sz="40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6484" y="3106284"/>
            <a:ext cx="867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=(2x+y)</a:t>
            </a:r>
            <a:r>
              <a:rPr lang="en-US" sz="4000" b="1" baseline="30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-2.(2x+y).z+ (z)</a:t>
            </a:r>
            <a:r>
              <a:rPr lang="en-US" sz="4000" b="1" baseline="3000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1268" y="3742414"/>
            <a:ext cx="919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=(2x)</a:t>
            </a:r>
            <a:r>
              <a:rPr lang="en-US" sz="40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2.2x.y+ (y)</a:t>
            </a:r>
            <a:r>
              <a:rPr lang="en-US" sz="40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-4xz-2yz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+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</a:t>
            </a:r>
            <a:r>
              <a:rPr lang="en-US" sz="40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1268" y="4429899"/>
            <a:ext cx="919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=4x</a:t>
            </a:r>
            <a:r>
              <a:rPr lang="en-US" sz="4000" b="1" baseline="30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+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4xy+ y</a:t>
            </a:r>
            <a:r>
              <a:rPr lang="en-US" sz="4000" b="1" baseline="30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-4xz-2yz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+ 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</a:t>
            </a:r>
            <a:r>
              <a:rPr lang="en-US" sz="4000" b="1" baseline="30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1268" y="5156247"/>
            <a:ext cx="91920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4000" b="1" dirty="0" smtClean="0">
                <a:ln/>
                <a:solidFill>
                  <a:schemeClr val="accent4"/>
                </a:solidFill>
              </a:rPr>
              <a:t>=4x</a:t>
            </a:r>
            <a:r>
              <a:rPr lang="en-US" sz="4000" b="1" baseline="30000" dirty="0" smtClean="0">
                <a:ln/>
                <a:solidFill>
                  <a:schemeClr val="accent4"/>
                </a:solidFill>
              </a:rPr>
              <a:t>2</a:t>
            </a:r>
            <a:r>
              <a:rPr lang="en-US" sz="4000" b="1" dirty="0" smtClean="0">
                <a:ln/>
                <a:solidFill>
                  <a:schemeClr val="accent4"/>
                </a:solidFill>
              </a:rPr>
              <a:t>+ y</a:t>
            </a:r>
            <a:r>
              <a:rPr lang="en-US" sz="4000" b="1" baseline="30000" dirty="0" smtClean="0">
                <a:ln/>
                <a:solidFill>
                  <a:schemeClr val="accent4"/>
                </a:solidFill>
              </a:rPr>
              <a:t>2</a:t>
            </a:r>
            <a:r>
              <a:rPr lang="en-US" sz="4000" b="1" dirty="0" smtClean="0">
                <a:ln/>
                <a:solidFill>
                  <a:schemeClr val="accent4"/>
                </a:solidFill>
              </a:rPr>
              <a:t>+ z</a:t>
            </a:r>
            <a:r>
              <a:rPr lang="en-US" sz="4000" b="1" baseline="30000" dirty="0" smtClean="0">
                <a:ln/>
                <a:solidFill>
                  <a:schemeClr val="accent4"/>
                </a:solidFill>
              </a:rPr>
              <a:t>2</a:t>
            </a:r>
            <a:r>
              <a:rPr lang="en-US" sz="4000" b="1" dirty="0" smtClean="0">
                <a:ln/>
                <a:solidFill>
                  <a:schemeClr val="accent4"/>
                </a:solidFill>
              </a:rPr>
              <a:t>+4xy-4xz-2yz(</a:t>
            </a:r>
            <a:r>
              <a:rPr lang="en-US" sz="4000" b="1" dirty="0" err="1" smtClean="0">
                <a:ln/>
                <a:solidFill>
                  <a:schemeClr val="accent4"/>
                </a:solidFill>
              </a:rPr>
              <a:t>Ans</a:t>
            </a:r>
            <a:r>
              <a:rPr lang="en-US" sz="4000" b="1" dirty="0" smtClean="0">
                <a:ln/>
                <a:solidFill>
                  <a:schemeClr val="accent4"/>
                </a:solidFill>
              </a:rPr>
              <a:t>)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4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275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-13398809" y="6319907"/>
            <a:ext cx="1396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0300" y="590550"/>
            <a:ext cx="89027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বাড়ির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কাজঃ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সূত্রের সাহায্যে বর্গ </a:t>
            </a:r>
            <a:r>
              <a:rPr lang="as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নির্ণয়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71547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01. </a:t>
            </a:r>
            <a:r>
              <a:rPr lang="en-US" sz="5400" dirty="0" smtClean="0"/>
              <a:t>555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26766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02. </a:t>
            </a:r>
            <a:r>
              <a:rPr lang="en-US" sz="5400" dirty="0" smtClean="0"/>
              <a:t>ay-</a:t>
            </a:r>
            <a:r>
              <a:rPr lang="en-US" sz="5400" dirty="0" err="1" smtClean="0"/>
              <a:t>bq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62300" y="35148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03. </a:t>
            </a:r>
            <a:r>
              <a:rPr lang="en-US" sz="5400" dirty="0" smtClean="0"/>
              <a:t>5x-6y </a:t>
            </a:r>
            <a:endParaRPr lang="en-US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75000" y="44419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04. </a:t>
            </a:r>
            <a:r>
              <a:rPr lang="en-US" sz="5400" dirty="0" smtClean="0"/>
              <a:t>2x</a:t>
            </a:r>
            <a:r>
              <a:rPr lang="en-US" sz="5400" baseline="30000" dirty="0" smtClean="0"/>
              <a:t>2</a:t>
            </a:r>
            <a:r>
              <a:rPr lang="en-US" sz="5400" dirty="0"/>
              <a:t>+</a:t>
            </a:r>
            <a:r>
              <a:rPr lang="en-US" sz="5400" dirty="0" smtClean="0"/>
              <a:t>3y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87700" y="525472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05. </a:t>
            </a:r>
            <a:r>
              <a:rPr lang="en-US" sz="5400" dirty="0" err="1" smtClean="0"/>
              <a:t>x+y+c</a:t>
            </a:r>
            <a:r>
              <a:rPr lang="en-US" sz="5400" dirty="0" smtClean="0"/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6131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13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D786-3AA6-42E7-A594-F0EC1C1AA268}" type="datetime1">
              <a:rPr lang="en-US" smtClean="0"/>
              <a:t>3/17/2021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02138" y="1943100"/>
            <a:ext cx="9448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0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09" y="106047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-13438645" y="6338171"/>
            <a:ext cx="13419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নাজমুল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হোসাইন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পদার্থবিজ্ঞান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হরিপুর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ঠাকুরগাঁও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935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387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Garamond</vt:lpstr>
      <vt:lpstr>NikoshBAN</vt:lpstr>
      <vt:lpstr>Segoe Print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38</cp:revision>
  <dcterms:created xsi:type="dcterms:W3CDTF">2021-03-14T01:35:16Z</dcterms:created>
  <dcterms:modified xsi:type="dcterms:W3CDTF">2021-03-17T15:40:40Z</dcterms:modified>
</cp:coreProperties>
</file>