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9" r:id="rId3"/>
    <p:sldId id="266" r:id="rId4"/>
    <p:sldId id="257" r:id="rId5"/>
    <p:sldId id="258" r:id="rId6"/>
    <p:sldId id="260" r:id="rId7"/>
    <p:sldId id="259" r:id="rId8"/>
    <p:sldId id="280" r:id="rId9"/>
    <p:sldId id="267" r:id="rId10"/>
    <p:sldId id="261" r:id="rId11"/>
    <p:sldId id="262" r:id="rId12"/>
    <p:sldId id="268" r:id="rId13"/>
    <p:sldId id="263" r:id="rId14"/>
    <p:sldId id="269" r:id="rId15"/>
    <p:sldId id="264" r:id="rId16"/>
    <p:sldId id="265" r:id="rId17"/>
    <p:sldId id="270" r:id="rId18"/>
    <p:sldId id="271" r:id="rId19"/>
    <p:sldId id="277" r:id="rId20"/>
    <p:sldId id="272" r:id="rId21"/>
    <p:sldId id="278" r:id="rId22"/>
    <p:sldId id="274" r:id="rId23"/>
    <p:sldId id="275" r:id="rId24"/>
    <p:sldId id="276" r:id="rId25"/>
  </p:sldIdLst>
  <p:sldSz cx="103330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4176" userDrawn="1">
          <p15:clr>
            <a:srgbClr val="A4A3A4"/>
          </p15:clr>
        </p15:guide>
        <p15:guide id="3" pos="35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3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612" y="42"/>
      </p:cViewPr>
      <p:guideLst>
        <p:guide orient="horz" pos="2232"/>
        <p:guide pos="4176"/>
        <p:guide pos="35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D23E1-03ED-4F54-8A2E-EFC2D1AD2DA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3313" y="1143000"/>
            <a:ext cx="4651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7B3F8-F76E-49D3-845F-D192DE250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7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1143000"/>
            <a:ext cx="46513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6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1143000"/>
            <a:ext cx="46513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7B3F8-F76E-49D3-845F-D192DE2501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80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1143000"/>
            <a:ext cx="46513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7B3F8-F76E-49D3-845F-D192DE25015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5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1630" y="1122363"/>
            <a:ext cx="77497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1630" y="3602038"/>
            <a:ext cx="77497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8228-1152-4F0F-B0A0-B5E7E1FFEF57}" type="datetime5">
              <a:rPr lang="en-US" smtClean="0"/>
              <a:pPr/>
              <a:t>15-Mar-21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6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21C4-E767-45DA-9849-D34F8D572816}" type="datetime5">
              <a:rPr lang="en-US" smtClean="0"/>
              <a:pPr/>
              <a:t>15-Mar-21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9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4580" y="365125"/>
            <a:ext cx="222806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0396" y="365125"/>
            <a:ext cx="6555021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CBD3-371C-40F7-83AB-605F7B2687A8}" type="datetime5">
              <a:rPr lang="en-US" smtClean="0"/>
              <a:pPr/>
              <a:t>15-Mar-21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1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BDE6-52AE-4304-8C3B-149B8171AF8D}" type="datetime5">
              <a:rPr lang="en-US" smtClean="0"/>
              <a:pPr/>
              <a:t>15-Mar-21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15" y="1709739"/>
            <a:ext cx="891224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015" y="4589464"/>
            <a:ext cx="891224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2F32-CE06-4D2B-996E-1738126B25F3}" type="datetime5">
              <a:rPr lang="en-US" smtClean="0"/>
              <a:pPr/>
              <a:t>15-Mar-21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8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0396" y="1825625"/>
            <a:ext cx="439154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1101" y="1825625"/>
            <a:ext cx="439154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14D0-1DD7-465F-83B6-22660BF307B2}" type="datetime5">
              <a:rPr lang="en-US" smtClean="0"/>
              <a:pPr/>
              <a:t>15-Mar-21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3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742" y="365126"/>
            <a:ext cx="891224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743" y="1681163"/>
            <a:ext cx="43713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743" y="2505075"/>
            <a:ext cx="4371359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31100" y="1681163"/>
            <a:ext cx="43928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31100" y="2505075"/>
            <a:ext cx="43928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22F0-3976-40F9-9085-2848B37948CE}" type="datetime5">
              <a:rPr lang="en-US" smtClean="0"/>
              <a:pPr/>
              <a:t>15-Mar-21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7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ECC3-FDBC-4528-93B1-3720835D9BBC}" type="datetime5">
              <a:rPr lang="en-US" smtClean="0"/>
              <a:pPr/>
              <a:t>15-Mar-21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1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pPr/>
              <a:t>15-Mar-21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743" y="457200"/>
            <a:ext cx="33326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887" y="987426"/>
            <a:ext cx="52311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743" y="2057400"/>
            <a:ext cx="33326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4443-048B-4D7C-BE80-CB5D3DF86F08}" type="datetime5">
              <a:rPr lang="en-US" smtClean="0"/>
              <a:pPr/>
              <a:t>15-Mar-21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9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743" y="457200"/>
            <a:ext cx="33326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92887" y="987426"/>
            <a:ext cx="52311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743" y="2057400"/>
            <a:ext cx="33326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A698-2AD0-4BDD-9CF5-2107DDCBFDA0}" type="datetime5">
              <a:rPr lang="en-US" smtClean="0"/>
              <a:pPr/>
              <a:t>15-Mar-21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9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0397" y="365126"/>
            <a:ext cx="89122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397" y="1825625"/>
            <a:ext cx="89122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0396" y="6356351"/>
            <a:ext cx="2324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71B29-28EB-452E-AA93-B1E01E054894}" type="datetime5">
              <a:rPr lang="en-US" smtClean="0"/>
              <a:pPr/>
              <a:t>15-Mar-21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2819" y="6356351"/>
            <a:ext cx="34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97708" y="6356351"/>
            <a:ext cx="2324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0DF95-1ED5-4452-8589-9AF0A427A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9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1.jpe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55" y="3252208"/>
            <a:ext cx="3188813" cy="52262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91" y="339970"/>
            <a:ext cx="9607738" cy="603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ame 3"/>
          <p:cNvSpPr/>
          <p:nvPr/>
        </p:nvSpPr>
        <p:spPr>
          <a:xfrm>
            <a:off x="0" y="0"/>
            <a:ext cx="10333038" cy="6858000"/>
          </a:xfrm>
          <a:prstGeom prst="frame">
            <a:avLst>
              <a:gd name="adj1" fmla="val 3088"/>
            </a:avLst>
          </a:prstGeom>
          <a:blipFill>
            <a:blip r:embed="rId4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2237" y="571500"/>
            <a:ext cx="8966849" cy="101566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নুরপুর</a:t>
            </a:r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সবাইকে স্বাগতম</a:t>
            </a:r>
          </a:p>
        </p:txBody>
      </p:sp>
      <p:pic>
        <p:nvPicPr>
          <p:cNvPr id="6" name="Picture 2" descr="C:\Users\User\Desktop\Patarn(image)\F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686" y="1683657"/>
            <a:ext cx="9695542" cy="482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051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7" t="10025" b="16098"/>
          <a:stretch/>
        </p:blipFill>
        <p:spPr>
          <a:xfrm>
            <a:off x="2640600" y="95865"/>
            <a:ext cx="4174285" cy="1076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46802" y="1162464"/>
                <a:ext cx="10250129" cy="858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একইভাবে</a:t>
                </a:r>
                <a:r>
                  <a:rPr lang="en-US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endPara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87" y="1162464"/>
                <a:ext cx="8687252" cy="858568"/>
              </a:xfrm>
              <a:prstGeom prst="rect">
                <a:avLst/>
              </a:prstGeom>
              <a:blipFill>
                <a:blip r:embed="rId3"/>
                <a:stretch>
                  <a:fillRect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71949" y="2270409"/>
                <a:ext cx="941018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এখন</a:t>
                </a:r>
                <a:r>
                  <a:rPr lang="en-US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ও</m:t>
                    </m:r>
                    <m:r>
                      <a:rPr lang="en-US" sz="2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p>
                    </m:sSup>
                  </m:oMath>
                </a14:m>
                <a:r>
                  <a:rPr lang="en-US" sz="24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গুণকরি</a:t>
                </a:r>
                <a:r>
                  <a:rPr lang="en-US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{ </a:t>
                </a:r>
                <a:r>
                  <a:rPr lang="en-US" sz="24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</a:t>
                </a:r>
                <a:r>
                  <a:rPr lang="en-US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x </a:t>
                </a:r>
                <a:r>
                  <a:rPr lang="en-US" sz="24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বাস্তবসংখ্যাএবং</a:t>
                </a:r>
                <a:r>
                  <a:rPr lang="en-US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m , n </a:t>
                </a:r>
                <a:r>
                  <a:rPr lang="en-US" sz="24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ধনাত্মকপূর্ণসংখ্যা</a:t>
                </a:r>
                <a:r>
                  <a:rPr lang="en-US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}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……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সংখ্যক</m:t>
                              </m:r>
                            </m:e>
                          </m:d>
                        </m:e>
                      </m:d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{"/>
                          <m:endChr m:val="}"/>
                          <m:ctrlPr>
                            <a:rPr lang="bn-IN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…..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সংখ্যক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= x . X . X ……x (</a:t>
                </a:r>
                <a:r>
                  <a:rPr lang="en-US" sz="24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m+n</a:t>
                </a:r>
                <a:r>
                  <a:rPr lang="en-US" sz="24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</a:t>
                </a:r>
                <a:r>
                  <a:rPr lang="en-US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) =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49" y="2270409"/>
                <a:ext cx="9410181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972" t="-6091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7687" y="3990882"/>
            <a:ext cx="9262235" cy="461665"/>
          </a:xfrm>
          <a:prstGeom prst="rect">
            <a:avLst/>
          </a:prstGeom>
          <a:blipFill>
            <a:blip r:embed="rId5"/>
            <a:stretch>
              <a:fillRect l="-892" t="-14667" b="-32000"/>
            </a:stretch>
          </a:blipFill>
        </p:spPr>
        <p:txBody>
          <a:bodyPr/>
          <a:lstStyle/>
          <a:p>
            <a:r>
              <a:rPr lang="en-US" sz="2400">
                <a:noFill/>
              </a:rPr>
              <a:t> 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34628" y="4906644"/>
                <a:ext cx="953479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en-US" sz="2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{ 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x 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বাস্তব সংখ্যা এবং 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m , n </a:t>
                </a:r>
                <a:r>
                  <a:rPr lang="en-US" sz="24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দুটিধনাত্মক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</a:t>
                </a:r>
                <a:r>
                  <a:rPr lang="en-US" sz="24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} –</a:t>
                </a:r>
                <a:r>
                  <a:rPr lang="en-US" sz="24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24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সূচকেরমৌলিকনিয়ম</a:t>
                </a:r>
              </a:p>
              <a:p>
                <a:r>
                  <a:rPr lang="en-US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 Fundamental Law of Indices ) </a:t>
                </a:r>
                <a:r>
                  <a:rPr lang="en-US" sz="24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বলাহয়</a:t>
                </a:r>
                <a:r>
                  <a:rPr lang="en-US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28" y="4906644"/>
                <a:ext cx="9534790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1023" t="-609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ame 6"/>
          <p:cNvSpPr/>
          <p:nvPr/>
        </p:nvSpPr>
        <p:spPr>
          <a:xfrm>
            <a:off x="0" y="0"/>
            <a:ext cx="10333038" cy="6858000"/>
          </a:xfrm>
          <a:prstGeom prst="frame">
            <a:avLst>
              <a:gd name="adj1" fmla="val 3088"/>
            </a:avLst>
          </a:prstGeom>
          <a:blipFill>
            <a:blip r:embed="rId7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3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6644" y="977088"/>
                <a:ext cx="11783961" cy="448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কে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দিয়ে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এবং</m:t>
                          </m:r>
                          <m:r>
                            <a:rPr lang="en-US" sz="2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কে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দিয়ে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ভাগ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করি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{</m:t>
                      </m:r>
                      <m:r>
                        <a:rPr lang="en-US" sz="2000" b="1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যেখানে</m:t>
                      </m:r>
                      <m:r>
                        <a:rPr lang="en-US" sz="2000" b="1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b="1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শূন্য</m:t>
                      </m:r>
                      <m:r>
                        <a:rPr lang="en-US" sz="2000" b="1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ছাড়া</m:t>
                      </m:r>
                      <m:r>
                        <a:rPr lang="en-US" sz="2000" b="1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বাস্তব</m:t>
                      </m:r>
                      <m:r>
                        <a:rPr lang="en-US" sz="2000" b="1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সংখ্যা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61" y="977089"/>
                <a:ext cx="9987214" cy="448969"/>
              </a:xfrm>
              <a:prstGeom prst="rect">
                <a:avLst/>
              </a:prstGeom>
              <a:blipFill rotWithShape="1">
                <a:blip r:embed="rId2"/>
                <a:stretch>
                  <a:fillRect t="-5405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99884" y="1426057"/>
                <a:ext cx="9659364" cy="1218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 smtClean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 smtClean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 .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b="1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 smtClean="0"/>
                  <a:t>    আবার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÷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400" b="1" dirty="0" smtClean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 smtClean="0"/>
                  <a:t>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400" b="1" dirty="0" smtClean="0"/>
                  <a:t>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 smtClean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84" y="1426057"/>
                <a:ext cx="9659364" cy="1218988"/>
              </a:xfrm>
              <a:prstGeom prst="rect">
                <a:avLst/>
              </a:prstGeom>
              <a:blipFill rotWithShape="0">
                <a:blip r:embed="rId3"/>
                <a:stretch>
                  <a:fillRect b="-4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14632" y="2221570"/>
                <a:ext cx="9644616" cy="431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কে</m:t>
                      </m:r>
                      <m:r>
                        <a:rPr lang="en-US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দেয়ে</m:t>
                      </m:r>
                      <m:r>
                        <a:rPr lang="en-US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ভাগ</m:t>
                      </m:r>
                      <m:r>
                        <a:rPr lang="en-US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করি</m:t>
                      </m:r>
                      <m:r>
                        <a:rPr lang="en-US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{ </m:t>
                      </m:r>
                      <m:r>
                        <a:rPr lang="en-US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শূন্য</m:t>
                      </m:r>
                      <m:r>
                        <a:rPr lang="en-US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ছাড়া</m:t>
                      </m:r>
                      <m:r>
                        <a:rPr lang="en-US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বাস্তব</m:t>
                      </m:r>
                      <m:r>
                        <a:rPr lang="en-US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সংখ্যা</m:t>
                      </m:r>
                      <m:r>
                        <a:rPr lang="en-US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ধনাত্মক</m:t>
                      </m:r>
                      <m:r>
                        <a:rPr lang="en-US" b="1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পূর্ণ</m:t>
                      </m:r>
                      <m:r>
                        <a:rPr lang="en-US" b="1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1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সংখ্যা</m:t>
                      </m:r>
                      <m:r>
                        <a:rPr lang="en-US" b="1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32" y="2221570"/>
                <a:ext cx="9644616" cy="431913"/>
              </a:xfrm>
              <a:prstGeom prst="rect">
                <a:avLst/>
              </a:prstGeom>
              <a:blipFill rotWithShape="0">
                <a:blip r:embed="rId4"/>
                <a:stretch>
                  <a:fillRect t="-1408" b="-2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516193" y="2873491"/>
                <a:ext cx="9443055" cy="1391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0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.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. 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. . .  .  . . 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সংখ্যক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. . .  . . . 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সংখ্যক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=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x . X . X .  . . {(m-n)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সংখ্যকযখন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  m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&gt;n}</a:t>
                </a:r>
                <a14:m>
                  <m:oMath xmlns:m="http://schemas.openxmlformats.org/officeDocument/2006/math">
                    <m:r>
                      <a:rPr lang="en-US" sz="2000" b="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 smtClean="0">
                  <a:solidFill>
                    <a:srgbClr val="002060"/>
                  </a:solidFill>
                  <a:latin typeface="Microsoft JhengHei UI" panose="020B0604030504040204" pitchFamily="34" charset="-120"/>
                </a:endParaRPr>
              </a:p>
              <a:p>
                <a:pPr algn="ctr"/>
                <a:r>
                  <a:rPr lang="en-US" sz="2000" dirty="0" smtClean="0">
                    <a:solidFill>
                      <a:srgbClr val="002060"/>
                    </a:solidFill>
                  </a:rPr>
                  <a:t>{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লব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ও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হরnসংখ্যক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 x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অপসারণকরেপাই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}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একই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ভাবে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0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÷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,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যখন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n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&gt;m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93" y="2873491"/>
                <a:ext cx="9443055" cy="1391471"/>
              </a:xfrm>
              <a:prstGeom prst="rect">
                <a:avLst/>
              </a:prstGeom>
              <a:blipFill rotWithShape="0">
                <a:blip r:embed="rId5"/>
                <a:stretch>
                  <a:fillRect l="-452" b="-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53512" y="4473206"/>
                <a:ext cx="11486534" cy="1883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শূন্য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ছাড়া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bn-IN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যে</m:t>
                      </m:r>
                      <m:r>
                        <a:rPr lang="bn-IN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bn-IN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কোনো</m:t>
                      </m:r>
                      <m:r>
                        <a:rPr lang="bn-IN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বাস্তব</m:t>
                      </m:r>
                      <m:r>
                        <a:rPr lang="en-US" sz="2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সংখ্যা</m:t>
                      </m:r>
                      <m:r>
                        <a:rPr lang="bn-IN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IN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এবং</m:t>
                      </m:r>
                      <m:r>
                        <a:rPr lang="en-US" sz="2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bn-IN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ও</m:t>
                      </m:r>
                      <m:r>
                        <a:rPr lang="bn-IN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ধনাত্মক</m:t>
                      </m:r>
                      <m:r>
                        <a:rPr lang="en-US" sz="2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পূর্ণ</m:t>
                      </m:r>
                      <m:r>
                        <a:rPr lang="en-US" sz="2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সংখ্যা</m:t>
                      </m:r>
                      <m:r>
                        <a:rPr lang="bn-IN" sz="2000" b="1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হলে</m:t>
                      </m:r>
                      <m:r>
                        <a:rPr lang="bn-IN" sz="2000" b="1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bn-IN" sz="2000" b="1" i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den>
                      </m:f>
                      <m:r>
                        <a:rPr lang="en-US" sz="28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b="1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sz="2800" b="1" i="1" dirty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dirty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800" b="1" i="1" dirty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 dirty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2800" b="1" i="1" dirty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800" b="1" i="1" dirty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800" b="1" i="1" dirty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যখন</m:t>
                                </m:r>
                              </m:sup>
                            </m:sSup>
                            <m:r>
                              <m:rPr>
                                <m:brk m:alnAt="7"/>
                              </m:rPr>
                              <a:rPr lang="en-US" sz="2800" b="1" i="1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sz="2800" b="1" i="1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2800" b="1" i="1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800" b="1" i="1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mr>
                        <m:mr>
                          <m:e>
                            <m:f>
                              <m:fPr>
                                <m:ctrlPr>
                                  <a:rPr lang="en-US" sz="2800" b="1" i="1" dirty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dirty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b="1" i="1" dirty="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dirty="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800" b="1" i="1" dirty="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2800" b="1" i="1" dirty="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1" i="1" dirty="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800" b="1" i="1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যখন</m:t>
                            </m:r>
                            <m:r>
                              <m:rPr>
                                <m:nor/>
                              </m:rPr>
                              <a:rPr lang="en-US" sz="2800" b="1" i="0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nor/>
                              </m:rPr>
                              <a:rPr lang="en-US" sz="2800" b="1" i="0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800" b="1" i="1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800" b="1" i="1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m:rPr>
                                <m:nor/>
                              </m:rPr>
                              <a:rPr lang="bn-IN" sz="2800" b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rPr>
                              <m:t> </m:t>
                            </m:r>
                          </m:e>
                        </m:mr>
                      </m:m>
                    </m:oMath>
                  </m:oMathPara>
                </a14:m>
                <a:endParaRPr lang="bn-IN" sz="2000" b="1" i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63" y="4473206"/>
                <a:ext cx="9735137" cy="18831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ouble Brace 14"/>
          <p:cNvSpPr/>
          <p:nvPr/>
        </p:nvSpPr>
        <p:spPr>
          <a:xfrm>
            <a:off x="4629033" y="4889694"/>
            <a:ext cx="3499900" cy="966654"/>
          </a:xfrm>
          <a:prstGeom prst="brace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98359" y="308652"/>
            <a:ext cx="312381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Dc¯v’cb</a:t>
            </a:r>
            <a:endParaRPr lang="en-US" sz="3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0333038" cy="6858000"/>
          </a:xfrm>
          <a:prstGeom prst="frame">
            <a:avLst>
              <a:gd name="adj1" fmla="val 3088"/>
            </a:avLst>
          </a:prstGeom>
          <a:blipFill>
            <a:blip r:embed="rId7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1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38200" y="2373005"/>
                <a:ext cx="9076981" cy="1443024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সমাধাণঃ</a:t>
                </a:r>
                <a:endPara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r>
                  <a:rPr lang="bn-IN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১।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f>
                      <m:fPr>
                        <m:ctrlPr>
                          <a:rPr lang="bn-IN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bn-IN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bn-IN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den>
                    </m:f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4000" b="1" dirty="0" smtClean="0">
                    <a:solidFill>
                      <a:schemeClr val="bg1"/>
                    </a:solidFill>
                  </a:rPr>
                  <a:t>=2</a:t>
                </a:r>
                <a:endParaRPr lang="en-US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73005"/>
                <a:ext cx="9076981" cy="1443024"/>
              </a:xfrm>
              <a:prstGeom prst="rect">
                <a:avLst/>
              </a:prstGeom>
              <a:blipFill rotWithShape="0">
                <a:blip r:embed="rId2"/>
                <a:stretch>
                  <a:fillRect l="-2418" t="-3797" b="-8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81925" y="5123829"/>
                <a:ext cx="9110375" cy="1088952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৩</a:t>
                </a:r>
                <a:r>
                  <a:rPr lang="en-US" sz="4000" b="0" dirty="0" smtClean="0"/>
                  <a:t>।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×(</m:t>
                    </m:r>
                    <m:sSup>
                      <m:sSup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chemeClr val="bg1"/>
                    </a:solidFill>
                  </a:rPr>
                  <a:t>=1</a:t>
                </a:r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25" y="5123829"/>
                <a:ext cx="9110375" cy="1088952"/>
              </a:xfrm>
              <a:prstGeom prst="rect">
                <a:avLst/>
              </a:prstGeom>
              <a:blipFill rotWithShape="0">
                <a:blip r:embed="rId3"/>
                <a:stretch>
                  <a:fillRect l="-2410" b="-12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572877" y="1405507"/>
                <a:ext cx="9342304" cy="862416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১</m:t>
                    </m:r>
                    <m:r>
                      <a:rPr lang="b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।</m:t>
                    </m:r>
                    <m:r>
                      <a:rPr lang="b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f>
                      <m:fPr>
                        <m:ctrlPr>
                          <a:rPr lang="b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b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b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  <m:r>
                      <a:rPr lang="bn-IN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3200" dirty="0" smtClean="0">
                    <a:solidFill>
                      <a:schemeClr val="bg1"/>
                    </a:solidFill>
                  </a:rPr>
                  <a:t>২।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sSup>
                          <m:sSupPr>
                            <m:ctrlPr>
                              <a:rPr lang="bn-IN" sz="3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bn-I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bn-IN" sz="3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77" y="1405507"/>
                <a:ext cx="9342304" cy="862416"/>
              </a:xfrm>
              <a:prstGeom prst="rect">
                <a:avLst/>
              </a:prstGeom>
              <a:blipFill rotWithShape="0">
                <a:blip r:embed="rId4"/>
                <a:stretch>
                  <a:fillRect b="-9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660136" y="1339833"/>
                <a:ext cx="5255046" cy="889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chemeClr val="bg1"/>
                    </a:solidFill>
                  </a:rPr>
                  <a:t>৩।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×(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136" y="1339833"/>
                <a:ext cx="5255046" cy="889603"/>
              </a:xfrm>
              <a:prstGeom prst="rect">
                <a:avLst/>
              </a:prstGeom>
              <a:blipFill rotWithShape="0">
                <a:blip r:embed="rId5"/>
                <a:stretch>
                  <a:fillRect b="-8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351316" y="320565"/>
                <a:ext cx="5640984" cy="5232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2800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𝒎</m:t>
                        </m:r>
                      </m:sup>
                    </m:sSup>
                    <m:r>
                      <a:rPr 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sup>
                    </m:sSup>
                    <m:r>
                      <a:rPr 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𝒎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এর </a:t>
                </a:r>
                <a:r>
                  <a:rPr lang="bn-IN" sz="28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প্রয়োগ</a:t>
                </a:r>
                <a:endParaRPr lang="en-US" sz="2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316" y="320565"/>
                <a:ext cx="5640984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058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881925" y="3957300"/>
                <a:ext cx="9110375" cy="1078244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solidFill>
                      <a:srgbClr val="00B050"/>
                    </a:solidFill>
                  </a:rPr>
                  <a:t>২।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num>
                      <m:den>
                        <m:sSup>
                          <m:sSupPr>
                            <m:ctrlPr>
                              <a:rPr lang="bn-IN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bn-I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bn-IN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bg1"/>
                    </a:solidFill>
                  </a:rPr>
                  <a:t>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0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0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0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den>
                    </m:f>
                    <m:r>
                      <a:rPr lang="en-US" sz="4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4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0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0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sz="4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25" y="3957300"/>
                <a:ext cx="9110375" cy="1078244"/>
              </a:xfrm>
              <a:prstGeom prst="rect">
                <a:avLst/>
              </a:prstGeom>
              <a:blipFill rotWithShape="0">
                <a:blip r:embed="rId7"/>
                <a:stretch>
                  <a:fillRect l="-2410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81925" y="170684"/>
                <a:ext cx="3469391" cy="82298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den>
                      </m:f>
                      <m:r>
                        <a:rPr lang="en-US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যখন</m:t>
                                </m:r>
                              </m:sup>
                            </m:sSup>
                            <m:r>
                              <m:rPr>
                                <m:brk m:alnAt="7"/>
                              </m:rPr>
                              <a:rPr lang="en-US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mr>
                        <m:mr>
                          <m:e>
                            <m:f>
                              <m:fPr>
                                <m:ctrlPr>
                                  <a:rPr lang="en-US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যখন</m:t>
                            </m:r>
                            <m:r>
                              <m:rPr>
                                <m:nor/>
                              </m:rPr>
                              <a:rPr lang="en-US" b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nor/>
                              </m:rPr>
                              <a:rPr lang="en-US" b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m:rPr>
                                <m:nor/>
                              </m:rPr>
                              <a:rPr lang="bn-IN" b="1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55" y="170684"/>
                <a:ext cx="2940399" cy="82298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ame 12"/>
          <p:cNvSpPr/>
          <p:nvPr/>
        </p:nvSpPr>
        <p:spPr>
          <a:xfrm>
            <a:off x="0" y="0"/>
            <a:ext cx="10333038" cy="6858000"/>
          </a:xfrm>
          <a:prstGeom prst="frame">
            <a:avLst>
              <a:gd name="adj1" fmla="val 3088"/>
            </a:avLst>
          </a:prstGeom>
          <a:blipFill>
            <a:blip r:embed="rId9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63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0" y="1521884"/>
                <a:ext cx="9915181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×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𝟐𝟓𝟔</m:t>
                      </m:r>
                    </m:oMath>
                  </m:oMathPara>
                </a14:m>
                <a:endPara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1884"/>
                <a:ext cx="9915181" cy="53296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619" y="2733160"/>
                <a:ext cx="113267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X </a:t>
                </a:r>
                <a:r>
                  <a:rPr lang="en-US" sz="2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একটিবাস্তবসংখ্যাএবং</a:t>
                </a:r>
                <a:r>
                  <a:rPr lang="en-US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m , n </a:t>
                </a:r>
                <a:r>
                  <a:rPr lang="en-US" sz="2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দুটিধনাত্মকপূর্ণসংখ্যাহলে</a:t>
                </a:r>
                <a:r>
                  <a:rPr lang="en-US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-</a:t>
                </a:r>
                <a:r>
                  <a:rPr lang="en-US" sz="2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এরমানপাই</a:t>
                </a:r>
                <a:r>
                  <a:rPr lang="en-US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।</a:t>
                </a:r>
                <a:endPara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9" y="2733160"/>
                <a:ext cx="9599725" cy="400110"/>
              </a:xfrm>
              <a:prstGeom prst="rect">
                <a:avLst/>
              </a:prstGeom>
              <a:blipFill>
                <a:blip r:embed="rId3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19489" y="3543300"/>
                <a:ext cx="9331287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p>
                          </m:sSup>
                          <m:r>
                            <a:rPr lang="en-US" sz="2800" b="0" i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p>
                      <m:r>
                        <a:rPr lang="en-US" sz="2800" b="0" i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</m:sSup>
                      <m:r>
                        <a:rPr lang="en-US" sz="2800" b="0" i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×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. . . . .. </m:t>
                      </m:r>
                      <m:r>
                        <a:rPr lang="en-US" sz="2800" b="0" i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28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সংখ্যক</m:t>
                          </m:r>
                        </m:e>
                      </m:d>
                    </m:oMath>
                  </m:oMathPara>
                </a14:m>
                <a:endParaRPr lang="en-US" sz="28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r>
                  <a:rPr lang="bn-IN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 . . . . . . .+</m:t>
                        </m:r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bn-IN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( সংখ্যক)</a:t>
                </a:r>
                <a:endParaRPr lang="en-US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endParaRPr lang="en-US" sz="2800" dirty="0" smtClean="0"/>
              </a:p>
              <a:p>
                <a:pPr algn="ctr"/>
                <a:r>
                  <a:rPr lang="en-US" sz="2400" b="1" dirty="0" smtClean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𝒎𝒏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</a:rPr>
                  <a:t>  {</a:t>
                </a:r>
                <a:r>
                  <a:rPr lang="en-US" sz="2400" b="1" dirty="0" err="1" smtClean="0">
                    <a:solidFill>
                      <a:srgbClr val="002060"/>
                    </a:solidFill>
                  </a:rPr>
                  <a:t>যেহেতু</a:t>
                </a:r>
                <a:r>
                  <a:rPr lang="en-US" sz="2400" b="1" dirty="0" smtClean="0">
                    <a:solidFill>
                      <a:srgbClr val="002060"/>
                    </a:solidFill>
                  </a:rPr>
                  <a:t>  m ও n </a:t>
                </a:r>
                <a:r>
                  <a:rPr lang="en-US" sz="2400" b="1" dirty="0" err="1" smtClean="0">
                    <a:solidFill>
                      <a:srgbClr val="002060"/>
                    </a:solidFill>
                  </a:rPr>
                  <a:t>দূটিধনা</a:t>
                </a:r>
                <a:r>
                  <a:rPr lang="bn-IN" sz="2400" b="1" dirty="0" smtClean="0">
                    <a:solidFill>
                      <a:srgbClr val="002060"/>
                    </a:solidFill>
                  </a:rPr>
                  <a:t>ত্মক পূর্ণসংখ্যা,সুতরাং</a:t>
                </a:r>
                <a:r>
                  <a:rPr lang="en-US" sz="2400" b="1" dirty="0" err="1" smtClean="0">
                    <a:solidFill>
                      <a:srgbClr val="002060"/>
                    </a:solidFill>
                  </a:rPr>
                  <a:t>mn</a:t>
                </a:r>
                <a:r>
                  <a:rPr lang="bn-IN" sz="2400" b="1" dirty="0" smtClean="0">
                    <a:solidFill>
                      <a:srgbClr val="002060"/>
                    </a:solidFill>
                  </a:rPr>
                  <a:t>-ও একটি</a:t>
                </a:r>
              </a:p>
              <a:p>
                <a:pPr algn="ctr"/>
                <a:r>
                  <a:rPr lang="bn-IN" sz="2400" b="1" dirty="0" smtClean="0">
                    <a:solidFill>
                      <a:srgbClr val="002060"/>
                    </a:solidFill>
                  </a:rPr>
                  <a:t> ধনাত্মক পুর্ণসংখ্যা}</a:t>
                </a:r>
              </a:p>
              <a:p>
                <a:pPr algn="ctr"/>
                <a:r>
                  <a:rPr lang="en-US" sz="2400" b="1" dirty="0" smtClean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∴x</a:t>
                </a:r>
                <a:r>
                  <a:rPr lang="bn-IN" sz="2400" b="1" dirty="0" smtClean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একটি বাস্তব সংখ্যা এবং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m,n</a:t>
                </a:r>
                <a:r>
                  <a:rPr lang="bn-IN" sz="2400" b="1" dirty="0" smtClean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দুটি ধনাত্মক পুর্ণসংখ্যা হলে,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bn-IN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𝒎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𝒏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=</m:t>
                    </m:r>
                    <m:sSup>
                      <m:sSupPr>
                        <m:ctrlPr>
                          <a:rPr lang="bn-I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𝒎𝒏</m:t>
                        </m:r>
                      </m:sup>
                    </m:sSup>
                  </m:oMath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89" y="3543300"/>
                <a:ext cx="9331287" cy="2862322"/>
              </a:xfrm>
              <a:prstGeom prst="rect">
                <a:avLst/>
              </a:prstGeom>
              <a:blipFill rotWithShape="0">
                <a:blip r:embed="rId4"/>
                <a:stretch>
                  <a:fillRect l="-1306" b="-3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7" t="10025" b="16098"/>
          <a:stretch/>
        </p:blipFill>
        <p:spPr>
          <a:xfrm>
            <a:off x="2763463" y="377219"/>
            <a:ext cx="4447789" cy="74771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2" name="Frame 11"/>
          <p:cNvSpPr/>
          <p:nvPr/>
        </p:nvSpPr>
        <p:spPr>
          <a:xfrm>
            <a:off x="0" y="0"/>
            <a:ext cx="10333038" cy="6858000"/>
          </a:xfrm>
          <a:prstGeom prst="frame">
            <a:avLst>
              <a:gd name="adj1" fmla="val 3088"/>
            </a:avLst>
          </a:prstGeom>
          <a:blipFill>
            <a:blip r:embed="rId6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89820" y="191190"/>
                <a:ext cx="9157564" cy="101566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bn-IN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bn-IN" sz="6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6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6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6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𝒎</m:t>
                            </m:r>
                          </m:sup>
                        </m:sSup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sup>
                    </m:sSup>
                    <m:r>
                      <a:rPr lang="en-US" sz="6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bn-IN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𝒎𝒏</m:t>
                        </m:r>
                      </m:sup>
                    </m:sSup>
                  </m:oMath>
                </a14:m>
                <a:r>
                  <a:rPr lang="bn-IN" sz="6000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প্রয়োগ</a:t>
                </a:r>
                <a:endParaRPr lang="en-US" sz="6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20" y="191190"/>
                <a:ext cx="9157564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16766" b="-40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80447" y="2685772"/>
                <a:ext cx="9423717" cy="86972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</a:t>
                </a:r>
                <a:r>
                  <a:rPr lang="bn-IN" sz="3600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.১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  </a:t>
                </a:r>
                <a:r>
                  <a:rPr lang="en-US" sz="3600" dirty="0" smtClean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</m:e>
                      <m:sup>
                        <m:f>
                          <m:fPr>
                            <m:ctrlPr>
                              <a:rPr lang="en-US" sz="36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</m:t>
                        </m:r>
                      </m:sup>
                    </m:sSup>
                    <m:sSup>
                      <m:sSupPr>
                        <m:ctrlP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= 125</a:t>
                </a:r>
                <a:endParaRPr lang="en-US" sz="36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47" y="2685772"/>
                <a:ext cx="9423717" cy="869725"/>
              </a:xfrm>
              <a:prstGeom prst="rect">
                <a:avLst/>
              </a:prstGeom>
              <a:blipFill rotWithShape="0">
                <a:blip r:embed="rId4"/>
                <a:stretch>
                  <a:fillRect b="-27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0447" y="1696735"/>
                <a:ext cx="5300921" cy="93371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40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</a:t>
                </a:r>
                <a:r>
                  <a:rPr lang="en-US" sz="40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.১। </a:t>
                </a:r>
                <a:r>
                  <a:rPr lang="en-US" sz="4000" dirty="0">
                    <a:solidFill>
                      <a:srgbClr val="00B050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</m:oMath>
                </a14:m>
                <a:endParaRPr lang="en-US" sz="4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92" y="1696736"/>
                <a:ext cx="4492669" cy="933717"/>
              </a:xfrm>
              <a:prstGeom prst="rect">
                <a:avLst/>
              </a:prstGeom>
              <a:blipFill>
                <a:blip r:embed="rId5"/>
                <a:stretch>
                  <a:fillRect b="-27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11631" y="3748424"/>
                <a:ext cx="9735753" cy="250530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সমাধা</m:t>
                      </m:r>
                      <m:r>
                        <a:rPr lang="bn-I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নঃ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২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3200" b="0" i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48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bn-IN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bn-IN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4000" b="0" i="1" dirty="0" smtClean="0"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−(−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}=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31" y="3748424"/>
                <a:ext cx="9735753" cy="2505301"/>
              </a:xfrm>
              <a:prstGeom prst="rect">
                <a:avLst/>
              </a:prstGeom>
              <a:blipFill rotWithShape="0">
                <a:blip r:embed="rId6"/>
                <a:stretch>
                  <a:fillRect l="-2192" b="-4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6747387" y="1724727"/>
                <a:ext cx="3299997" cy="86042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0B050"/>
                    </a:solidFill>
                  </a:rPr>
                  <a:t>প্রশ্নঃ ২।</a:t>
                </a:r>
                <a:r>
                  <a:rPr lang="bn-IN" sz="3200" dirty="0" smtClean="0">
                    <a:solidFill>
                      <a:srgbClr val="00B050"/>
                    </a:solidFill>
                  </a:rPr>
                  <a:t>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bn-IN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387" y="1724727"/>
                <a:ext cx="3299997" cy="860428"/>
              </a:xfrm>
              <a:prstGeom prst="rect">
                <a:avLst/>
              </a:prstGeom>
              <a:blipFill rotWithShape="0">
                <a:blip r:embed="rId7"/>
                <a:stretch>
                  <a:fillRect l="-2403" b="-9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ame 10"/>
          <p:cNvSpPr/>
          <p:nvPr/>
        </p:nvSpPr>
        <p:spPr>
          <a:xfrm>
            <a:off x="0" y="0"/>
            <a:ext cx="10333038" cy="6858000"/>
          </a:xfrm>
          <a:prstGeom prst="frame">
            <a:avLst>
              <a:gd name="adj1" fmla="val 3088"/>
            </a:avLst>
          </a:prstGeom>
          <a:blipFill>
            <a:blip r:embed="rId8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60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29658" y="686394"/>
                <a:ext cx="9375088" cy="2256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.(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.(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800" b="1" dirty="0" smtClean="0"/>
                  <a:t>          =(3 . 3 .3 .3 .3 .3 .3 .3 )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2800" b="1" i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58" y="686394"/>
                <a:ext cx="9375088" cy="225632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319678"/>
            <a:ext cx="10083045" cy="2062103"/>
          </a:xfrm>
          <a:prstGeom prst="rect">
            <a:avLst/>
          </a:prstGeom>
          <a:blipFill rotWithShape="1">
            <a:blip r:embed="rId3"/>
            <a:stretch>
              <a:fillRect l="-1281" b="-9467"/>
            </a:stretch>
          </a:blipFill>
        </p:spPr>
        <p:txBody>
          <a:bodyPr/>
          <a:lstStyle/>
          <a:p>
            <a:r>
              <a:rPr lang="en-US" sz="1600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3392473"/>
                <a:ext cx="10338619" cy="429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দুটিবাস্তবসংখ্যাএবং</a:t>
                </a:r>
                <a:r>
                  <a:rPr lang="en-US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 m  </a:t>
                </a:r>
                <a:r>
                  <a:rPr lang="en-US" sz="2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একটিধনাত্মকপূর্ণসংখ্যাহলে</a:t>
                </a:r>
                <a:r>
                  <a:rPr lang="en-US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𝒙𝒚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en-US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কী</m:t>
                    </m:r>
                    <m:r>
                      <a:rPr lang="en-US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হবে</m:t>
                    </m:r>
                    <m:r>
                      <a:rPr lang="en-US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দেখি</m:t>
                    </m:r>
                    <m:r>
                      <a:rPr lang="en-US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।</m:t>
                    </m:r>
                  </m:oMath>
                </a14:m>
                <a:endPara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97" y="3392474"/>
                <a:ext cx="8762249" cy="429605"/>
              </a:xfrm>
              <a:prstGeom prst="rect">
                <a:avLst/>
              </a:prstGeom>
              <a:blipFill rotWithShape="1">
                <a:blip r:embed="rId4"/>
                <a:stretch>
                  <a:fillRect t="-2857" b="-2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ame 9"/>
          <p:cNvSpPr/>
          <p:nvPr/>
        </p:nvSpPr>
        <p:spPr>
          <a:xfrm>
            <a:off x="0" y="0"/>
            <a:ext cx="10333038" cy="6858000"/>
          </a:xfrm>
          <a:prstGeom prst="frame">
            <a:avLst>
              <a:gd name="adj1" fmla="val 3088"/>
            </a:avLst>
          </a:prstGeom>
          <a:blipFill>
            <a:blip r:embed="rId5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6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5376" r="11451" b="80215"/>
          <a:stretch/>
        </p:blipFill>
        <p:spPr>
          <a:xfrm>
            <a:off x="1191633" y="574995"/>
            <a:ext cx="7799777" cy="988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t="18924" r="17380" b="71183"/>
          <a:stretch/>
        </p:blipFill>
        <p:spPr>
          <a:xfrm>
            <a:off x="249994" y="1626108"/>
            <a:ext cx="9637224" cy="678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28960" r="18226" b="55556"/>
          <a:stretch/>
        </p:blipFill>
        <p:spPr>
          <a:xfrm>
            <a:off x="362489" y="2609010"/>
            <a:ext cx="9922633" cy="932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0" t="43656" r="17984" b="19570"/>
          <a:stretch/>
        </p:blipFill>
        <p:spPr>
          <a:xfrm>
            <a:off x="0" y="3872180"/>
            <a:ext cx="10237207" cy="227437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0333038" cy="6858000"/>
          </a:xfrm>
          <a:prstGeom prst="frame">
            <a:avLst>
              <a:gd name="adj1" fmla="val 3088"/>
            </a:avLst>
          </a:prstGeo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8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8" t="70007" r="25556" b="19570"/>
          <a:stretch/>
        </p:blipFill>
        <p:spPr>
          <a:xfrm>
            <a:off x="282929" y="0"/>
            <a:ext cx="6054408" cy="1738421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5" name="TextBox 4"/>
          <p:cNvSpPr txBox="1"/>
          <p:nvPr/>
        </p:nvSpPr>
        <p:spPr>
          <a:xfrm>
            <a:off x="6394097" y="279291"/>
            <a:ext cx="267849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প্রয়োগ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97602" y="2389239"/>
                <a:ext cx="1085727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14:m>
                  <m:oMath xmlns:m="http://schemas.openxmlformats.org/officeDocument/2006/math">
                    <m:r>
                      <a:rPr lang="bn-IN" sz="3600" b="0" i="0" smtClean="0">
                        <a:latin typeface="Cambria Math" panose="02040503050406030204" pitchFamily="18" charset="0"/>
                      </a:rPr>
                      <m:t>     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125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1125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89" y="2389239"/>
                <a:ext cx="9201820" cy="553998"/>
              </a:xfrm>
              <a:prstGeom prst="rect">
                <a:avLst/>
              </a:prstGeom>
              <a:blipFill>
                <a:blip r:embed="rId3"/>
                <a:stretch>
                  <a:fillRect l="-2583" t="-23077" b="-50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38200" y="4041058"/>
                <a:ext cx="8823593" cy="1052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</a:t>
                </a:r>
                <a:r>
                  <a:rPr lang="bn-IN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নঃ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(</m:t>
                        </m:r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41058"/>
                <a:ext cx="8823593" cy="1052339"/>
              </a:xfrm>
              <a:prstGeom prst="rect">
                <a:avLst/>
              </a:prstGeom>
              <a:blipFill rotWithShape="0">
                <a:blip r:embed="rId4"/>
                <a:stretch>
                  <a:fillRect l="-2488" b="-15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ame 8"/>
          <p:cNvSpPr/>
          <p:nvPr/>
        </p:nvSpPr>
        <p:spPr>
          <a:xfrm>
            <a:off x="0" y="0"/>
            <a:ext cx="10333038" cy="6858000"/>
          </a:xfrm>
          <a:prstGeom prst="frame">
            <a:avLst>
              <a:gd name="adj1" fmla="val 3088"/>
            </a:avLst>
          </a:prstGeom>
          <a:blipFill>
            <a:blip r:embed="rId5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8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58" y="129203"/>
            <a:ext cx="3148348" cy="847725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4988" y="2775869"/>
            <a:ext cx="9562227" cy="1682897"/>
          </a:xfrm>
          <a:prstGeom prst="rect">
            <a:avLst/>
          </a:prstGeom>
          <a:blipFill rotWithShape="1">
            <a:blip r:embed="rId3"/>
            <a:stretch>
              <a:fillRect l="-2431" t="-9783" b="-1920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690" y="0"/>
            <a:ext cx="2503524" cy="256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ame 6"/>
          <p:cNvSpPr/>
          <p:nvPr/>
        </p:nvSpPr>
        <p:spPr>
          <a:xfrm>
            <a:off x="0" y="0"/>
            <a:ext cx="10333038" cy="6858000"/>
          </a:xfrm>
          <a:prstGeom prst="frame">
            <a:avLst>
              <a:gd name="adj1" fmla="val 3088"/>
            </a:avLst>
          </a:prstGeom>
          <a:blipFill>
            <a:blip r:embed="rId5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0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654" y="935553"/>
            <a:ext cx="93997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24" y="201820"/>
            <a:ext cx="4504559" cy="933450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8" name="TextBox 7"/>
          <p:cNvSpPr txBox="1"/>
          <p:nvPr/>
        </p:nvSpPr>
        <p:spPr>
          <a:xfrm>
            <a:off x="369260" y="2192506"/>
            <a:ext cx="5249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Vindabody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B050"/>
              </a:solidFill>
              <a:latin typeface="Vindabody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1729" y="935553"/>
                <a:ext cx="11282516" cy="610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উদাহরণ –(৫) </a:t>
                </a:r>
                <a:r>
                  <a:rPr lang="en-US" sz="24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r>
                  <a:rPr lang="en-US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পৃষ্টা-৮০।        </a:t>
                </a:r>
                <a:r>
                  <a:rPr lang="en-US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Vindabody"/>
                    <a:cs typeface="NikoshBAN" panose="02000000000000000000" pitchFamily="2" charset="0"/>
                  </a:rPr>
                  <a:t>৫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Vindabody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p>
                    </m:sSup>
                    <m:r>
                      <a:rPr lang="en-US" sz="2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𝟑𝟐</m:t>
                    </m:r>
                    <m:r>
                      <a:rPr lang="en-US" sz="2400" b="1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en-US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Vindabody"/>
                    <a:cs typeface="NikoshBAN" panose="02000000000000000000" pitchFamily="2" charset="0"/>
                  </a:rPr>
                  <a:t>গ)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</m:e>
                      <m:sup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  <m:r>
                      <a:rPr lang="en-US" sz="2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</m:e>
                      <m:sup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endPara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Vindabody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95" y="935553"/>
                <a:ext cx="9562227" cy="610552"/>
              </a:xfrm>
              <a:prstGeom prst="rect">
                <a:avLst/>
              </a:prstGeom>
              <a:blipFill>
                <a:blip r:embed="rId3"/>
                <a:stretch>
                  <a:fillRect b="-21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974440" y="2020529"/>
                <a:ext cx="3858547" cy="3860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সমাধা</a:t>
                </a:r>
                <a:r>
                  <a:rPr lang="bn-IN" dirty="0" smtClean="0"/>
                  <a:t>নঃ</a:t>
                </a:r>
                <a:r>
                  <a:rPr lang="en-US" dirty="0" smtClean="0"/>
                  <a:t>৫</a:t>
                </a:r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𝟒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sup>
                      </m:sSup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𝟑𝟐</m:t>
                      </m:r>
                      <m:r>
                        <a:rPr lang="en-US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sz="1600" dirty="0" smtClean="0"/>
                  <a:t>O</a:t>
                </a:r>
                <a:r>
                  <a:rPr lang="en-US" sz="2800" dirty="0" smtClean="0"/>
                  <a:t>r</a:t>
                </a:r>
                <a:r>
                  <a:rPr lang="en-US" sz="3200" dirty="0" smtClean="0"/>
                  <a:t>,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/>
                  <a:t>32</a:t>
                </a:r>
              </a:p>
              <a:p>
                <a:r>
                  <a:rPr lang="en-US" dirty="0" smtClean="0"/>
                  <a:t>O</a:t>
                </a:r>
                <a:r>
                  <a:rPr lang="en-US" sz="3200" dirty="0" smtClean="0"/>
                  <a:t>r,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200" dirty="0" smtClean="0"/>
              </a:p>
              <a:p>
                <a:r>
                  <a:rPr lang="en-US" dirty="0" smtClean="0"/>
                  <a:t>O</a:t>
                </a:r>
                <a:r>
                  <a:rPr lang="en-US" sz="3200" dirty="0" smtClean="0"/>
                  <a:t>r, 2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/>
                  <a:t>+2=5</a:t>
                </a:r>
              </a:p>
              <a:p>
                <a:r>
                  <a:rPr lang="en-US" dirty="0" smtClean="0"/>
                  <a:t>O</a:t>
                </a:r>
                <a:r>
                  <a:rPr lang="en-US" sz="3200" dirty="0" smtClean="0"/>
                  <a:t>r, 2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/>
                  <a:t>=5-2</a:t>
                </a:r>
              </a:p>
              <a:p>
                <a:r>
                  <a:rPr lang="en-US" dirty="0" smtClean="0"/>
                  <a:t>O</a:t>
                </a:r>
                <a:r>
                  <a:rPr lang="en-US" sz="3200" dirty="0" smtClean="0"/>
                  <a:t>r, 2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/>
                  <a:t>=3</a:t>
                </a:r>
              </a:p>
              <a:p>
                <a:r>
                  <a:rPr lang="en-US" dirty="0" smtClean="0"/>
                  <a:t>O</a:t>
                </a:r>
                <a:r>
                  <a:rPr lang="en-US" sz="3200" dirty="0" smtClean="0"/>
                  <a:t>r,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𝐴𝑛𝑠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440" y="2020529"/>
                <a:ext cx="3858547" cy="3860416"/>
              </a:xfrm>
              <a:prstGeom prst="rect">
                <a:avLst/>
              </a:prstGeom>
              <a:blipFill rotWithShape="0">
                <a:blip r:embed="rId4"/>
                <a:stretch>
                  <a:fillRect l="-1422" t="-946" b="-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979625" y="2211732"/>
                <a:ext cx="4886760" cy="2857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 err="1" smtClean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সমাধা</a:t>
                </a:r>
                <a:r>
                  <a:rPr lang="bn-IN" sz="3200" b="1" dirty="0" smtClean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নঃ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গ)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</m:e>
                      <m:sup>
                        <m:f>
                          <m:f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</m:e>
                      <m:sup>
                        <m:f>
                          <m:f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endParaRPr lang="bn-IN" sz="3200" b="1" dirty="0" smtClean="0">
                  <a:solidFill>
                    <a:srgbClr val="002060"/>
                  </a:solidFill>
                  <a:latin typeface="Vindabody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3200" b="1" dirty="0" smtClean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f>
                          <m:fPr>
                            <m:ctrlPr>
                              <a:rPr lang="bn-IN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bn-IN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bn-IN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f>
                          <m:fPr>
                            <m:ctrlPr>
                              <a:rPr lang="bn-IN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3200" b="1" dirty="0" smtClean="0">
                  <a:solidFill>
                    <a:srgbClr val="002060"/>
                  </a:solidFill>
                  <a:latin typeface="Vindabody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200" b="1" dirty="0" smtClean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f>
                          <m:fPr>
                            <m:ctrlPr>
                              <a:rPr lang="bn-IN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endParaRPr lang="en-US" sz="3200" b="1" dirty="0" smtClean="0">
                  <a:solidFill>
                    <a:srgbClr val="002060"/>
                  </a:solidFill>
                  <a:latin typeface="Vindabody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200" b="1" dirty="0" smtClean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</m:e>
                      <m:sup>
                        <m:f>
                          <m:fPr>
                            <m:ctrlPr>
                              <a:rPr lang="bn-IN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(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𝑨𝒏𝒔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3200" b="1" dirty="0">
                  <a:solidFill>
                    <a:srgbClr val="002060"/>
                  </a:solidFill>
                  <a:latin typeface="Vindabody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625" y="2211732"/>
                <a:ext cx="4886760" cy="2857449"/>
              </a:xfrm>
              <a:prstGeom prst="rect">
                <a:avLst/>
              </a:prstGeom>
              <a:blipFill rotWithShape="0">
                <a:blip r:embed="rId5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ame 10"/>
          <p:cNvSpPr/>
          <p:nvPr/>
        </p:nvSpPr>
        <p:spPr>
          <a:xfrm>
            <a:off x="0" y="0"/>
            <a:ext cx="10333038" cy="6858000"/>
          </a:xfrm>
          <a:prstGeom prst="frame">
            <a:avLst>
              <a:gd name="adj1" fmla="val 3088"/>
            </a:avLst>
          </a:prstGeom>
          <a:blipFill>
            <a:blip r:embed="rId6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1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2786743" y="3524449"/>
            <a:ext cx="6966857" cy="286232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cs typeface="NikoshBAN" pitchFamily="2" charset="0"/>
              </a:rPr>
              <a:t>মোঃ</a:t>
            </a:r>
            <a:r>
              <a:rPr lang="en-US" sz="3600" b="1" dirty="0">
                <a:solidFill>
                  <a:srgbClr val="0000FF"/>
                </a:solidFill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NikoshBAN" pitchFamily="2" charset="0"/>
              </a:rPr>
              <a:t>ওয়াহেদ</a:t>
            </a:r>
            <a:r>
              <a:rPr lang="en-US" sz="3600" b="1" dirty="0">
                <a:solidFill>
                  <a:srgbClr val="0000FF"/>
                </a:solidFill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NikoshBAN" pitchFamily="2" charset="0"/>
              </a:rPr>
              <a:t>আলী</a:t>
            </a:r>
            <a:endParaRPr lang="en-US" sz="3600" b="1" dirty="0">
              <a:solidFill>
                <a:srgbClr val="0000FF"/>
              </a:solidFill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cs typeface="NikoshBAN" pitchFamily="2" charset="0"/>
              </a:rPr>
              <a:t>সহকারি</a:t>
            </a:r>
            <a:r>
              <a:rPr lang="en-US" sz="3600" b="1" dirty="0">
                <a:solidFill>
                  <a:srgbClr val="0000FF"/>
                </a:solidFill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NikoshBAN" pitchFamily="2" charset="0"/>
              </a:rPr>
              <a:t>শিক্ষক</a:t>
            </a:r>
            <a:r>
              <a:rPr lang="bn-IN" sz="3600" b="1" dirty="0" smtClean="0">
                <a:solidFill>
                  <a:srgbClr val="0000FF"/>
                </a:solidFill>
                <a:cs typeface="NikoshBAN" pitchFamily="2" charset="0"/>
              </a:rPr>
              <a:t> (গণিত)</a:t>
            </a:r>
            <a:endParaRPr lang="en-US" sz="3600" b="1" dirty="0">
              <a:solidFill>
                <a:srgbClr val="0000FF"/>
              </a:solidFill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cs typeface="NikoshBAN" pitchFamily="2" charset="0"/>
              </a:rPr>
              <a:t>নুরপুর</a:t>
            </a:r>
            <a:r>
              <a:rPr lang="en-US" sz="3600" b="1" dirty="0">
                <a:solidFill>
                  <a:srgbClr val="0000FF"/>
                </a:solidFill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NikoshBAN" pitchFamily="2" charset="0"/>
              </a:rPr>
              <a:t>বালিকা</a:t>
            </a:r>
            <a:r>
              <a:rPr lang="en-US" sz="3600" b="1" dirty="0">
                <a:solidFill>
                  <a:srgbClr val="0000FF"/>
                </a:solidFill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NikoshBAN" pitchFamily="2" charset="0"/>
              </a:rPr>
              <a:t>উচ্চ</a:t>
            </a:r>
            <a:r>
              <a:rPr lang="en-US" sz="3600" b="1" dirty="0">
                <a:solidFill>
                  <a:srgbClr val="0000FF"/>
                </a:solidFill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NikoshBAN" pitchFamily="2" charset="0"/>
              </a:rPr>
              <a:t>বিদ্যালয়</a:t>
            </a:r>
            <a:endParaRPr lang="en-US" sz="3600" b="1" dirty="0">
              <a:solidFill>
                <a:srgbClr val="0000FF"/>
              </a:solidFill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cs typeface="NikoshBAN" pitchFamily="2" charset="0"/>
              </a:rPr>
              <a:t>নুরপুর</a:t>
            </a:r>
            <a:r>
              <a:rPr lang="en-US" sz="3600" b="1" dirty="0">
                <a:solidFill>
                  <a:srgbClr val="0000FF"/>
                </a:solidFill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cs typeface="NikoshBAN" pitchFamily="2" charset="0"/>
              </a:rPr>
              <a:t>নাসিরনগর</a:t>
            </a:r>
            <a:r>
              <a:rPr lang="en-US" sz="3600" b="1" dirty="0">
                <a:solidFill>
                  <a:srgbClr val="0000FF"/>
                </a:solidFill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cs typeface="NikoshBAN" pitchFamily="2" charset="0"/>
              </a:rPr>
              <a:t>ব্রাহ্মণবাড়িয়া</a:t>
            </a:r>
            <a:r>
              <a:rPr lang="en-US" sz="3600" b="1" dirty="0" smtClean="0">
                <a:solidFill>
                  <a:srgbClr val="0000FF"/>
                </a:solidFill>
                <a:cs typeface="NikoshBAN" pitchFamily="2" charset="0"/>
              </a:rPr>
              <a:t>।</a:t>
            </a:r>
          </a:p>
          <a:p>
            <a:pPr algn="ctr"/>
            <a:r>
              <a:rPr lang="en-US" sz="3600" b="1" dirty="0" smtClean="0">
                <a:solidFill>
                  <a:srgbClr val="0000FF"/>
                </a:solidFill>
                <a:cs typeface="NikoshBAN" pitchFamily="2" charset="0"/>
              </a:rPr>
              <a:t>G-mail wahedali150@gmail.com</a:t>
            </a:r>
            <a:endParaRPr lang="en-US" sz="3600" b="1" dirty="0">
              <a:solidFill>
                <a:srgbClr val="0000FF"/>
              </a:solidFill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754743"/>
            <a:ext cx="5268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USER\Downloads\picture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22086" y="1001486"/>
            <a:ext cx="2931886" cy="2931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Frame 7"/>
          <p:cNvSpPr/>
          <p:nvPr/>
        </p:nvSpPr>
        <p:spPr>
          <a:xfrm>
            <a:off x="0" y="0"/>
            <a:ext cx="10333038" cy="6858000"/>
          </a:xfrm>
          <a:prstGeom prst="frame">
            <a:avLst>
              <a:gd name="adj1" fmla="val 3088"/>
            </a:avLst>
          </a:prstGeo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103" y="459765"/>
            <a:ext cx="3616563" cy="923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730" y="2474759"/>
            <a:ext cx="3310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৪.১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93371" y="3377584"/>
                <a:ext cx="6314552" cy="975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১০।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p>
                        </m:sSup>
                        <m:sSup>
                          <m:sSupPr>
                            <m:ctrlPr>
                              <a:rPr lang="bn-IN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.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𝒒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bn-IN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𝒒</m:t>
                            </m:r>
                          </m:sup>
                        </m:sSup>
                        <m:sSup>
                          <m:sSupPr>
                            <m:ctrlPr>
                              <a:rPr lang="bn-IN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.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𝟔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IN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bn-IN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.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𝟔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bn-IN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bn-IN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𝟏𝟓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𝒒</m:t>
                            </m:r>
                          </m:sup>
                        </m:sSup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2060"/>
                  </a:solidFill>
                  <a:latin typeface="Vindabody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918" y="3377585"/>
                <a:ext cx="5351748" cy="975395"/>
              </a:xfrm>
              <a:prstGeom prst="rect">
                <a:avLst/>
              </a:prstGeom>
              <a:blipFill rotWithShape="1">
                <a:blip r:embed="rId3"/>
                <a:stretch>
                  <a:fillRect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574" y="606266"/>
            <a:ext cx="3378108" cy="27713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ame 7"/>
          <p:cNvSpPr/>
          <p:nvPr/>
        </p:nvSpPr>
        <p:spPr>
          <a:xfrm>
            <a:off x="0" y="0"/>
            <a:ext cx="10333038" cy="6858000"/>
          </a:xfrm>
          <a:prstGeom prst="frame">
            <a:avLst>
              <a:gd name="adj1" fmla="val 3088"/>
            </a:avLst>
          </a:prstGeom>
          <a:blipFill>
            <a:blip r:embed="rId5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1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914" y="204788"/>
            <a:ext cx="5021211" cy="9620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0396" y="3758523"/>
            <a:ext cx="93122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rgbClr val="002060"/>
              </a:solidFill>
              <a:latin typeface="Vindabody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Vindabody"/>
                <a:cs typeface="NikoshBAN" panose="02000000000000000000" pitchFamily="2" charset="0"/>
              </a:rPr>
              <a:t>  </a:t>
            </a:r>
            <a:endParaRPr lang="en-US" sz="3200" i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22514" y="899944"/>
                <a:ext cx="10361796" cy="5247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১০। </a:t>
                </a:r>
                <a:r>
                  <a:rPr lang="bn-IN" sz="40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বামপক্ষ=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p>
                        </m:sSup>
                        <m:sSup>
                          <m:sSupPr>
                            <m:ctrlPr>
                              <a:rPr lang="bn-IN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.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𝒒</m:t>
                            </m:r>
                          </m:sup>
                        </m:sSup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bn-IN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𝒒</m:t>
                            </m:r>
                          </m:sup>
                        </m:sSup>
                        <m:sSup>
                          <m:sSupPr>
                            <m:ctrlPr>
                              <a:rPr lang="bn-IN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.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𝟔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IN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bn-IN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.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𝟔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bn-IN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</m:sup>
                        </m:sSup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bn-IN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𝟏𝟓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𝒒</m:t>
                            </m:r>
                          </m:sup>
                        </m:sSup>
                      </m:den>
                    </m:f>
                  </m:oMath>
                </a14:m>
                <a:endParaRPr lang="en-US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4000" b="1" dirty="0" smtClean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p>
                        </m:sSup>
                        <m:sSup>
                          <m:sSupPr>
                            <m:ctrlPr>
                              <a:rPr lang="bn-IN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.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𝒒</m:t>
                            </m:r>
                          </m:sup>
                        </m:sSup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bn-IN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𝒒</m:t>
                            </m:r>
                          </m:sup>
                        </m:sSup>
                        <m:sSup>
                          <m:sSupPr>
                            <m:ctrlPr>
                              <a:rPr lang="bn-IN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.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. 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IN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bn-IN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.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. 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bn-IN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𝟓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. 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</m:sup>
                        </m:sSup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bn-IN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. 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𝟓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)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𝒒</m:t>
                            </m:r>
                          </m:sup>
                        </m:sSup>
                      </m:den>
                    </m:f>
                  </m:oMath>
                </a14:m>
                <a:endParaRPr lang="en-US" sz="4000" b="1" dirty="0" smtClean="0">
                  <a:solidFill>
                    <a:srgbClr val="002060"/>
                  </a:solidFill>
                  <a:latin typeface="Vindabody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4000" b="1" dirty="0" smtClean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𝒒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𝒒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𝒒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𝒒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</m:den>
                    </m:f>
                  </m:oMath>
                </a14:m>
                <a:endParaRPr lang="en-US" sz="4000" b="1" dirty="0" smtClean="0">
                  <a:solidFill>
                    <a:srgbClr val="002060"/>
                  </a:solidFill>
                  <a:latin typeface="Vindabody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4000" b="1" dirty="0" smtClean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</m:t>
                        </m:r>
                      </m:sup>
                    </m:sSup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𝒒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𝒒</m:t>
                        </m:r>
                      </m:sup>
                    </m:sSup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𝒒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𝒒</m:t>
                        </m:r>
                      </m:sup>
                    </m:sSup>
                  </m:oMath>
                </a14:m>
                <a:endParaRPr lang="en-US" sz="4000" b="1" dirty="0" smtClean="0">
                  <a:solidFill>
                    <a:srgbClr val="002060"/>
                  </a:solidFill>
                  <a:latin typeface="Vindabody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4000" b="1" dirty="0" smtClean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000" b="1" dirty="0" smtClean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  <m:r>
                      <a:rPr lang="en-US" sz="40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40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40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40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40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bn-IN" sz="4000" b="1" dirty="0" smtClean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 (ডানপক্ষ)</a:t>
                </a:r>
                <a:endParaRPr lang="en-US" sz="4000" b="1" dirty="0">
                  <a:solidFill>
                    <a:srgbClr val="002060"/>
                  </a:solidFill>
                  <a:latin typeface="Vindabody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44" y="899944"/>
                <a:ext cx="8781892" cy="5247270"/>
              </a:xfrm>
              <a:prstGeom prst="rect">
                <a:avLst/>
              </a:prstGeom>
              <a:blipFill rotWithShape="1">
                <a:blip r:embed="rId3"/>
                <a:stretch>
                  <a:fillRect b="-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ame 6"/>
          <p:cNvSpPr/>
          <p:nvPr/>
        </p:nvSpPr>
        <p:spPr>
          <a:xfrm>
            <a:off x="0" y="0"/>
            <a:ext cx="10333038" cy="6858000"/>
          </a:xfrm>
          <a:prstGeom prst="frame">
            <a:avLst>
              <a:gd name="adj1" fmla="val 3088"/>
            </a:avLst>
          </a:prstGeom>
          <a:blipFill>
            <a:blip r:embed="rId4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8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70" y="249341"/>
            <a:ext cx="3519691" cy="12858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71950" y="1769806"/>
                <a:ext cx="6592900" cy="4274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/>
                  <a:t>১)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3200" b="1" dirty="0" err="1" smtClean="0"/>
                  <a:t>এর</a:t>
                </a:r>
                <a:r>
                  <a:rPr lang="bn-IN" sz="3200" b="1" dirty="0" smtClean="0"/>
                  <a:t> </a:t>
                </a:r>
                <a:r>
                  <a:rPr lang="en-US" sz="3200" b="1" dirty="0" err="1" smtClean="0"/>
                  <a:t>ঘাত</a:t>
                </a:r>
                <a:r>
                  <a:rPr lang="bn-IN" sz="3200" b="1" dirty="0" smtClean="0"/>
                  <a:t> </a:t>
                </a:r>
                <a:r>
                  <a:rPr lang="en-US" sz="3200" b="1" dirty="0" err="1" smtClean="0"/>
                  <a:t>কত</a:t>
                </a:r>
                <a:r>
                  <a:rPr lang="en-US" sz="3200" b="1" dirty="0" smtClean="0"/>
                  <a:t>? </a:t>
                </a:r>
              </a:p>
              <a:p>
                <a:r>
                  <a:rPr lang="en-US" sz="3200" b="1" dirty="0" smtClean="0"/>
                  <a:t>৩</a:t>
                </a:r>
                <a:r>
                  <a:rPr lang="bn-IN" sz="3200" b="1" dirty="0" smtClean="0"/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মুল</a:t>
                </a:r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  <a:endPara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b× ab ×ab . . . . ×b(n </a:t>
                </a:r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)</a:t>
                </a:r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=কত ?</a:t>
                </a:r>
                <a:endPara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 smtClean="0"/>
                  <a:t>৫</a:t>
                </a:r>
                <a:r>
                  <a:rPr lang="bn-IN" sz="3200" b="1" dirty="0" smtClean="0"/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bn-IN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den>
                        </m:f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IN" sz="3200" b="1" i="1" smtClean="0">
                            <a:latin typeface="Cambria Math" panose="02040503050406030204" pitchFamily="18" charset="0"/>
                          </a:rPr>
                          <m:t>এর</m:t>
                        </m:r>
                        <m:r>
                          <a:rPr lang="bn-IN" sz="3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bn-IN" sz="3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IN" sz="3200" b="1" i="1" smtClean="0">
                            <a:latin typeface="Cambria Math" panose="02040503050406030204" pitchFamily="18" charset="0"/>
                          </a:rPr>
                          <m:t>তম</m:t>
                        </m:r>
                        <m:r>
                          <a:rPr lang="bn-IN" sz="3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IN" sz="3200" b="1" i="1" smtClean="0">
                            <a:latin typeface="Cambria Math" panose="02040503050406030204" pitchFamily="18" charset="0"/>
                          </a:rPr>
                          <m:t>ঘাত</m:t>
                        </m:r>
                        <m:r>
                          <a:rPr lang="bn-IN" sz="3200" b="1" i="1" smtClean="0">
                            <a:latin typeface="Cambria Math" panose="02040503050406030204" pitchFamily="18" charset="0"/>
                          </a:rPr>
                          <m:t> =</m:t>
                        </m:r>
                        <m:r>
                          <a:rPr lang="bn-IN" sz="3200" b="1" i="1" smtClean="0">
                            <a:latin typeface="Cambria Math" panose="02040503050406030204" pitchFamily="18" charset="0"/>
                          </a:rPr>
                          <m:t>কত</m:t>
                        </m:r>
                        <m:r>
                          <a:rPr lang="bn-IN" sz="3200" b="1" i="1" smtClean="0">
                            <a:latin typeface="Cambria Math" panose="02040503050406030204" pitchFamily="18" charset="0"/>
                          </a:rPr>
                          <m:t>? </m:t>
                        </m:r>
                      </m:sup>
                    </m:sSup>
                  </m:oMath>
                </a14:m>
                <a:endPara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 smtClean="0"/>
                  <a:t>৬)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হলে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এর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মান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কত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b="1" dirty="0" smtClean="0">
                    <a:cs typeface="NikoshBAN" panose="02000000000000000000" pitchFamily="2" charset="0"/>
                  </a:rPr>
                  <a:t>৭)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𝟐𝟕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sup>
                    </m:sSup>
                    <m:r>
                      <a:rPr lang="en-US" sz="32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bn-IN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𝟗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হলে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এর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মান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কত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 ? </m:t>
                    </m:r>
                  </m:oMath>
                </a14:m>
                <a:endPara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IN" sz="3200" b="1" dirty="0" smtClean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50" y="1769806"/>
                <a:ext cx="6592900" cy="4274696"/>
              </a:xfrm>
              <a:prstGeom prst="rect">
                <a:avLst/>
              </a:prstGeom>
              <a:blipFill rotWithShape="0">
                <a:blip r:embed="rId3"/>
                <a:stretch>
                  <a:fillRect l="-2311" t="-2137" r="-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593" y="1535216"/>
            <a:ext cx="3285281" cy="383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ame 6"/>
          <p:cNvSpPr/>
          <p:nvPr/>
        </p:nvSpPr>
        <p:spPr>
          <a:xfrm>
            <a:off x="0" y="0"/>
            <a:ext cx="10333038" cy="6858000"/>
          </a:xfrm>
          <a:prstGeom prst="frame">
            <a:avLst>
              <a:gd name="adj1" fmla="val 3088"/>
            </a:avLst>
          </a:prstGeom>
          <a:blipFill>
            <a:blip r:embed="rId5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9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38" y="-14749"/>
            <a:ext cx="3616563" cy="14573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19100" y="1618768"/>
                <a:ext cx="7096705" cy="2779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L=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sup>
                        </m:sSup>
                      </m:den>
                    </m:f>
                  </m:oMath>
                </a14:m>
                <a:endPara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600" dirty="0" smtClean="0">
                    <a:latin typeface="Vindabody"/>
                    <a:cs typeface="NikoshBAN" panose="02000000000000000000" pitchFamily="2" charset="0"/>
                  </a:rPr>
                  <a:t>ক) </a:t>
                </a:r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>L=1হলে </a:t>
                </a:r>
                <a:r>
                  <a:rPr lang="en-US" sz="3600" dirty="0" err="1" smtClean="0">
                    <a:latin typeface="Vindabody"/>
                    <a:cs typeface="NikoshBAN" panose="02000000000000000000" pitchFamily="2" charset="0"/>
                  </a:rPr>
                  <a:t>দেখাও</a:t>
                </a:r>
                <a:r>
                  <a:rPr lang="bn-IN" sz="3600" dirty="0" smtClean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Vindabody"/>
                    <a:cs typeface="NikoshBAN" panose="02000000000000000000" pitchFamily="2" charset="0"/>
                  </a:rPr>
                  <a:t>যে</a:t>
                </a:r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>, a=b</a:t>
                </a:r>
              </a:p>
              <a:p>
                <a:r>
                  <a:rPr lang="bn-IN" sz="3600" dirty="0" smtClean="0">
                    <a:latin typeface="Vindabody"/>
                    <a:cs typeface="NikoshBAN" panose="02000000000000000000" pitchFamily="2" charset="0"/>
                  </a:rPr>
                  <a:t>খ) </a:t>
                </a:r>
                <a:r>
                  <a:rPr lang="en-US" sz="3600" dirty="0" err="1" smtClean="0">
                    <a:latin typeface="Vindabody"/>
                    <a:cs typeface="NikoshBAN" panose="02000000000000000000" pitchFamily="2" charset="0"/>
                  </a:rPr>
                  <a:t>দেখাও</a:t>
                </a:r>
                <a:r>
                  <a:rPr lang="bn-IN" sz="3600" dirty="0" smtClean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Vindabody"/>
                    <a:cs typeface="NikoshBAN" panose="02000000000000000000" pitchFamily="2" charset="0"/>
                  </a:rPr>
                  <a:t>যে</a:t>
                </a:r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g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𝐿</m:t>
                        </m:r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ad>
                      <m:rad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deg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𝑀</m:t>
                        </m:r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ad>
                      <m:rad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g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>=1</a:t>
                </a:r>
              </a:p>
              <a:p>
                <a:r>
                  <a:rPr lang="bn-IN" sz="3600" dirty="0" smtClean="0">
                    <a:latin typeface="Vindabody"/>
                    <a:cs typeface="NikoshBAN" panose="02000000000000000000" pitchFamily="2" charset="0"/>
                  </a:rPr>
                  <a:t>গ)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দেখাও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যে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</m:sub>
                    </m:sSub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</m:sub>
                    </m:sSub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3600" dirty="0">
                  <a:latin typeface="Vindabody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1618768"/>
                <a:ext cx="7096705" cy="2779415"/>
              </a:xfrm>
              <a:prstGeom prst="rect">
                <a:avLst/>
              </a:prstGeom>
              <a:blipFill rotWithShape="0">
                <a:blip r:embed="rId3"/>
                <a:stretch>
                  <a:fillRect l="-2663" b="-6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038" y="1442576"/>
            <a:ext cx="2541033" cy="352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ame 6"/>
          <p:cNvSpPr/>
          <p:nvPr/>
        </p:nvSpPr>
        <p:spPr>
          <a:xfrm>
            <a:off x="0" y="0"/>
            <a:ext cx="10333038" cy="6858000"/>
          </a:xfrm>
          <a:prstGeom prst="frame">
            <a:avLst>
              <a:gd name="adj1" fmla="val 3088"/>
            </a:avLst>
          </a:prstGeom>
          <a:blipFill>
            <a:blip r:embed="rId5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5" y="556488"/>
            <a:ext cx="9262235" cy="6032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8" t="13061" b="5977"/>
          <a:stretch/>
        </p:blipFill>
        <p:spPr>
          <a:xfrm>
            <a:off x="1741714" y="243107"/>
            <a:ext cx="5152571" cy="771833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0333038" cy="6858000"/>
          </a:xfrm>
          <a:prstGeom prst="frame">
            <a:avLst>
              <a:gd name="adj1" fmla="val 3088"/>
            </a:avLst>
          </a:prstGeom>
          <a:blipFill>
            <a:blip r:embed="rId4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8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17"/>
          <a:stretch/>
        </p:blipFill>
        <p:spPr>
          <a:xfrm>
            <a:off x="774979" y="3581400"/>
            <a:ext cx="9112239" cy="2642558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0333038" cy="6858000"/>
          </a:xfrm>
          <a:prstGeom prst="frame">
            <a:avLst>
              <a:gd name="adj1" fmla="val 3088"/>
            </a:avLst>
          </a:prstGeo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8688" y="275771"/>
            <a:ext cx="4310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6000" y="1364343"/>
            <a:ext cx="670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শ্রেণিঃ নবম</a:t>
            </a:r>
          </a:p>
          <a:p>
            <a:pPr algn="ctr"/>
            <a:r>
              <a:rPr lang="bn-IN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অধ্যায়ঃ ৪</a:t>
            </a:r>
          </a:p>
          <a:p>
            <a:pPr algn="ctr"/>
            <a:r>
              <a:rPr lang="bn-IN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 শিরোনামঃ সূচক</a:t>
            </a:r>
          </a:p>
        </p:txBody>
      </p:sp>
    </p:spTree>
    <p:extLst>
      <p:ext uri="{BB962C8B-B14F-4D97-AF65-F5344CB8AC3E}">
        <p14:creationId xmlns:p14="http://schemas.microsoft.com/office/powerpoint/2010/main" val="286069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05" y="1660556"/>
            <a:ext cx="2090826" cy="18478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543655" y="3444413"/>
                <a:ext cx="4007875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𝟔𝟒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655" y="3444413"/>
                <a:ext cx="4007875" cy="5329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 rot="6288648">
            <a:off x="-334091" y="638594"/>
            <a:ext cx="3074066" cy="1620139"/>
          </a:xfrm>
          <a:prstGeom prst="arc">
            <a:avLst>
              <a:gd name="adj1" fmla="val 15551207"/>
              <a:gd name="adj2" fmla="val 0"/>
            </a:avLst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8835" r="1569" b="9241"/>
          <a:stretch/>
        </p:blipFill>
        <p:spPr>
          <a:xfrm>
            <a:off x="854142" y="171226"/>
            <a:ext cx="4262378" cy="13478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t="-699" r="3337"/>
          <a:stretch/>
        </p:blipFill>
        <p:spPr>
          <a:xfrm>
            <a:off x="4004567" y="1315504"/>
            <a:ext cx="2387432" cy="21242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86" y="2137432"/>
            <a:ext cx="43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8022" y="2914207"/>
            <a:ext cx="43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04256" y="3023516"/>
            <a:ext cx="43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6392000" y="3761265"/>
                <a:ext cx="3732504" cy="532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/>
                  <a:t>7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𝟕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𝟑𝟒𝟑</m:t>
                    </m:r>
                  </m:oMath>
                </a14:m>
                <a:endParaRPr lang="en-US" sz="2800" b="1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000" y="3761265"/>
                <a:ext cx="3732504" cy="532966"/>
              </a:xfrm>
              <a:prstGeom prst="rect">
                <a:avLst/>
              </a:prstGeom>
              <a:blipFill rotWithShape="0">
                <a:blip r:embed="rId6"/>
                <a:stretch>
                  <a:fillRect l="-3431" t="-804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-7995" y="4774780"/>
            <a:ext cx="985407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4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পাচ্ছ কি ?</a:t>
            </a:r>
            <a:r>
              <a:rPr lang="en-US" sz="4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5236" y="5521231"/>
            <a:ext cx="87269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 ছবি গুলোতে সূচকের মিল খুজে পাচ্ছি ।</a:t>
            </a:r>
            <a:endParaRPr lang="en-US" sz="4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107" y="239316"/>
            <a:ext cx="1889009" cy="3269090"/>
          </a:xfrm>
          <a:prstGeom prst="rect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0" y="0"/>
            <a:ext cx="10333038" cy="6858000"/>
          </a:xfrm>
          <a:prstGeom prst="frame">
            <a:avLst>
              <a:gd name="adj1" fmla="val 3088"/>
            </a:avLst>
          </a:prstGeom>
          <a:blipFill>
            <a:blip r:embed="rId8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6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/>
      <p:bldP spid="17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75" y="1876588"/>
            <a:ext cx="2238827" cy="3464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9543" y="2190528"/>
            <a:ext cx="4833257" cy="24622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13800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13800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~PK</a:t>
            </a:r>
            <a:endParaRPr lang="en-US" sz="138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6815" y="280650"/>
            <a:ext cx="4686772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60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cvV</a:t>
            </a:r>
            <a:endParaRPr lang="en-US" sz="60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0333038" cy="6858000"/>
          </a:xfrm>
          <a:prstGeom prst="frame">
            <a:avLst>
              <a:gd name="adj1" fmla="val 3088"/>
            </a:avLst>
          </a:prstGeo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1" y="2601273"/>
            <a:ext cx="8524756" cy="249114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3328412" y="696686"/>
            <a:ext cx="3481250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8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dj</a:t>
            </a:r>
            <a:endParaRPr lang="en-US" sz="80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0333038" cy="6858000"/>
          </a:xfrm>
          <a:prstGeom prst="frame">
            <a:avLst>
              <a:gd name="adj1" fmla="val 3088"/>
            </a:avLst>
          </a:prstGeom>
          <a:blipFill>
            <a:blip r:embed="rId4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9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9074" y="103240"/>
            <a:ext cx="3596692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bn-IN" sz="7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chemeClr val="bg1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4990" y="1788975"/>
            <a:ext cx="9899717" cy="2431435"/>
          </a:xfrm>
          <a:prstGeom prst="rect">
            <a:avLst/>
          </a:prstGeom>
          <a:blipFill rotWithShape="1">
            <a:blip r:embed="rId3"/>
            <a:stretch>
              <a:fillRect l="-1618" t="-7519" r="-574" b="-5764"/>
            </a:stretch>
          </a:blipFill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 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78544" y="4719484"/>
                <a:ext cx="966884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সংজ্ঞা </a:t>
                </a:r>
                <a:r>
                  <a:rPr lang="en-US" sz="2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অনুযায়ী</a:t>
                </a:r>
                <a:r>
                  <a:rPr lang="en-US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.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…..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(n </a:t>
                </a:r>
                <a:r>
                  <a:rPr lang="en-US" sz="28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</a:t>
                </a:r>
                <a:r>
                  <a:rPr lang="en-US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),</a:t>
                </a:r>
                <a:r>
                  <a:rPr lang="bn-IN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(যেখানে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bn-IN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বাস্তব সংখ্যা এবং</a:t>
                </a:r>
                <a:r>
                  <a:rPr lang="en-US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</a:t>
                </a:r>
                <a:r>
                  <a:rPr lang="bn-IN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ধনাত্মক পূর্ণসংখ্যা)  </a:t>
                </a:r>
                <a:endPara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44" y="4719484"/>
                <a:ext cx="9668840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261" t="-7006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ame 4"/>
          <p:cNvSpPr/>
          <p:nvPr/>
        </p:nvSpPr>
        <p:spPr>
          <a:xfrm>
            <a:off x="0" y="0"/>
            <a:ext cx="10333038" cy="6858000"/>
          </a:xfrm>
          <a:prstGeom prst="frame">
            <a:avLst>
              <a:gd name="adj1" fmla="val 3088"/>
            </a:avLst>
          </a:prstGeom>
          <a:blipFill>
            <a:blip r:embed="rId5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9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1128" y="282535"/>
            <a:ext cx="5860685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6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~P‡Ki</a:t>
            </a:r>
            <a:r>
              <a:rPr lang="en-US" sz="6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m~Î</a:t>
            </a:r>
            <a:r>
              <a:rPr lang="en-US" sz="6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sz="6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06104" y="1673066"/>
                <a:ext cx="8998908" cy="1296060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𝒎</m:t>
                        </m:r>
                      </m:sup>
                    </m:sSup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</m:sup>
                    </m:sSup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𝒎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𝒎</m:t>
                        </m:r>
                      </m:sup>
                    </m:sSup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÷</m:t>
                    </m:r>
                    <m:sSup>
                      <m:sSupPr>
                        <m:ctrlP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𝒏</m:t>
                        </m:r>
                      </m:sup>
                    </m:sSup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𝒎</m:t>
                        </m:r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3.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       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𝟒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𝒎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</m:sup>
                    </m:sSup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𝒎𝒏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5.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</m:sSup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en-US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04" y="1673066"/>
                <a:ext cx="8998908" cy="1296060"/>
              </a:xfrm>
              <a:prstGeom prst="rect">
                <a:avLst/>
              </a:prstGeom>
              <a:blipFill rotWithShape="0">
                <a:blip r:embed="rId2"/>
                <a:stretch>
                  <a:fillRect l="-1694" t="-6573"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96462" y="3378480"/>
                <a:ext cx="8907702" cy="1938992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</a:rPr>
                  <a:t>6</a:t>
                </a:r>
                <a:r>
                  <a:rPr lang="en-US" sz="6000" b="1" dirty="0" smtClean="0">
                    <a:solidFill>
                      <a:schemeClr val="bg1"/>
                    </a:solidFill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sup>
                    </m:sSup>
                    <m:r>
                      <m:rPr>
                        <m:nor/>
                      </m:rPr>
                      <a:rPr lang="en-US" sz="4400" b="1" i="0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r>
                      <m:rPr>
                        <m:nor/>
                      </m:rPr>
                      <a:rPr lang="en-US" sz="48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48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48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rPr>
                      <m:t>j</m:t>
                    </m:r>
                    <m:r>
                      <a:rPr lang="en-US" sz="4800" b="1" i="1" dirty="0" smtClean="0">
                        <a:solidFill>
                          <a:schemeClr val="bg1"/>
                        </a:solidFill>
                        <a:latin typeface="Cambria Math"/>
                        <a:cs typeface="SutonnyMJ" pitchFamily="2" charset="0"/>
                      </a:rPr>
                      <m:t>      </m:t>
                    </m:r>
                    <m:r>
                      <a:rPr lang="en-US" sz="44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m:rPr>
                        <m:nor/>
                      </m:rPr>
                      <a:rPr lang="en-US" sz="54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54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54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rPr>
                      <m:t>e</m:t>
                    </m:r>
                  </m:oMath>
                </a14:m>
                <a:endParaRPr lang="en-US" sz="5400" b="1" dirty="0">
                  <a:solidFill>
                    <a:schemeClr val="bg1"/>
                  </a:solidFill>
                </a:endParaRPr>
              </a:p>
              <a:p>
                <a:endParaRPr lang="en-US" sz="6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462" y="3378480"/>
                <a:ext cx="8907702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2394" t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73723" y="5611072"/>
                <a:ext cx="9130441" cy="76944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chemeClr val="bg1"/>
                    </a:solidFill>
                  </a:rPr>
                  <a:t>7.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/>
                      </a:rPr>
                      <m:t>𝑎</m:t>
                    </m:r>
                    <m:r>
                      <a:rPr lang="en-US" sz="440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/>
                      </a:rPr>
                      <m:t>𝑏</m:t>
                    </m:r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4400" b="0" i="0" dirty="0" smtClean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rPr>
                      <m:t>e</m:t>
                    </m:r>
                  </m:oMath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23" y="5611072"/>
                <a:ext cx="9130441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2737" t="-18898" b="-37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ame 7"/>
          <p:cNvSpPr/>
          <p:nvPr/>
        </p:nvSpPr>
        <p:spPr>
          <a:xfrm>
            <a:off x="0" y="0"/>
            <a:ext cx="10333038" cy="6858000"/>
          </a:xfrm>
          <a:prstGeom prst="frame">
            <a:avLst>
              <a:gd name="adj1" fmla="val 3088"/>
            </a:avLst>
          </a:prstGeom>
          <a:blipFill>
            <a:blip r:embed="rId5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2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228598" y="1895567"/>
                <a:ext cx="6813755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Elephant" panose="02020904090505020303" pitchFamily="18" charset="0"/>
                          </a:rPr>
                          <m:t> </m:t>
                        </m:r>
                      </m:e>
                      <m:sup>
                        <m:r>
                          <a:rPr lang="en-US" sz="44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bn-IN" sz="44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Elephant" panose="02020904090505020303" pitchFamily="18" charset="0"/>
                  </a:rPr>
                  <a:t>4×4×4=64</a:t>
                </a:r>
                <a:endParaRPr lang="en-US" sz="4400" b="1" dirty="0">
                  <a:solidFill>
                    <a:srgbClr val="002060"/>
                  </a:solidFill>
                  <a:latin typeface="Elephant" panose="02020904090505020303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3742" y="1895568"/>
                <a:ext cx="5774835" cy="784767"/>
              </a:xfrm>
              <a:prstGeom prst="rect">
                <a:avLst/>
              </a:prstGeom>
              <a:blipFill>
                <a:blip r:embed="rId2"/>
                <a:stretch>
                  <a:fillRect t="-13178" b="-37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4994" y="936202"/>
            <a:ext cx="406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bn-IN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ঘাত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/ Exponent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1903506" y="211272"/>
            <a:ext cx="602239" cy="2811384"/>
          </a:xfrm>
          <a:prstGeom prst="rightBrace">
            <a:avLst>
              <a:gd name="adj1" fmla="val 8333"/>
              <a:gd name="adj2" fmla="val 86055"/>
            </a:avLst>
          </a:prstGeom>
          <a:ln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101323" y="3066974"/>
            <a:ext cx="3616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/ Base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 rot="16200000">
            <a:off x="931194" y="2335954"/>
            <a:ext cx="412954" cy="1220802"/>
          </a:xfrm>
          <a:prstGeom prst="rightBrace">
            <a:avLst>
              <a:gd name="adj1" fmla="val 8333"/>
              <a:gd name="adj2" fmla="val 29522"/>
            </a:avLst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81470" y="1902822"/>
                <a:ext cx="4557251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600" b="1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6600" b="1" i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6600" b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Elephant" panose="02020904090505020303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6600" b="1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6600" b="1" dirty="0">
                  <a:solidFill>
                    <a:srgbClr val="FF0000"/>
                  </a:solidFill>
                  <a:latin typeface="Elephant" panose="02020904090505020303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968" y="1902822"/>
                <a:ext cx="3862389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412346" y="1043925"/>
            <a:ext cx="406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IN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ঘাত /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Exponent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 rot="5400000">
            <a:off x="7319352" y="493292"/>
            <a:ext cx="379620" cy="2424932"/>
          </a:xfrm>
          <a:prstGeom prst="rightBrace">
            <a:avLst>
              <a:gd name="adj1" fmla="val 8333"/>
              <a:gd name="adj2" fmla="val 42175"/>
            </a:avLst>
          </a:prstGeom>
          <a:ln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66519" y="3217784"/>
            <a:ext cx="3616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/ Base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 rot="16200000">
            <a:off x="7047478" y="2504795"/>
            <a:ext cx="412954" cy="1220802"/>
          </a:xfrm>
          <a:prstGeom prst="rightBrace">
            <a:avLst>
              <a:gd name="adj1" fmla="val 8333"/>
              <a:gd name="adj2" fmla="val 42832"/>
            </a:avLst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65472" y="3747736"/>
                <a:ext cx="9881063" cy="1713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স্মরণীয়ঃ</a:t>
                </a:r>
                <a:endParaRPr lang="bn-IN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en-US" sz="36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সূচকেরসমস্যাসমাধানেসর্বদাঘাত</a:t>
                </a:r>
                <a:r>
                  <a:rPr lang="en-US" sz="3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6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ভিত্তিসম্পর্কেসজাগথাকতেহবে</a:t>
                </a:r>
                <a:endPara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3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  <a:r>
                  <a:rPr lang="en-US" sz="36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শক্তিরশক্তিসর্বদাগুণহবেঅর্থা</a:t>
                </a:r>
                <a:r>
                  <a:rPr lang="en-US" sz="3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IN" sz="36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p>
                  </m:oMath>
                </a14:m>
                <a:r>
                  <a:rPr lang="bn-IN" sz="3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𝒂𝒃</m:t>
                        </m:r>
                      </m:sup>
                    </m:sSup>
                  </m:oMath>
                </a14:m>
                <a:endParaRPr lang="en-US" sz="3600" b="1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72" y="3747736"/>
                <a:ext cx="9881063" cy="1713739"/>
              </a:xfrm>
              <a:prstGeom prst="rect">
                <a:avLst/>
              </a:prstGeom>
              <a:blipFill rotWithShape="0">
                <a:blip r:embed="rId4"/>
                <a:stretch>
                  <a:fillRect l="-1605" t="-4626" r="-679" b="-13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587426" y="87898"/>
            <a:ext cx="4487372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স্মরণীয়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Arc 17"/>
          <p:cNvSpPr/>
          <p:nvPr/>
        </p:nvSpPr>
        <p:spPr>
          <a:xfrm>
            <a:off x="335406" y="1651116"/>
            <a:ext cx="1162009" cy="1394055"/>
          </a:xfrm>
          <a:prstGeom prst="arc">
            <a:avLst>
              <a:gd name="adj1" fmla="val 143869"/>
              <a:gd name="adj2" fmla="val 21519129"/>
            </a:avLst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84256" y="1100779"/>
            <a:ext cx="14952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সূচকীয় </a:t>
            </a:r>
          </a:p>
          <a:p>
            <a:pPr algn="ctr"/>
            <a:r>
              <a:rPr lang="bn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endParaRPr lang="en-US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c 19"/>
          <p:cNvSpPr/>
          <p:nvPr/>
        </p:nvSpPr>
        <p:spPr>
          <a:xfrm rot="16200000">
            <a:off x="4230813" y="859799"/>
            <a:ext cx="1356851" cy="1147182"/>
          </a:xfrm>
          <a:prstGeom prst="arc">
            <a:avLst>
              <a:gd name="adj1" fmla="val 143869"/>
              <a:gd name="adj2" fmla="val 21519129"/>
            </a:avLst>
          </a:prstGeom>
          <a:ln w="1905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Arc 20"/>
          <p:cNvSpPr/>
          <p:nvPr/>
        </p:nvSpPr>
        <p:spPr>
          <a:xfrm>
            <a:off x="6685825" y="1740073"/>
            <a:ext cx="1452955" cy="1468077"/>
          </a:xfrm>
          <a:prstGeom prst="arc">
            <a:avLst>
              <a:gd name="adj1" fmla="val 143869"/>
              <a:gd name="adj2" fmla="val 21519129"/>
            </a:avLst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418605" y="1561296"/>
            <a:ext cx="2955986" cy="55052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412346" y="1651115"/>
            <a:ext cx="1273480" cy="697027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ame 21"/>
          <p:cNvSpPr/>
          <p:nvPr/>
        </p:nvSpPr>
        <p:spPr>
          <a:xfrm>
            <a:off x="0" y="0"/>
            <a:ext cx="10333038" cy="6858000"/>
          </a:xfrm>
          <a:prstGeom prst="frame">
            <a:avLst>
              <a:gd name="adj1" fmla="val 3088"/>
            </a:avLst>
          </a:prstGeom>
          <a:blipFill>
            <a:blip r:embed="rId5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7" grpId="0" animBg="1"/>
      <p:bldP spid="18" grpId="0" animBg="1"/>
      <p:bldP spid="19" grpId="0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277</Words>
  <Application>Microsoft Office PowerPoint</Application>
  <PresentationFormat>Custom</PresentationFormat>
  <Paragraphs>133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Microsoft JhengHei UI</vt:lpstr>
      <vt:lpstr>Agency FB</vt:lpstr>
      <vt:lpstr>Arial</vt:lpstr>
      <vt:lpstr>Calibri</vt:lpstr>
      <vt:lpstr>Calibri Light</vt:lpstr>
      <vt:lpstr>Cambria Math</vt:lpstr>
      <vt:lpstr>Elephant</vt:lpstr>
      <vt:lpstr>NikoshBAN</vt:lpstr>
      <vt:lpstr>SutonnyMJ</vt:lpstr>
      <vt:lpstr>Times New Roman</vt:lpstr>
      <vt:lpstr>Verdana</vt:lpstr>
      <vt:lpstr>Vindabody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540</cp:revision>
  <dcterms:created xsi:type="dcterms:W3CDTF">2020-05-09T18:58:02Z</dcterms:created>
  <dcterms:modified xsi:type="dcterms:W3CDTF">2021-03-15T12:14:18Z</dcterms:modified>
</cp:coreProperties>
</file>