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258" r:id="rId3"/>
    <p:sldId id="275" r:id="rId4"/>
    <p:sldId id="261" r:id="rId5"/>
    <p:sldId id="283" r:id="rId6"/>
    <p:sldId id="316" r:id="rId7"/>
    <p:sldId id="262" r:id="rId8"/>
    <p:sldId id="263" r:id="rId9"/>
    <p:sldId id="305" r:id="rId10"/>
    <p:sldId id="323" r:id="rId11"/>
    <p:sldId id="279" r:id="rId12"/>
    <p:sldId id="281" r:id="rId13"/>
    <p:sldId id="306" r:id="rId14"/>
    <p:sldId id="307" r:id="rId15"/>
    <p:sldId id="318" r:id="rId16"/>
    <p:sldId id="312" r:id="rId17"/>
    <p:sldId id="309" r:id="rId18"/>
    <p:sldId id="317" r:id="rId19"/>
    <p:sldId id="319" r:id="rId20"/>
    <p:sldId id="315" r:id="rId21"/>
    <p:sldId id="313" r:id="rId22"/>
    <p:sldId id="320" r:id="rId23"/>
    <p:sldId id="314" r:id="rId24"/>
    <p:sldId id="321" r:id="rId25"/>
    <p:sldId id="322" r:id="rId26"/>
    <p:sldId id="273" r:id="rId27"/>
    <p:sldId id="269" r:id="rId28"/>
    <p:sldId id="270" r:id="rId29"/>
    <p:sldId id="304" r:id="rId30"/>
    <p:sldId id="271" r:id="rId31"/>
    <p:sldId id="272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D81122-0FC2-4697-B6F2-7F5EFE46E53E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604FD-BD51-46EE-B84E-8DA0FBED5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94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9780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5252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014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2129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8189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7651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7199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2445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5506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3829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59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4469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6965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299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7814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1855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4092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7062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8530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444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5075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948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7917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38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43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964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842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28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504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835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941C-C389-4AA7-9524-162F8101F832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3DED-AF1B-4F5C-91AC-9F69EBDE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316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941C-C389-4AA7-9524-162F8101F832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3DED-AF1B-4F5C-91AC-9F69EBDE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19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941C-C389-4AA7-9524-162F8101F832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3DED-AF1B-4F5C-91AC-9F69EBDE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93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941C-C389-4AA7-9524-162F8101F832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3DED-AF1B-4F5C-91AC-9F69EBDE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119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941C-C389-4AA7-9524-162F8101F832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3DED-AF1B-4F5C-91AC-9F69EBDE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577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941C-C389-4AA7-9524-162F8101F832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3DED-AF1B-4F5C-91AC-9F69EBDE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657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941C-C389-4AA7-9524-162F8101F832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3DED-AF1B-4F5C-91AC-9F69EBDE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486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941C-C389-4AA7-9524-162F8101F832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3DED-AF1B-4F5C-91AC-9F69EBDE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672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941C-C389-4AA7-9524-162F8101F832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3DED-AF1B-4F5C-91AC-9F69EBDE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828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941C-C389-4AA7-9524-162F8101F832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3DED-AF1B-4F5C-91AC-9F69EBDE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434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941C-C389-4AA7-9524-162F8101F832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3DED-AF1B-4F5C-91AC-9F69EBDE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774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3941C-C389-4AA7-9524-162F8101F832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B3DED-AF1B-4F5C-91AC-9F69EBDE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272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rokunuddin1983@gmail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.jpeg"/><Relationship Id="rId4" Type="http://schemas.openxmlformats.org/officeDocument/2006/relationships/hyperlink" Target="mailto:mdrokun985@gmail.com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2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g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07" y="0"/>
            <a:ext cx="9075193" cy="1295400"/>
          </a:xfrm>
          <a:solidFill>
            <a:schemeClr val="bg1">
              <a:lumMod val="85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  <a:effectLst/>
              </a:rPr>
              <a:t/>
            </a:r>
            <a:br>
              <a:rPr lang="en-US" dirty="0" smtClean="0">
                <a:solidFill>
                  <a:srgbClr val="FF0000"/>
                </a:solidFill>
                <a:effectLst/>
              </a:rPr>
            </a:br>
            <a:r>
              <a:rPr lang="en-US" dirty="0" smtClean="0">
                <a:solidFill>
                  <a:srgbClr val="FF0000"/>
                </a:solidFill>
                <a:effectLst/>
              </a:rPr>
              <a:t>  </a:t>
            </a: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জকের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-5862" y="18364"/>
            <a:ext cx="615462" cy="120083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 descr="D:\কলেজ\IMG_20210221_1210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8839200" cy="521368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65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:\কন্টেন্ট তৈরির ছবি\IMG_20210301_205710_37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"/>
            <a:ext cx="8610600" cy="670560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5" name="Oval 4"/>
          <p:cNvSpPr/>
          <p:nvPr/>
        </p:nvSpPr>
        <p:spPr>
          <a:xfrm>
            <a:off x="0" y="-16042"/>
            <a:ext cx="914400" cy="689429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059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799B72E-4F26-456B-AFA0-7AEB85EF5285}"/>
              </a:ext>
            </a:extLst>
          </p:cNvPr>
          <p:cNvSpPr/>
          <p:nvPr/>
        </p:nvSpPr>
        <p:spPr>
          <a:xfrm>
            <a:off x="58615" y="751791"/>
            <a:ext cx="9009185" cy="5943600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আল-আজিজের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রাজত্বকাল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মিশরের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ফাতেমীয়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খিলাফতের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ইতিহাসে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ত্বকাল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ফাতেমিদের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আশ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র্বাদস্বরুপ।তিনি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উদারতা,সাহসিক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া,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ূষিত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ফাতেমি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খিলাফতের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গ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ৌ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ৃদ্ধি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বাগদাদ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খলিফা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স্পেনের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খলিফার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প্রতিদ্বন্দী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শাসনাম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খিলাফত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গৌরবের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চ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িখ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4172" y="17537"/>
            <a:ext cx="8893628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আল-আজিজের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শাসনকাল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(975-996)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4854" y="0"/>
            <a:ext cx="580901" cy="526073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6355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152400"/>
            <a:ext cx="8576011" cy="646331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দমন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Oval 4"/>
          <p:cNvSpPr/>
          <p:nvPr/>
        </p:nvSpPr>
        <p:spPr>
          <a:xfrm>
            <a:off x="-76200" y="18365"/>
            <a:ext cx="609600" cy="9144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6200" y="775285"/>
            <a:ext cx="8968154" cy="61247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খলিফা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আল-আজিজ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আরোহণ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খিন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দ্রোহী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কারামাতিয়ান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্কি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ন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াথে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্ধ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দামেস্ক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ফাতেমি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শাসনক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্তাকে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বিতাড়িত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ল-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ধানের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সেনাপতি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জওহরকে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সেনাবাহিনী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৯৭৬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হাফতাকিনের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বিরুদ্ধে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সিরিয়াতে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পাঠান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হাফতাকিন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সেনাপতি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জওহরকে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পি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টতে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ষে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খলিফা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আজিজ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ং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সেনাবাহিনী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হাফতাকিনকে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পরাজিত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বন্দ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ন।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খলিফার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তুর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্ষীবাহিনীর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অধিনায়ক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নিযুক্ত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য়। </a:t>
            </a:r>
          </a:p>
          <a:p>
            <a:pPr>
              <a:buNone/>
            </a:pPr>
            <a:endParaRPr lang="bn-BD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0576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5304" y="29308"/>
            <a:ext cx="8752496" cy="1200329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র্কিনেতা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হাফতাকিনের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ধে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অভিযান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….. 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5304" y="1229637"/>
            <a:ext cx="8752496" cy="516778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4854" y="0"/>
            <a:ext cx="580901" cy="526073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104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228600"/>
            <a:ext cx="8305800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0"/>
            <a:r>
              <a:rPr lang="en-US" sz="3600" b="1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সাম্রাজ্য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বিস্তার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52400" y="94565"/>
            <a:ext cx="609600" cy="9144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2">
            <a:extLst>
              <a:ext uri="{FF2B5EF4-FFF2-40B4-BE49-F238E27FC236}">
                <a16:creationId xmlns="" xmlns:a16="http://schemas.microsoft.com/office/drawing/2014/main" id="{C8749F28-BF69-4FD6-88BA-FC91BF20DA64}"/>
              </a:ext>
            </a:extLst>
          </p:cNvPr>
          <p:cNvSpPr/>
          <p:nvPr/>
        </p:nvSpPr>
        <p:spPr>
          <a:xfrm>
            <a:off x="152399" y="1038272"/>
            <a:ext cx="8839201" cy="559112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হিট্টি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“</a:t>
            </a:r>
            <a:r>
              <a:rPr lang="en-US" sz="3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আল-আজিজের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শান্তিপুর্ণ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as-IN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</a:t>
            </a:r>
            <a:r>
              <a:rPr lang="as-IN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য়,</a:t>
            </a:r>
            <a:r>
              <a:rPr lang="as-IN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ৌরবের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স্বর্ণ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as-IN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</a:t>
            </a:r>
            <a:r>
              <a:rPr lang="as-IN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য়।” </a:t>
            </a:r>
            <a:r>
              <a:rPr lang="as-IN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ল-</a:t>
            </a:r>
            <a:r>
              <a:rPr lang="as-IN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মল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as-IN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ূর্ণ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একমাত্র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হাফতাকিন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ব্যতিত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চ্যালে</a:t>
            </a:r>
            <a:r>
              <a:rPr lang="as-IN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ি। </a:t>
            </a:r>
            <a:r>
              <a:rPr lang="en-US" sz="3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সামরিক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</a:t>
            </a:r>
            <a:r>
              <a:rPr lang="as-IN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শ্যতা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স্বীকারে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বাধ্য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শাসনামলে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আটলান্টিক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রাজ্য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বিস্ত</a:t>
            </a:r>
            <a:r>
              <a:rPr lang="as-IN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91277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2777A0B-361D-446E-A790-8C69574148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0" y="1434906"/>
            <a:ext cx="4314826" cy="528945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9A46162-0474-4504-9A7B-09014A62B1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295" y="1434906"/>
            <a:ext cx="4314826" cy="528945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9486E57B-E4C8-46C0-AB57-FB1232731B8F}"/>
              </a:ext>
            </a:extLst>
          </p:cNvPr>
          <p:cNvSpPr/>
          <p:nvPr/>
        </p:nvSpPr>
        <p:spPr>
          <a:xfrm>
            <a:off x="91880" y="140678"/>
            <a:ext cx="8960241" cy="112541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আ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লোহিত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র্যন্ত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="" xmlns:a16="http://schemas.microsoft.com/office/drawing/2014/main" id="{0FE56DF6-BC53-4546-B45C-2DC13F078495}"/>
              </a:ext>
            </a:extLst>
          </p:cNvPr>
          <p:cNvSpPr/>
          <p:nvPr/>
        </p:nvSpPr>
        <p:spPr>
          <a:xfrm>
            <a:off x="4406707" y="3038622"/>
            <a:ext cx="562706" cy="39037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52400" y="94565"/>
            <a:ext cx="609600" cy="914400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0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solidFill>
            <a:schemeClr val="bg1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ংস্কার</a:t>
            </a:r>
            <a:r>
              <a: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1008966"/>
            <a:ext cx="8915400" cy="23727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আল-আজিজের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ইহুদি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মন্ত্রি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ইয়াকুব-বিন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কিল্লিস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মিশরের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রাজস্ব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আমুল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ষের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কর্মচারিদের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বেতন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নিয়মিত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্দিষ্ট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কঠোর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হস্তে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ঘুষ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্ধ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1828800" y="3381718"/>
            <a:ext cx="5410200" cy="8092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সৈন্যবাহিনী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র-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52400" y="94565"/>
            <a:ext cx="609600" cy="9144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4309957"/>
            <a:ext cx="8763000" cy="22467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খলিফা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আজিজ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তুর্কি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as-IN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ষীবাহিনী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</a:t>
            </a:r>
            <a:r>
              <a:rPr lang="as-IN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রেন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ৌপথকে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উন্নত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ন</a:t>
            </a:r>
            <a:r>
              <a:rPr lang="as-IN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ুর্গ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</a:t>
            </a:r>
            <a:r>
              <a:rPr lang="as-IN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প্রোতাশ্র</a:t>
            </a:r>
            <a:r>
              <a:rPr lang="as-IN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্মান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ৌবাহিনীর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ইসা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বিন-নেস্তুরিয়াসের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সহায়তায়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মাসে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৬টি 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র</a:t>
            </a:r>
            <a:r>
              <a:rPr lang="as-IN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তরী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77057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9938" y="100426"/>
            <a:ext cx="8001000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         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9293" y="697496"/>
            <a:ext cx="8610600" cy="60016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ফাতেমি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খলিফা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আল-আজিজ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</a:t>
            </a:r>
            <a:r>
              <a:rPr lang="as-IN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ষণ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শাসক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অভিজ্ঞ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বিচক্</a:t>
            </a:r>
            <a:r>
              <a:rPr lang="as-IN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শাসক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ইবনে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কিল্লিস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আজিজের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রাজত্বকালে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১৫ ব</a:t>
            </a:r>
            <a:r>
              <a:rPr lang="as-IN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মন্ত্রির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দায়িত্ব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বিজ্ঞোচিত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রাজনীতির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as-IN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</a:t>
            </a:r>
            <a:r>
              <a:rPr lang="as-IN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</a:t>
            </a:r>
            <a:r>
              <a:rPr lang="as-IN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র্ণ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৯৯১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খ্রীঃ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মৃত্যুর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</a:t>
            </a:r>
            <a:r>
              <a:rPr lang="as-IN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ন।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ইবনে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কিল্লিস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কেব</a:t>
            </a:r>
            <a:r>
              <a:rPr lang="as-IN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থিতযশা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প্রশাস</a:t>
            </a:r>
            <a:r>
              <a:rPr lang="as-IN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না,তিনি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শিল্পকলা,সাহিত্য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জ</a:t>
            </a:r>
            <a:r>
              <a:rPr lang="as-IN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as-IN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ন-</a:t>
            </a:r>
            <a:r>
              <a:rPr lang="as-IN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্ঞান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চর্চার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একনি</a:t>
            </a:r>
            <a:r>
              <a:rPr lang="as-IN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্ঠ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ষ্ঠপো</a:t>
            </a:r>
            <a:r>
              <a:rPr lang="as-IN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  <a:p>
            <a:pPr>
              <a:buFont typeface="Wingdings" pitchFamily="2" charset="2"/>
              <a:buChar char="v"/>
            </a:pPr>
            <a:endParaRPr lang="en-US" sz="3200" b="1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-102576" y="-64387"/>
            <a:ext cx="908538" cy="9144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905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8" name="Picture 12" descr="C:\Users\user\Downloads\images (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890" y="1066800"/>
            <a:ext cx="2360735" cy="217170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C:\Users\user\Downloads\images (9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1094641"/>
            <a:ext cx="3209192" cy="5077559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C:\Users\user\Downloads\images (10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94641"/>
            <a:ext cx="2705100" cy="233436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 descr="C:\Users\user\Downloads\images (11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92" y="3657600"/>
            <a:ext cx="2734408" cy="251460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C:\Users\user\Downloads\images (12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257" y="3429001"/>
            <a:ext cx="2285999" cy="274320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228600"/>
            <a:ext cx="8353426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                              </a:t>
            </a:r>
            <a:r>
              <a:rPr lang="en-US" sz="3200" b="1" dirty="0" err="1" smtClean="0"/>
              <a:t>মুদ্রা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ব্যবস্থা</a:t>
            </a:r>
            <a:endParaRPr lang="en-US" sz="3200" b="1" dirty="0"/>
          </a:p>
        </p:txBody>
      </p:sp>
      <p:sp>
        <p:nvSpPr>
          <p:cNvPr id="18" name="Oval 17"/>
          <p:cNvSpPr/>
          <p:nvPr/>
        </p:nvSpPr>
        <p:spPr>
          <a:xfrm>
            <a:off x="-26377" y="0"/>
            <a:ext cx="908538" cy="914400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3427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DE3E36F-5E66-4C65-A93E-7F0CF8597D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676" y="1568403"/>
            <a:ext cx="4355490" cy="522629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7F9EEC8-1202-4EE5-A79E-02AC8FD85B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3" y="1568401"/>
            <a:ext cx="4355490" cy="522629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E9052F84-AC3D-48BC-BBD6-D0DBED6AC555}"/>
              </a:ext>
            </a:extLst>
          </p:cNvPr>
          <p:cNvSpPr/>
          <p:nvPr/>
        </p:nvSpPr>
        <p:spPr>
          <a:xfrm>
            <a:off x="75834" y="239151"/>
            <a:ext cx="8992333" cy="1329250"/>
          </a:xfrm>
          <a:prstGeom prst="round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ৈরী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</p:txBody>
      </p:sp>
      <p:sp>
        <p:nvSpPr>
          <p:cNvPr id="5" name="Oval 4"/>
          <p:cNvSpPr/>
          <p:nvPr/>
        </p:nvSpPr>
        <p:spPr>
          <a:xfrm>
            <a:off x="-26377" y="0"/>
            <a:ext cx="908538" cy="91440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4209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130145" cy="1417638"/>
          </a:xfr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r>
              <a:rPr lang="en-US" sz="4000" b="1" i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4000" b="1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b="1" i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8991600" cy="5181600"/>
          </a:xfrm>
          <a:solidFill>
            <a:schemeClr val="accent2">
              <a:lumMod val="40000"/>
              <a:lumOff val="60000"/>
            </a:schemeClr>
          </a:solidFill>
          <a:ln>
            <a:solidFill>
              <a:srgbClr val="FFFF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endParaRPr lang="en-GB" sz="2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GB" sz="3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নামঃ</a:t>
            </a:r>
            <a:r>
              <a:rPr lang="en-GB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3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উদ্দিন</a:t>
            </a:r>
            <a:endParaRPr lang="en-GB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GB" sz="2400" b="1" dirty="0" err="1" smtClean="0">
                <a:solidFill>
                  <a:srgbClr val="0070C0"/>
                </a:solidFill>
                <a:latin typeface="NikoshBAN" pitchFamily="2" charset="0"/>
              </a:rPr>
              <a:t>পদবীঃ</a:t>
            </a:r>
            <a:r>
              <a:rPr lang="en-GB" sz="2400" b="1" dirty="0" smtClean="0">
                <a:solidFill>
                  <a:srgbClr val="0070C0"/>
                </a:solidFill>
                <a:latin typeface="NikoshBAN" pitchFamily="2" charset="0"/>
              </a:rPr>
              <a:t> </a:t>
            </a:r>
            <a:r>
              <a:rPr lang="en-GB" sz="2400" b="1" dirty="0" err="1" smtClean="0">
                <a:solidFill>
                  <a:srgbClr val="0070C0"/>
                </a:solidFill>
                <a:latin typeface="NikoshBAN" pitchFamily="2" charset="0"/>
              </a:rPr>
              <a:t>প্রভাষক</a:t>
            </a:r>
            <a:endParaRPr lang="en-GB" sz="2400" b="1" dirty="0">
              <a:solidFill>
                <a:srgbClr val="0070C0"/>
              </a:solidFill>
              <a:latin typeface="NikoshBAN" pitchFamily="2" charset="0"/>
            </a:endParaRPr>
          </a:p>
          <a:p>
            <a:r>
              <a:rPr lang="en-GB" sz="2400" b="1" dirty="0" err="1" smtClean="0">
                <a:solidFill>
                  <a:srgbClr val="7030A0"/>
                </a:solidFill>
                <a:latin typeface="NikoshBAN" pitchFamily="2" charset="0"/>
              </a:rPr>
              <a:t>হাফছা</a:t>
            </a:r>
            <a:r>
              <a:rPr lang="en-GB" sz="2400" b="1" dirty="0" smtClean="0">
                <a:solidFill>
                  <a:srgbClr val="7030A0"/>
                </a:solidFill>
                <a:latin typeface="NikoshBAN" pitchFamily="2" charset="0"/>
              </a:rPr>
              <a:t> </a:t>
            </a:r>
            <a:r>
              <a:rPr lang="en-GB" sz="2400" b="1" dirty="0" err="1" smtClean="0">
                <a:solidFill>
                  <a:srgbClr val="7030A0"/>
                </a:solidFill>
                <a:latin typeface="NikoshBAN" pitchFamily="2" charset="0"/>
              </a:rPr>
              <a:t>মজুমদার</a:t>
            </a:r>
            <a:r>
              <a:rPr lang="en-GB" sz="2400" b="1" dirty="0" smtClean="0">
                <a:solidFill>
                  <a:srgbClr val="7030A0"/>
                </a:solidFill>
                <a:latin typeface="NikoshBAN" pitchFamily="2" charset="0"/>
              </a:rPr>
              <a:t>  </a:t>
            </a:r>
            <a:r>
              <a:rPr lang="en-GB" sz="2400" b="1" dirty="0" err="1" smtClean="0">
                <a:solidFill>
                  <a:srgbClr val="7030A0"/>
                </a:solidFill>
                <a:latin typeface="NikoshBAN" pitchFamily="2" charset="0"/>
              </a:rPr>
              <a:t>মহিলা</a:t>
            </a:r>
            <a:r>
              <a:rPr lang="en-GB" sz="2400" b="1" dirty="0" smtClean="0">
                <a:solidFill>
                  <a:srgbClr val="7030A0"/>
                </a:solidFill>
                <a:latin typeface="NikoshBAN" pitchFamily="2" charset="0"/>
              </a:rPr>
              <a:t> </a:t>
            </a:r>
            <a:r>
              <a:rPr lang="en-GB" sz="2400" b="1" dirty="0" err="1" smtClean="0">
                <a:solidFill>
                  <a:srgbClr val="7030A0"/>
                </a:solidFill>
                <a:latin typeface="NikoshBAN" pitchFamily="2" charset="0"/>
              </a:rPr>
              <a:t>ডিগ্রী</a:t>
            </a:r>
            <a:r>
              <a:rPr lang="en-GB" sz="2400" b="1" dirty="0" smtClean="0">
                <a:solidFill>
                  <a:srgbClr val="7030A0"/>
                </a:solidFill>
                <a:latin typeface="NikoshBAN" pitchFamily="2" charset="0"/>
              </a:rPr>
              <a:t> </a:t>
            </a:r>
            <a:r>
              <a:rPr lang="en-GB" sz="2400" b="1" dirty="0" err="1" smtClean="0">
                <a:solidFill>
                  <a:srgbClr val="7030A0"/>
                </a:solidFill>
                <a:latin typeface="NikoshBAN" pitchFamily="2" charset="0"/>
              </a:rPr>
              <a:t>কলেজ</a:t>
            </a:r>
            <a:endParaRPr lang="en-GB" sz="2400" b="1" dirty="0" smtClean="0">
              <a:solidFill>
                <a:srgbClr val="7030A0"/>
              </a:solidFill>
              <a:latin typeface="NikoshBAN" pitchFamily="2" charset="0"/>
            </a:endParaRPr>
          </a:p>
          <a:p>
            <a:r>
              <a:rPr lang="en-GB" sz="24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</a:rPr>
              <a:t>মোবাইল</a:t>
            </a: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</a:rPr>
              <a:t>: ০১৭৫১২৩২১৯৮</a:t>
            </a:r>
          </a:p>
          <a:p>
            <a:r>
              <a:rPr lang="en-GB" sz="24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</a:rPr>
              <a:t>ইমেইল</a:t>
            </a: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</a:rPr>
              <a:t>: </a:t>
            </a:r>
          </a:p>
          <a:p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hlinkClick r:id="rId3"/>
              </a:rPr>
              <a:t>rokunuddin1983@gmail.com</a:t>
            </a:r>
            <a:endParaRPr lang="en-GB" sz="2400" b="1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</a:endParaRPr>
          </a:p>
          <a:p>
            <a:r>
              <a:rPr lang="en-GB" sz="24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</a:rPr>
              <a:t>শিক্ষক</a:t>
            </a: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</a:rPr>
              <a:t> </a:t>
            </a:r>
            <a:r>
              <a:rPr lang="en-GB" sz="24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</a:rPr>
              <a:t>বাতায়ন</a:t>
            </a: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</a:rPr>
              <a:t>: </a:t>
            </a:r>
          </a:p>
          <a:p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hlinkClick r:id="rId4"/>
              </a:rPr>
              <a:t>mdrokun985@gmail.com</a:t>
            </a:r>
            <a:endParaRPr lang="en-GB" sz="2400" b="1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</a:endParaRPr>
          </a:p>
          <a:p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</a:rPr>
              <a:t>FB: </a:t>
            </a:r>
            <a:r>
              <a:rPr lang="en-GB" sz="24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</a:rPr>
              <a:t>Rokun</a:t>
            </a: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</a:rPr>
              <a:t> bin </a:t>
            </a:r>
            <a:r>
              <a:rPr lang="en-GB" sz="24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</a:rPr>
              <a:t>hamid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5867400" y="1676400"/>
            <a:ext cx="3415144" cy="4800600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00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0" y="106279"/>
            <a:ext cx="914400" cy="914400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40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304800"/>
            <a:ext cx="8077200" cy="707886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          </a:t>
            </a:r>
            <a:r>
              <a:rPr lang="en-US" sz="4000" b="1" dirty="0" err="1" smtClean="0">
                <a:solidFill>
                  <a:srgbClr val="C00000"/>
                </a:solidFill>
              </a:rPr>
              <a:t>আইন</a:t>
            </a:r>
            <a:r>
              <a:rPr lang="en-US" sz="4000" b="1" dirty="0" smtClean="0">
                <a:solidFill>
                  <a:srgbClr val="C00000"/>
                </a:solidFill>
              </a:rPr>
              <a:t> ও </a:t>
            </a:r>
            <a:r>
              <a:rPr lang="en-US" sz="4000" b="1" dirty="0" err="1" smtClean="0">
                <a:solidFill>
                  <a:srgbClr val="C00000"/>
                </a:solidFill>
              </a:rPr>
              <a:t>বিচার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বিভাগ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143000"/>
            <a:ext cx="3810000" cy="52629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কানুন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বিচার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ংকল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ৃত্যুর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পুত্র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আলী-বিন-নুমান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কাজির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অলংক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ন।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নগণ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ন্যায়বিচার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বিচারের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নিক্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 ধ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ী,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86862" y="88703"/>
            <a:ext cx="908538" cy="9144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3C6C508-712F-4681-A7D7-3EF358C545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808" y="1143000"/>
            <a:ext cx="4327646" cy="51816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34332000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228600"/>
            <a:ext cx="746760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 ক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ৈতিক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:-</a:t>
            </a:r>
            <a:endParaRPr lang="en-US" sz="4000" b="1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936486"/>
            <a:ext cx="8991600" cy="256871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আশা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পোষন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আব্বাসি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কায়রোতে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আসবেন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এ ল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বুয়াইয়া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আজিজ-উদ-দৌলার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কুটনৈতিক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এজন্য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াখ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খরচ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কায়রোতে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বন্দিশা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Oval 3"/>
          <p:cNvSpPr/>
          <p:nvPr/>
        </p:nvSpPr>
        <p:spPr>
          <a:xfrm>
            <a:off x="0" y="106279"/>
            <a:ext cx="838200" cy="63266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3733800"/>
            <a:ext cx="8610600" cy="26776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সহিষ্ণ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ি-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ষে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আল-আজিজ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সাম্রাজ্যের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প্রজাদের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সদ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ষ্ণু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্শ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র্মীয়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নীতির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ল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পরধর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্ষেপ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নীতি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বর্জন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র্মীয়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বাস্তবায়নে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ন্বিত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</p:spTree>
    <p:extLst>
      <p:ext uri="{BB962C8B-B14F-4D97-AF65-F5344CB8AC3E}">
        <p14:creationId xmlns:p14="http://schemas.microsoft.com/office/powerpoint/2010/main" val="122092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A26CE717-3298-4A81-AC83-F83799373532}"/>
              </a:ext>
            </a:extLst>
          </p:cNvPr>
          <p:cNvSpPr/>
          <p:nvPr/>
        </p:nvSpPr>
        <p:spPr>
          <a:xfrm>
            <a:off x="25205" y="3751385"/>
            <a:ext cx="9070145" cy="2832296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আল-আজিজ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জাকজমকের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দ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অনুস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একবার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১২,০০০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পাউন্ট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র্দা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ন।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আশ্চ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কখন্ড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সাহী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76200"/>
            <a:ext cx="76962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ব্যবসায়-বাণিজ্য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sz="3600" b="1" dirty="0"/>
          </a:p>
        </p:txBody>
      </p:sp>
      <p:sp>
        <p:nvSpPr>
          <p:cNvPr id="4" name="Rectangle 3"/>
          <p:cNvSpPr/>
          <p:nvPr/>
        </p:nvSpPr>
        <p:spPr>
          <a:xfrm>
            <a:off x="228600" y="739676"/>
            <a:ext cx="8686800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আল-মুইজের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ভুম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ফাতেমি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আধিপত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ষ্ঠার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লোহিত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সাগ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বাণিজ্য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পথের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িভূ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আব্বাসীদের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থাকায়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প্রাচ্য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অঞ্চলে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্যে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ফাতেমি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প্রাধান্য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অনুভুত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0" y="3056765"/>
            <a:ext cx="7543800" cy="584775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ঐশ্ব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্য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জাঁকজমক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39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228600"/>
            <a:ext cx="8077200" cy="685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ও স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স্ক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64121" y="914401"/>
            <a:ext cx="8903679" cy="25527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আল-আজিজ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্ঞান-বিজ্ঞানের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ষ্ঠপো</a:t>
            </a:r>
            <a:r>
              <a:rPr lang="as-IN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ল-</a:t>
            </a:r>
            <a:r>
              <a:rPr lang="as-IN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মসজিদে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as-IN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্ষায়তন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পরব</a:t>
            </a:r>
            <a:r>
              <a:rPr lang="as-IN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্তিতে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শিক্ষায়তন</a:t>
            </a:r>
            <a:r>
              <a:rPr lang="as-IN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ঐতিয্যবাহী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আল-আজাহার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বিশ্ববিদ্যালয়ে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</a:t>
            </a:r>
            <a:r>
              <a:rPr lang="as-IN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en-US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ছাড়াও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বহু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স্কুল-কলেজ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ম</a:t>
            </a:r>
            <a:r>
              <a:rPr lang="as-IN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েতু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্তকাজ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করেছিলেন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4" name="Oval 3"/>
          <p:cNvSpPr/>
          <p:nvPr/>
        </p:nvSpPr>
        <p:spPr>
          <a:xfrm>
            <a:off x="0" y="106279"/>
            <a:ext cx="1143000" cy="808122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4122" y="4262808"/>
            <a:ext cx="8979878" cy="2677656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আল-আজিজ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ছন্দ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স্থাপত্যশিল্পের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অনুরাগ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নির্মিত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সোনালি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প্রাসাদ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াম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কারাফা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্থানে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কবরের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নির্মিত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মসজিদ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ত্য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শিল্পানুরাগের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ষ্ট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কায়রোতা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মসজিদে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জামির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নির্মান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মাপ্ত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খলিফা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হাকিম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1600200" y="3678033"/>
            <a:ext cx="525780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</a:t>
            </a:r>
            <a:r>
              <a:rPr lang="as-IN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িল্প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68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D6F7062-496C-40DB-B453-B6F267C494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995" y="1171191"/>
            <a:ext cx="4330805" cy="558520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19213FD-5A2D-4A1B-92D4-58A6FE6A66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1171191"/>
            <a:ext cx="4601308" cy="558520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B96709A1-5FF8-4EFA-BA7A-989789DA4056}"/>
              </a:ext>
            </a:extLst>
          </p:cNvPr>
          <p:cNvSpPr/>
          <p:nvPr/>
        </p:nvSpPr>
        <p:spPr>
          <a:xfrm>
            <a:off x="4800600" y="155190"/>
            <a:ext cx="4267200" cy="860809"/>
          </a:xfrm>
          <a:prstGeom prst="round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লয়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536F96B7-258F-47A6-A109-E06787CFDF23}"/>
              </a:ext>
            </a:extLst>
          </p:cNvPr>
          <p:cNvSpPr/>
          <p:nvPr/>
        </p:nvSpPr>
        <p:spPr>
          <a:xfrm>
            <a:off x="105508" y="155191"/>
            <a:ext cx="4572000" cy="1016000"/>
          </a:xfrm>
          <a:prstGeom prst="round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আল-আজাহার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মসজিদ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Oval 5"/>
          <p:cNvSpPr/>
          <p:nvPr/>
        </p:nvSpPr>
        <p:spPr>
          <a:xfrm>
            <a:off x="0" y="106279"/>
            <a:ext cx="685800" cy="808122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91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2333216-66B9-464D-93E3-7EF33BE6AA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0562"/>
            <a:ext cx="4400550" cy="34970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1608C62-24BA-48D8-A7E1-38C18307A4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564" y="3839159"/>
            <a:ext cx="4275235" cy="28148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DF92D3B-D9B1-42A4-8076-EFF1A219E6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86" y="3810245"/>
            <a:ext cx="4206778" cy="2872695"/>
          </a:xfrm>
          <a:prstGeom prst="rect">
            <a:avLst/>
          </a:prstGeom>
        </p:spPr>
      </p:pic>
      <p:pic>
        <p:nvPicPr>
          <p:cNvPr id="1026" name="Picture 2" descr="D:\কলেজ\IMG_20210221_12113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9697"/>
            <a:ext cx="4572000" cy="3527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53484" y="2790763"/>
            <a:ext cx="1439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1353" y="3810245"/>
            <a:ext cx="21680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68020" y="4074758"/>
            <a:ext cx="14950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5063009" y="228600"/>
            <a:ext cx="21050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ববিদ্যাল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7" name="Oval 16"/>
          <p:cNvSpPr/>
          <p:nvPr/>
        </p:nvSpPr>
        <p:spPr>
          <a:xfrm>
            <a:off x="0" y="106279"/>
            <a:ext cx="1143000" cy="808122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80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1265238"/>
          </a:xfrm>
          <a:solidFill>
            <a:srgbClr val="92D05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4800600" cy="4602163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্ঞান-বিজ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্ষা-সংস্ক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নয়নে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আল-আজিজের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0" y="106279"/>
            <a:ext cx="914400" cy="9144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D:\ছবি একক,জোড়া\download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524000"/>
            <a:ext cx="3733800" cy="464820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8984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686800" cy="1325562"/>
          </a:xfrm>
          <a:solidFill>
            <a:srgbClr val="00B0F0"/>
          </a:solidFill>
          <a:ln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4876800" cy="4743450"/>
          </a:xfrm>
          <a:solidFill>
            <a:schemeClr val="bg2">
              <a:lumMod val="50000"/>
            </a:schemeClr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তনে</a:t>
            </a:r>
            <a:r>
              <a:rPr lang="en-US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আল-আজিজকে</a:t>
            </a:r>
            <a:r>
              <a:rPr lang="en-US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দায়ী</a:t>
            </a:r>
            <a:r>
              <a:rPr lang="en-US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as-IN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457200" lvl="1" indent="0" algn="ctr">
              <a:buNone/>
              <a:defRPr/>
            </a:pPr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pPr marL="457200" lvl="1" indent="0" algn="ctr">
              <a:buNone/>
              <a:defRPr/>
            </a:pPr>
            <a:endParaRPr lang="en-US" sz="24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0" y="106279"/>
            <a:ext cx="914400" cy="9144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D:\ছবি একক,জোড়া\image-357283-160330707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76400"/>
            <a:ext cx="3657600" cy="481965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46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bn-BD" sz="49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r>
              <a:rPr lang="bn-BD" sz="9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9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657600" y="1600200"/>
            <a:ext cx="5181600" cy="5181600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lvl="2">
              <a:buNone/>
            </a:pPr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pPr lvl="2">
              <a:buNone/>
            </a:pPr>
            <a:endParaRPr lang="en-US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১-কত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খ্রিস্টাব্দে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ওমর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আজিজ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সিংখ্যাসনে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আরোহন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২-ইসলামের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খলিফা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৩-উমাইয়া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সাধু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৪-‘শুভ্র,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মসজিদ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নিমার্ণ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৫-মাগাজি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  <a:p>
            <a:pPr>
              <a:buNone/>
            </a:pPr>
            <a:endParaRPr lang="en-US" sz="26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2600" b="1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sz="2400" b="1" dirty="0">
              <a:latin typeface="NikoshBAN" pitchFamily="2" charset="0"/>
              <a:cs typeface="NikoshBAN" pitchFamily="2" charset="0"/>
            </a:endParaRPr>
          </a:p>
          <a:p>
            <a:pPr lvl="6"/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0" y="106279"/>
            <a:ext cx="914400" cy="9144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D:\ছবি একক,জোড়া\download (1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3657600" cy="510540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2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মূল্যায়নের সমাধান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 lnSpcReduction="10000"/>
          </a:bodyPr>
          <a:lstStyle/>
          <a:p>
            <a:pPr algn="just">
              <a:buNone/>
            </a:pPr>
            <a:endParaRPr lang="en-US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উত্তরঃ </a:t>
            </a:r>
            <a:r>
              <a:rPr lang="en-US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৭১৭ </a:t>
            </a:r>
            <a:r>
              <a:rPr lang="en-US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খ্রিঃ</a:t>
            </a:r>
            <a:endPara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buNone/>
            </a:pPr>
            <a:r>
              <a:rPr lang="en-US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ওমর</a:t>
            </a:r>
            <a:r>
              <a:rPr lang="en-US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আজিজ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buNone/>
            </a:pP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ওমর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আজিজ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৪। উত্তরঃ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উমাইয়া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খলিফা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সুলাইমান</a:t>
            </a:r>
            <a:endParaRPr lang="en-US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BD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উত্তরঃ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খন্ড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খন্ড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যুদ্ধের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ঘটনাবলি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0" y="-16042"/>
            <a:ext cx="914400" cy="9144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172200" y="1524000"/>
            <a:ext cx="2514600" cy="266700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01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058" y="203201"/>
            <a:ext cx="8784770" cy="1320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0" y="-16042"/>
            <a:ext cx="914400" cy="9144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/>
          <p:cNvSpPr/>
          <p:nvPr/>
        </p:nvSpPr>
        <p:spPr>
          <a:xfrm>
            <a:off x="76200" y="1295400"/>
            <a:ext cx="9067800" cy="5410199"/>
          </a:xfrm>
          <a:prstGeom prst="parallelogram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85" y="1371600"/>
            <a:ext cx="3407228" cy="5094513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HeroicExtremeLeftFacing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8" name="Rectangle 7"/>
          <p:cNvSpPr/>
          <p:nvPr/>
        </p:nvSpPr>
        <p:spPr>
          <a:xfrm>
            <a:off x="76201" y="1371600"/>
            <a:ext cx="4533900" cy="501831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4925">
            <a:solidFill>
              <a:srgbClr val="FFFF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ContrastingRightFacing"/>
            <a:lightRig rig="threePt" dir="t">
              <a:rot lat="0" lon="0" rev="0"/>
            </a:lightRig>
          </a:scene3d>
          <a:sp3d extrusionH="38100" prstMaterial="clear">
            <a:bevelT w="260350" h="50800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শ্রেনী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অধ্যায়-৭ম </a:t>
            </a:r>
          </a:p>
          <a:p>
            <a:pPr algn="ctr"/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পাঠশিরোনাম-উত্ত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খিলাফত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– ৪৫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তারিখ-১৯/২/২০২১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60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914400"/>
          </a:xfrm>
          <a:solidFill>
            <a:schemeClr val="tx2">
              <a:lumMod val="40000"/>
              <a:lumOff val="6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</a:t>
            </a: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2362201"/>
          </a:xfrm>
          <a:prstGeom prst="round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endParaRPr lang="en-US" sz="4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:-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আল-আজিজের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শাসনকালে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ংস্ক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্থাপত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র। </a:t>
            </a:r>
          </a:p>
          <a:p>
            <a:pPr marL="0" indent="0">
              <a:buNone/>
            </a:pP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 descr="D:\ছবি একক,জোড়া\image-123816-15452208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3124199"/>
            <a:ext cx="5105401" cy="3733802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0" y="-16042"/>
            <a:ext cx="914400" cy="91440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334000" y="3124199"/>
            <a:ext cx="3657600" cy="3733801"/>
          </a:xfrm>
          <a:prstGeom prst="round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69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snip2Same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হাফেজ</a:t>
            </a:r>
            <a:endParaRPr lang="en-US" sz="5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195" name="Picture 3" descr="D:\করোনা\images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153400" cy="51816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0" y="-16042"/>
            <a:ext cx="914400" cy="1159042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D:\করোনা\downloa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7924800" cy="190500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05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71450"/>
            <a:ext cx="8559800" cy="590550"/>
          </a:xfrm>
          <a:solidFill>
            <a:schemeClr val="bg1">
              <a:lumMod val="75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ুর্বজ্ঞান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0" y="106279"/>
            <a:ext cx="762000" cy="579521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C:\Users\user\Downloads\আল অজিজ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8762999" cy="57912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15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0" y="-16042"/>
            <a:ext cx="914400" cy="9144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14400" y="94619"/>
            <a:ext cx="7924800" cy="95410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আইন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সভা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গণতান্ত্রিক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শাসনব্যবস্থার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দৃশ্য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 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2" descr="C:\Users\SHAKHAWAT\Downloads\Palment Of Bangladesh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990600"/>
            <a:ext cx="8534400" cy="56388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71114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r>
              <a:rPr lang="en-US" dirty="0" err="1" smtClean="0"/>
              <a:t>ম্যাপ</a:t>
            </a:r>
            <a:endParaRPr lang="en-US" dirty="0"/>
          </a:p>
        </p:txBody>
      </p:sp>
      <p:pic>
        <p:nvPicPr>
          <p:cNvPr id="3074" name="Picture 2" descr="C:\Users\user\Downloads\images (7)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3962400" cy="4953000"/>
          </a:xfrm>
          <a:prstGeom prst="rect">
            <a:avLst/>
          </a:prstGeom>
          <a:noFill/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ownloads\images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24000"/>
            <a:ext cx="4419600" cy="4953000"/>
          </a:xfrm>
          <a:prstGeom prst="rect">
            <a:avLst/>
          </a:prstGeom>
          <a:noFill/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0" y="441158"/>
            <a:ext cx="914400" cy="914400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018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03909"/>
            <a:ext cx="8686800" cy="1143000"/>
          </a:xfrm>
          <a:solidFill>
            <a:schemeClr val="bg1">
              <a:lumMod val="75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</a:rPr>
              <a:t>আজকের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পাঠ</a:t>
            </a:r>
            <a:r>
              <a:rPr lang="en-US" dirty="0" smtClean="0">
                <a:latin typeface="NikoshBAN" panose="02000000000000000000" pitchFamily="2" charset="0"/>
              </a:rPr>
              <a:t>….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0" y="106279"/>
            <a:ext cx="914400" cy="9144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581400" y="20574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Flowchart: Alternate Process 5"/>
          <p:cNvSpPr/>
          <p:nvPr/>
        </p:nvSpPr>
        <p:spPr>
          <a:xfrm>
            <a:off x="76200" y="1447800"/>
            <a:ext cx="8763000" cy="3200400"/>
          </a:xfrm>
          <a:prstGeom prst="flowChartAlternateProcess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আল-আজিজের</a:t>
            </a:r>
            <a:r>
              <a:rPr lang="en-US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শাসনকাল</a:t>
            </a:r>
            <a:endParaRPr lang="en-US" sz="4800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4724400"/>
            <a:ext cx="8610600" cy="19812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11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65000"/>
            </a:schemeClr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  <a:b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86800" cy="5105400"/>
          </a:xfrm>
          <a:solidFill>
            <a:schemeClr val="bg2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as-IN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ফ</a:t>
            </a:r>
            <a:r>
              <a:rPr lang="as-IN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খলিফা</a:t>
            </a:r>
            <a:r>
              <a:rPr lang="en-US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আল-আজিজের</a:t>
            </a:r>
            <a:r>
              <a:rPr lang="en-US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২- </a:t>
            </a:r>
            <a:r>
              <a:rPr lang="en-US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ফাতেমি</a:t>
            </a:r>
            <a:r>
              <a:rPr lang="en-US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খলিফা</a:t>
            </a:r>
            <a:r>
              <a:rPr lang="en-US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আল-আজিজের</a:t>
            </a:r>
            <a:r>
              <a:rPr lang="en-US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চরিত্র,ক</a:t>
            </a:r>
            <a:r>
              <a:rPr lang="as-IN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র্ণ</a:t>
            </a:r>
            <a:r>
              <a:rPr lang="as-IN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৩- </a:t>
            </a:r>
            <a:r>
              <a:rPr lang="en-US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ফাতেমি</a:t>
            </a:r>
            <a:r>
              <a:rPr lang="en-US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খিলাফতে</a:t>
            </a:r>
            <a:r>
              <a:rPr lang="en-US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আল-আজিজের</a:t>
            </a:r>
            <a:r>
              <a:rPr lang="en-US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৪-ফাতেমি </a:t>
            </a:r>
            <a:r>
              <a:rPr lang="en-US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খিলাফত</a:t>
            </a:r>
            <a:r>
              <a:rPr lang="en-US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</a:t>
            </a:r>
            <a:r>
              <a:rPr lang="as-IN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্কে</a:t>
            </a:r>
            <a:r>
              <a:rPr lang="en-US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endParaRPr lang="en-US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0" y="106279"/>
            <a:ext cx="914400" cy="9144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68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399" y="88612"/>
            <a:ext cx="8000999" cy="584775"/>
          </a:xfrm>
          <a:prstGeom prst="rect">
            <a:avLst/>
          </a:prstGeom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আল-আজিজ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 পরিচয়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0" y="-16042"/>
            <a:ext cx="914400" cy="689429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87214" y="762000"/>
            <a:ext cx="8628185" cy="2862322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en-US" sz="3600" dirty="0" err="1">
                <a:latin typeface="TangonMotaMJ" pitchFamily="2" charset="0"/>
              </a:rPr>
              <a:t>Lwjdv</a:t>
            </a:r>
            <a:r>
              <a:rPr lang="en-US" sz="3600" dirty="0">
                <a:latin typeface="TangonMotaMJ" pitchFamily="2" charset="0"/>
              </a:rPr>
              <a:t> </a:t>
            </a:r>
            <a:r>
              <a:rPr lang="en-US" sz="3600" dirty="0" err="1">
                <a:latin typeface="TangonMotaMJ" pitchFamily="2" charset="0"/>
              </a:rPr>
              <a:t>Avj-Avhxh</a:t>
            </a:r>
            <a:r>
              <a:rPr lang="en-US" sz="3600" dirty="0">
                <a:latin typeface="TangonMotaMJ" pitchFamily="2" charset="0"/>
              </a:rPr>
              <a:t> (975-996 </a:t>
            </a:r>
            <a:r>
              <a:rPr lang="en-US" sz="3600" dirty="0" err="1">
                <a:latin typeface="TangonMotaMJ" pitchFamily="2" charset="0"/>
              </a:rPr>
              <a:t>wL</a:t>
            </a:r>
            <a:r>
              <a:rPr lang="en-US" sz="3600" dirty="0">
                <a:latin typeface="TangonMotaMJ" pitchFamily="2" charset="0"/>
              </a:rPr>
              <a:t>ª.) </a:t>
            </a:r>
            <a:r>
              <a:rPr lang="en-US" sz="3600" dirty="0" err="1">
                <a:latin typeface="TangonMotaMJ" pitchFamily="2" charset="0"/>
              </a:rPr>
              <a:t>Lwjdv</a:t>
            </a:r>
            <a:r>
              <a:rPr lang="en-US" sz="3600" dirty="0">
                <a:latin typeface="TangonMotaMJ" pitchFamily="2" charset="0"/>
              </a:rPr>
              <a:t> </a:t>
            </a:r>
            <a:r>
              <a:rPr lang="en-US" sz="3600" dirty="0" err="1">
                <a:latin typeface="TangonMotaMJ" pitchFamily="2" charset="0"/>
              </a:rPr>
              <a:t>Avj-Avhxh</a:t>
            </a:r>
            <a:r>
              <a:rPr lang="en-US" sz="3600" dirty="0">
                <a:latin typeface="TangonMotaMJ" pitchFamily="2" charset="0"/>
              </a:rPr>
              <a:t> </a:t>
            </a:r>
            <a:r>
              <a:rPr lang="en-US" sz="3600" dirty="0" err="1">
                <a:latin typeface="TangonMotaMJ" pitchFamily="2" charset="0"/>
              </a:rPr>
              <a:t>Zuvi</a:t>
            </a:r>
            <a:r>
              <a:rPr lang="en-US" sz="3600" dirty="0">
                <a:latin typeface="TangonMotaMJ" pitchFamily="2" charset="0"/>
              </a:rPr>
              <a:t> </a:t>
            </a:r>
            <a:r>
              <a:rPr lang="en-US" sz="3600" dirty="0" err="1">
                <a:latin typeface="TangonMotaMJ" pitchFamily="2" charset="0"/>
              </a:rPr>
              <a:t>wcZv</a:t>
            </a:r>
            <a:r>
              <a:rPr lang="en-US" sz="3600" dirty="0">
                <a:latin typeface="TangonMotaMJ" pitchFamily="2" charset="0"/>
              </a:rPr>
              <a:t> </a:t>
            </a:r>
            <a:r>
              <a:rPr lang="en-US" sz="3600" dirty="0" err="1">
                <a:latin typeface="TangonMotaMJ" pitchFamily="2" charset="0"/>
              </a:rPr>
              <a:t>Avj-gyB‡Ri</a:t>
            </a:r>
            <a:r>
              <a:rPr lang="en-US" sz="3600" dirty="0">
                <a:latin typeface="TangonMotaMJ" pitchFamily="2" charset="0"/>
              </a:rPr>
              <a:t> </a:t>
            </a:r>
            <a:r>
              <a:rPr lang="en-US" sz="3600" dirty="0" err="1">
                <a:latin typeface="TangonMotaMJ" pitchFamily="2" charset="0"/>
              </a:rPr>
              <a:t>g„Zy¨i</a:t>
            </a:r>
            <a:r>
              <a:rPr lang="en-US" sz="3600" dirty="0">
                <a:latin typeface="TangonMotaMJ" pitchFamily="2" charset="0"/>
              </a:rPr>
              <a:t> ci 365 </a:t>
            </a:r>
            <a:r>
              <a:rPr lang="en-US" sz="3600" dirty="0" err="1">
                <a:latin typeface="TangonMotaMJ" pitchFamily="2" charset="0"/>
              </a:rPr>
              <a:t>wnRix‡Z</a:t>
            </a:r>
            <a:r>
              <a:rPr lang="en-US" sz="3600" dirty="0">
                <a:latin typeface="TangonMotaMJ" pitchFamily="2" charset="0"/>
              </a:rPr>
              <a:t> (975 </a:t>
            </a:r>
            <a:r>
              <a:rPr lang="en-US" sz="3600" dirty="0" err="1">
                <a:latin typeface="TangonMotaMJ" pitchFamily="2" charset="0"/>
              </a:rPr>
              <a:t>wL</a:t>
            </a:r>
            <a:r>
              <a:rPr lang="en-US" sz="3600" dirty="0">
                <a:latin typeface="TangonMotaMJ" pitchFamily="2" charset="0"/>
              </a:rPr>
              <a:t>ª÷</a:t>
            </a:r>
            <a:r>
              <a:rPr lang="en-US" sz="3600" dirty="0" err="1">
                <a:latin typeface="TangonMotaMJ" pitchFamily="2" charset="0"/>
              </a:rPr>
              <a:t>v‡ã</a:t>
            </a:r>
            <a:r>
              <a:rPr lang="en-US" sz="3600" dirty="0">
                <a:latin typeface="TangonMotaMJ" pitchFamily="2" charset="0"/>
              </a:rPr>
              <a:t>) </a:t>
            </a:r>
            <a:r>
              <a:rPr lang="en-US" sz="3600" dirty="0" err="1">
                <a:latin typeface="TangonMotaMJ" pitchFamily="2" charset="0"/>
              </a:rPr>
              <a:t>Lwjdv</a:t>
            </a:r>
            <a:r>
              <a:rPr lang="en-US" sz="3600" dirty="0">
                <a:latin typeface="TangonMotaMJ" pitchFamily="2" charset="0"/>
              </a:rPr>
              <a:t> </a:t>
            </a:r>
            <a:r>
              <a:rPr lang="en-US" sz="3600" dirty="0" err="1">
                <a:latin typeface="TangonMotaMJ" pitchFamily="2" charset="0"/>
              </a:rPr>
              <a:t>nb</a:t>
            </a:r>
            <a:r>
              <a:rPr lang="en-US" sz="3600" dirty="0">
                <a:latin typeface="TangonMotaMJ" pitchFamily="2" charset="0"/>
              </a:rPr>
              <a:t>| </a:t>
            </a:r>
            <a:r>
              <a:rPr lang="en-US" sz="3600" dirty="0" err="1">
                <a:latin typeface="TangonMotaMJ" pitchFamily="2" charset="0"/>
              </a:rPr>
              <a:t>Zuvi</a:t>
            </a:r>
            <a:r>
              <a:rPr lang="en-US" sz="3600" dirty="0">
                <a:latin typeface="TangonMotaMJ" pitchFamily="2" charset="0"/>
              </a:rPr>
              <a:t> </a:t>
            </a:r>
            <a:r>
              <a:rPr lang="en-US" sz="3600" dirty="0" err="1">
                <a:latin typeface="TangonMotaMJ" pitchFamily="2" charset="0"/>
              </a:rPr>
              <a:t>kvmbvg‡j</a:t>
            </a:r>
            <a:r>
              <a:rPr lang="en-US" sz="3600" dirty="0">
                <a:latin typeface="TangonMotaMJ" pitchFamily="2" charset="0"/>
              </a:rPr>
              <a:t> </a:t>
            </a:r>
            <a:r>
              <a:rPr lang="en-US" sz="3600" dirty="0" err="1">
                <a:latin typeface="TangonMotaMJ" pitchFamily="2" charset="0"/>
              </a:rPr>
              <a:t>dv‡Zwg</a:t>
            </a:r>
            <a:r>
              <a:rPr lang="en-US" sz="3600" dirty="0">
                <a:latin typeface="TangonMotaMJ" pitchFamily="2" charset="0"/>
              </a:rPr>
              <a:t> </a:t>
            </a:r>
            <a:r>
              <a:rPr lang="en-US" sz="3600" dirty="0" err="1">
                <a:latin typeface="TangonMotaMJ" pitchFamily="2" charset="0"/>
              </a:rPr>
              <a:t>mvgªv‡R¨i</a:t>
            </a:r>
            <a:r>
              <a:rPr lang="en-US" sz="3600" dirty="0">
                <a:latin typeface="TangonMotaMJ" pitchFamily="2" charset="0"/>
              </a:rPr>
              <a:t> </a:t>
            </a:r>
            <a:r>
              <a:rPr lang="en-US" sz="3600" dirty="0" err="1">
                <a:latin typeface="TangonMotaMJ" pitchFamily="2" charset="0"/>
              </a:rPr>
              <a:t>P~ovš</a:t>
            </a:r>
            <a:r>
              <a:rPr lang="en-US" sz="3600" dirty="0">
                <a:latin typeface="TangonMotaMJ" pitchFamily="2" charset="0"/>
              </a:rPr>
              <a:t>— </a:t>
            </a:r>
            <a:r>
              <a:rPr lang="en-US" sz="3600" dirty="0" err="1">
                <a:latin typeface="TangonMotaMJ" pitchFamily="2" charset="0"/>
              </a:rPr>
              <a:t>AMÖMwZ</a:t>
            </a:r>
            <a:r>
              <a:rPr lang="en-US" sz="3600" dirty="0">
                <a:latin typeface="TangonMotaMJ" pitchFamily="2" charset="0"/>
              </a:rPr>
              <a:t> </a:t>
            </a:r>
            <a:r>
              <a:rPr lang="en-US" sz="3600" dirty="0" err="1">
                <a:latin typeface="TangonMotaMJ" pitchFamily="2" charset="0"/>
              </a:rPr>
              <a:t>mvwaZ</a:t>
            </a:r>
            <a:r>
              <a:rPr lang="en-US" sz="3600" dirty="0">
                <a:latin typeface="TangonMotaMJ" pitchFamily="2" charset="0"/>
              </a:rPr>
              <a:t> </a:t>
            </a:r>
            <a:r>
              <a:rPr lang="en-US" sz="3600" dirty="0" err="1">
                <a:latin typeface="TangonMotaMJ" pitchFamily="2" charset="0"/>
              </a:rPr>
              <a:t>nq</a:t>
            </a:r>
            <a:r>
              <a:rPr lang="en-US" sz="3600" dirty="0">
                <a:latin typeface="TangonMotaMJ" pitchFamily="2" charset="0"/>
              </a:rPr>
              <a:t>| </a:t>
            </a:r>
            <a:r>
              <a:rPr lang="en-US" sz="3600" dirty="0" err="1">
                <a:latin typeface="TangonMotaMJ" pitchFamily="2" charset="0"/>
              </a:rPr>
              <a:t>wnwÆ</a:t>
            </a:r>
            <a:r>
              <a:rPr lang="en-US" sz="3600" dirty="0">
                <a:latin typeface="TangonMotaMJ" pitchFamily="2" charset="0"/>
              </a:rPr>
              <a:t> </a:t>
            </a:r>
            <a:r>
              <a:rPr lang="en-US" sz="3600" dirty="0" err="1">
                <a:latin typeface="TangonMotaMJ" pitchFamily="2" charset="0"/>
              </a:rPr>
              <a:t>e‡jb</a:t>
            </a:r>
            <a:r>
              <a:rPr lang="en-US" sz="3600" dirty="0">
                <a:latin typeface="TangonMotaMJ" pitchFamily="2" charset="0"/>
              </a:rPr>
              <a:t>, </a:t>
            </a:r>
            <a:r>
              <a:rPr lang="en-US" sz="3600" dirty="0" err="1">
                <a:latin typeface="TangonMotaMJ" pitchFamily="2" charset="0"/>
              </a:rPr>
              <a:t>ÒZuvi</a:t>
            </a:r>
            <a:r>
              <a:rPr lang="en-US" sz="3600" dirty="0">
                <a:latin typeface="TangonMotaMJ" pitchFamily="2" charset="0"/>
              </a:rPr>
              <a:t> </a:t>
            </a:r>
            <a:r>
              <a:rPr lang="en-US" sz="3600" dirty="0" err="1">
                <a:latin typeface="TangonMotaMJ" pitchFamily="2" charset="0"/>
              </a:rPr>
              <a:t>kvmbvg‡j</a:t>
            </a:r>
            <a:r>
              <a:rPr lang="en-US" sz="3600" dirty="0">
                <a:latin typeface="TangonMotaMJ" pitchFamily="2" charset="0"/>
              </a:rPr>
              <a:t> </a:t>
            </a:r>
            <a:r>
              <a:rPr lang="en-US" sz="3600" dirty="0" err="1">
                <a:latin typeface="TangonMotaMJ" pitchFamily="2" charset="0"/>
              </a:rPr>
              <a:t>dv‡Zwg</a:t>
            </a:r>
            <a:r>
              <a:rPr lang="en-US" sz="3600" dirty="0">
                <a:latin typeface="TangonMotaMJ" pitchFamily="2" charset="0"/>
              </a:rPr>
              <a:t> </a:t>
            </a:r>
            <a:r>
              <a:rPr lang="en-US" sz="3600" dirty="0" err="1">
                <a:latin typeface="TangonMotaMJ" pitchFamily="2" charset="0"/>
              </a:rPr>
              <a:t>esk</a:t>
            </a:r>
            <a:r>
              <a:rPr lang="en-US" sz="3600" dirty="0">
                <a:latin typeface="TangonMotaMJ" pitchFamily="2" charset="0"/>
              </a:rPr>
              <a:t> †</a:t>
            </a:r>
            <a:r>
              <a:rPr lang="en-US" sz="3600" dirty="0" err="1">
                <a:latin typeface="TangonMotaMJ" pitchFamily="2" charset="0"/>
              </a:rPr>
              <a:t>MŠi‡ei</a:t>
            </a:r>
            <a:r>
              <a:rPr lang="en-US" sz="3600" dirty="0">
                <a:latin typeface="TangonMotaMJ" pitchFamily="2" charset="0"/>
              </a:rPr>
              <a:t> </a:t>
            </a:r>
            <a:r>
              <a:rPr lang="en-US" sz="3600" dirty="0" err="1">
                <a:latin typeface="TangonMotaMJ" pitchFamily="2" charset="0"/>
              </a:rPr>
              <a:t>kxl</a:t>
            </a:r>
            <a:r>
              <a:rPr lang="en-US" sz="3600" dirty="0">
                <a:latin typeface="TangonMotaMJ" pitchFamily="2" charset="0"/>
              </a:rPr>
              <a:t>©‡`‡k </a:t>
            </a:r>
            <a:r>
              <a:rPr lang="en-US" sz="3600" dirty="0" err="1">
                <a:latin typeface="TangonMotaMJ" pitchFamily="2" charset="0"/>
              </a:rPr>
              <a:t>Av‡ivnY</a:t>
            </a:r>
            <a:r>
              <a:rPr lang="en-US" sz="3600" dirty="0">
                <a:latin typeface="TangonMotaMJ" pitchFamily="2" charset="0"/>
              </a:rPr>
              <a:t> </a:t>
            </a:r>
            <a:r>
              <a:rPr lang="en-US" sz="3600" dirty="0" err="1">
                <a:latin typeface="TangonMotaMJ" pitchFamily="2" charset="0"/>
              </a:rPr>
              <a:t>K‡i|Ó</a:t>
            </a:r>
            <a:endParaRPr lang="en-US" sz="3600" dirty="0">
              <a:latin typeface="TangonMota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3624322"/>
            <a:ext cx="8610599" cy="3233678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28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1234</TotalTime>
  <Words>2576</Words>
  <Application>Microsoft Office PowerPoint</Application>
  <PresentationFormat>On-screen Show (4:3)</PresentationFormat>
  <Paragraphs>158</Paragraphs>
  <Slides>31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   আজকের ক্লাসে তোমাদের স্বাগতম     </vt:lpstr>
      <vt:lpstr>নিজ পরিচিতি</vt:lpstr>
      <vt:lpstr>PowerPoint Presentation</vt:lpstr>
      <vt:lpstr>পুর্বজ্ঞান যাচাই</vt:lpstr>
      <vt:lpstr>PowerPoint Presentation</vt:lpstr>
      <vt:lpstr>ম্যাপ</vt:lpstr>
      <vt:lpstr>আজকের পাঠ….</vt:lpstr>
      <vt:lpstr>  শিখন ফল এই পাঠ শেষে শিক্ষার্থীরা-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রাজস্ব সংস্কার-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</vt:lpstr>
      <vt:lpstr>দলীয় কাজ </vt:lpstr>
      <vt:lpstr>মূল্যায়ণ  </vt:lpstr>
      <vt:lpstr>মূল্যায়নের সমাধান</vt:lpstr>
      <vt:lpstr> বাড়ির কাজ </vt:lpstr>
      <vt:lpstr>আল্লাহ হাফেজ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ক্লাসে তোমাদের স্বাগতম ও ফুলেল শুভেচ্ছা</dc:title>
  <dc:creator>user</dc:creator>
  <cp:lastModifiedBy>user</cp:lastModifiedBy>
  <cp:revision>149</cp:revision>
  <dcterms:created xsi:type="dcterms:W3CDTF">2021-01-06T03:48:42Z</dcterms:created>
  <dcterms:modified xsi:type="dcterms:W3CDTF">2021-03-03T15:18:24Z</dcterms:modified>
</cp:coreProperties>
</file>