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56" r:id="rId2"/>
    <p:sldId id="262" r:id="rId3"/>
    <p:sldId id="304" r:id="rId4"/>
    <p:sldId id="314" r:id="rId5"/>
    <p:sldId id="312" r:id="rId6"/>
    <p:sldId id="259" r:id="rId7"/>
    <p:sldId id="261" r:id="rId8"/>
    <p:sldId id="265" r:id="rId9"/>
    <p:sldId id="266" r:id="rId10"/>
    <p:sldId id="267" r:id="rId11"/>
    <p:sldId id="268" r:id="rId12"/>
    <p:sldId id="270" r:id="rId13"/>
    <p:sldId id="290" r:id="rId14"/>
    <p:sldId id="291" r:id="rId15"/>
    <p:sldId id="292" r:id="rId16"/>
    <p:sldId id="313" r:id="rId17"/>
    <p:sldId id="308" r:id="rId18"/>
    <p:sldId id="309" r:id="rId19"/>
    <p:sldId id="310" r:id="rId20"/>
    <p:sldId id="311" r:id="rId21"/>
    <p:sldId id="302" r:id="rId22"/>
    <p:sldId id="307" r:id="rId23"/>
    <p:sldId id="303" r:id="rId24"/>
  </p:sldIdLst>
  <p:sldSz cx="12801600" cy="73152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62" d="100"/>
          <a:sy n="62" d="100"/>
        </p:scale>
        <p:origin x="-846" y="-144"/>
      </p:cViewPr>
      <p:guideLst>
        <p:guide orient="horz" pos="2304"/>
        <p:guide pos="4032"/>
      </p:guideLst>
    </p:cSldViewPr>
  </p:slideViewPr>
  <p:outlineViewPr>
    <p:cViewPr>
      <p:scale>
        <a:sx n="33" d="100"/>
        <a:sy n="33" d="100"/>
      </p:scale>
      <p:origin x="48" y="10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005584" y="383891"/>
            <a:ext cx="10369296" cy="1570330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2005584" y="1973402"/>
            <a:ext cx="10369296" cy="186944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ECA30-D31A-40D2-8B58-C4CCBB1C71F4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49F02-E8A6-4706-BE1D-37284275B9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90007" y="1508055"/>
            <a:ext cx="294437" cy="224333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620047" y="1434684"/>
            <a:ext cx="89611" cy="68275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ECA30-D31A-40D2-8B58-C4CCBB1C71F4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49F02-E8A6-4706-BE1D-37284275B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01200" y="292950"/>
            <a:ext cx="2560320" cy="6241627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292951"/>
            <a:ext cx="7787640" cy="6241627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ECA30-D31A-40D2-8B58-C4CCBB1C71F4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49F02-E8A6-4706-BE1D-37284275B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ECA30-D31A-40D2-8B58-C4CCBB1C71F4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49F02-E8A6-4706-BE1D-37284275B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96046" y="-58"/>
            <a:ext cx="9601200" cy="731525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749" y="2773680"/>
            <a:ext cx="8961120" cy="24384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749" y="1137920"/>
            <a:ext cx="8961120" cy="161035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ECA30-D31A-40D2-8B58-C4CCBB1C71F4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49F02-E8A6-4706-BE1D-37284275B9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200400" y="0"/>
            <a:ext cx="106680" cy="731525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3041250" y="3002300"/>
            <a:ext cx="294437" cy="224333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371291" y="2928928"/>
            <a:ext cx="89611" cy="68275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9851" y="292608"/>
            <a:ext cx="10497312" cy="12192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9851" y="1625600"/>
            <a:ext cx="5120640" cy="49743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86523" y="1625600"/>
            <a:ext cx="5120640" cy="49743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ECA30-D31A-40D2-8B58-C4CCBB1C71F4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49F02-E8A6-4706-BE1D-37284275B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5504358"/>
            <a:ext cx="11521440" cy="12192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350163"/>
            <a:ext cx="5632704" cy="682752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528816" y="350163"/>
            <a:ext cx="5632704" cy="682752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40080" y="1033958"/>
            <a:ext cx="5632704" cy="438912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8816" y="1033958"/>
            <a:ext cx="5632704" cy="438912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ECA30-D31A-40D2-8B58-C4CCBB1C71F4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49F02-E8A6-4706-BE1D-37284275B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9851" y="292608"/>
            <a:ext cx="10497312" cy="12192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ECA30-D31A-40D2-8B58-C4CCBB1C71F4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49F02-E8A6-4706-BE1D-37284275B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0978" y="0"/>
            <a:ext cx="11380622" cy="73152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ECA30-D31A-40D2-8B58-C4CCBB1C71F4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49F02-E8A6-4706-BE1D-37284275B9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420979" y="-58"/>
            <a:ext cx="102413" cy="731525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31230"/>
            <a:ext cx="5334000" cy="123952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40080" y="1500761"/>
            <a:ext cx="5334000" cy="745067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40080" y="2275842"/>
            <a:ext cx="11414760" cy="42587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ECA30-D31A-40D2-8B58-C4CCBB1C71F4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49F02-E8A6-4706-BE1D-37284275B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1654" y="1137920"/>
            <a:ext cx="3840480" cy="211328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ECA30-D31A-40D2-8B58-C4CCBB1C71F4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49F02-E8A6-4706-BE1D-37284275B9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1137920"/>
            <a:ext cx="6400800" cy="48768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3480" y="1219205"/>
            <a:ext cx="6187440" cy="3748833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55415" y="1017964"/>
            <a:ext cx="960120" cy="21793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7005134" y="999238"/>
            <a:ext cx="908914" cy="21793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3480" y="5120640"/>
            <a:ext cx="6187440" cy="8128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  <p:sndAc>
      <p:stSnd>
        <p:snd r:embed="rId1" name="arrow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142297" y="-870316"/>
            <a:ext cx="2294442" cy="1748146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36344" y="22511"/>
            <a:ext cx="2383067" cy="1815670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56034" y="1125416"/>
            <a:ext cx="1576004" cy="1176132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418023" y="-58"/>
            <a:ext cx="11383578" cy="731525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2009851" y="292947"/>
            <a:ext cx="10497312" cy="12192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009851" y="1544320"/>
            <a:ext cx="10497312" cy="512064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013960" y="6725920"/>
            <a:ext cx="2987040" cy="508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B1ECA30-D31A-40D2-8B58-C4CCBB1C71F4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8001000" y="6725920"/>
            <a:ext cx="4053840" cy="508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2059107" y="6725920"/>
            <a:ext cx="640080" cy="508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D49F02-E8A6-4706-BE1D-37284275B9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420979" y="-58"/>
            <a:ext cx="102413" cy="731525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ransition>
    <p:wipe dir="d"/>
    <p:sndAc>
      <p:stSnd>
        <p:snd r:embed="rId13" name="arrow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CT_LAB\Desktop\86274303_2799051730141347_8451694957839777792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801600" cy="7315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486400" y="0"/>
            <a:ext cx="7315200" cy="2682240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¯^</a:t>
            </a:r>
            <a:r>
              <a:rPr lang="en-US" sz="199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vMZg</a:t>
            </a:r>
            <a:endParaRPr lang="en-US" sz="11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6"/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81000"/>
            <a:ext cx="5486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K) `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vwi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`ª¨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n«vmKiY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Kg©m~Px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- 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cjøx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kni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MÖvgxb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gvZ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…‡K›`ª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GwmW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`»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gwnjv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kixwiK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cÖwZeÜx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cybe©vmb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L)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wbivcËv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Kg©m~Px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-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eq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¯‹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fvZv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Am”Qj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cÖwZeÜx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fvZv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gyw³‡hv×v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fvZv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cÖwZeÜx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wkÿv_©x‡`i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Dce„wË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381000"/>
            <a:ext cx="75438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M)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msnwZ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©µg-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wkï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cwievi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QvUgwY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wbevm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(0 †_‡K 7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eQi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w`evKvjxb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wgï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hZœ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†K›`ª (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XvKvi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MvRxcyi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`y¯’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wkï‡`i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cÖwkÿY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cybe©vmb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†K›`ª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K¨vc‡Ukb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MÖvÛ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emiKvwi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GwZgLvbv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cÖvK-e„wËg~jK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cÖwkÿY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gwnjv‡`i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Av_©-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cÖwkÿY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`y¯’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gwnjv‡`i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e„wËg~jK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cÖwkÿY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†K›`ª (U½x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MvRxcyi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kvwšÍ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wbevm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endParaRPr lang="en-US" sz="2000" dirty="0"/>
          </a:p>
        </p:txBody>
      </p:sp>
    </p:spTree>
  </p:cSld>
  <p:clrMapOvr>
    <a:masterClrMapping/>
  </p:clrMapOvr>
  <p:transition>
    <p:wipe dir="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5"/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62000"/>
            <a:ext cx="6934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N)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Aeÿq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cÖwZ‡iva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©µg-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wK‡kvi-wK‡kvix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Dbœqb‡K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›`ª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AvkÖq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†K›`ª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cwZeÜx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g‡q‡`i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cÖwkÿY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cybe©vmb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†K›`ª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md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nvg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cÖ‡ekb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AvdUvi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Kqvi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`y¯’ I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feNy‡i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cÖwkÿY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cybe©vmb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†K›`ª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O)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cÖwZeÜx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welqK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©µg-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`„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wó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cÖwZeÜx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we`¨vjq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evK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kÖeY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cÖwZeÜx‡`i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we`¨vjq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mgwš^Z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AÜ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eªBjm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3800" y="685800"/>
            <a:ext cx="5181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P)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wkï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©µg-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wkï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†K›`ª</a:t>
            </a:r>
          </a:p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Q)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KwgDwbwU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ÿgZvqb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-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†¯^”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Qv‡mex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wbeÜbKiY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R)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Kj¨vY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‡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mevg~jK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-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nvmcvZvj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S)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Rbej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cÖwkÿY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GKv‡Wgx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AvÂwjK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cÖwÿY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†K›`ª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wnRov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cybe©vmb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cÖwZeÜx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Rwic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r>
              <a:rPr lang="en-US" sz="33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MÖvgxY</a:t>
            </a:r>
            <a:r>
              <a:rPr lang="en-US" sz="33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3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n‡”Q GK </a:t>
            </a:r>
            <a:r>
              <a:rPr lang="en-US" sz="33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ai‡Yi</a:t>
            </a:r>
            <a:r>
              <a:rPr lang="en-US" sz="33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mgwš^Z</a:t>
            </a:r>
            <a:r>
              <a:rPr lang="en-US" sz="33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mgwó</a:t>
            </a:r>
            <a:r>
              <a:rPr lang="en-US" sz="33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3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Kg©m~Px</a:t>
            </a:r>
            <a:r>
              <a:rPr lang="en-US" sz="33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(Integrated Community Development </a:t>
            </a:r>
            <a:r>
              <a:rPr lang="en-US" sz="33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33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/>
            <a:r>
              <a:rPr lang="en-US" sz="3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Awa`ßi</a:t>
            </a:r>
            <a:r>
              <a:rPr lang="en-US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cÖKvwkZ</a:t>
            </a:r>
            <a:r>
              <a:rPr lang="en-US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</a:t>
            </a:r>
            <a:r>
              <a:rPr lang="en-US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``Social Service in Bangladesh`` </a:t>
            </a:r>
            <a:r>
              <a:rPr lang="en-US" sz="3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MÖ‡š</a:t>
            </a:r>
            <a:r>
              <a:rPr lang="en-US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’ </a:t>
            </a:r>
            <a:r>
              <a:rPr lang="en-US" sz="3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ejv</a:t>
            </a:r>
            <a:r>
              <a:rPr lang="en-US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ÒMÖvgxY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n‡”Q, GK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ai‡Yi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eûg~Lx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mgwš^Z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MÖvg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cÖwµqv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hvi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gva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f‚wgnxb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AmyweavMÖ¯Í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Rb‡Mvôxi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cÖwZfv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bZ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…‡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Z¡i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Ges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Kg©Kv‡Û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AskMÖnY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ÿgZvi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mva‡bi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cÖ‡Póv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Pvjv‡bv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hv‡Z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mxwgZ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m¤ú‡`i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gva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m¤ú‡`i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me©‡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Ëvg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e¨env‡ii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gva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MÖvgxY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RbM‡Yi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mylg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Kj¨v‡Yi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gvbem¤ú‡`i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N‡U|Ó</a:t>
            </a:r>
          </a:p>
          <a:p>
            <a:pPr lvl="1" algn="just"/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myZivs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MÖvgxY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n‡”Q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miKvi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KZ©„K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M„nxZ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ev¯Íevqbvaxb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GK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ai‡Yi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MÖvgxY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mgwó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Kg©m~wP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hvi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gva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MÖvgxY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AmyweavMÖ¯Í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RbMY‡K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msMwVZ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myß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cÖwZfvi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wbR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¯^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m¤ú‡`i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m‡e©vËg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e¨env‡ii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gva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KvwiMwi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mnvqZv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Kiv|Ó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eZ©gv‡b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470wU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Dc‡Rjvq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G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 </a:t>
            </a:r>
            <a:r>
              <a:rPr lang="en-US" sz="3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ev¯ÍevwqZ</a:t>
            </a:r>
            <a:r>
              <a:rPr lang="en-US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n‡”Q|</a:t>
            </a:r>
            <a:endParaRPr lang="en-US" sz="33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0800000" scaled="1"/>
            <a:tileRect/>
          </a:gradFill>
        </p:spPr>
        <p:txBody>
          <a:bodyPr anchor="t">
            <a:noAutofit/>
          </a:bodyPr>
          <a:lstStyle/>
          <a:p>
            <a:pPr lvl="0" algn="ctr">
              <a:lnSpc>
                <a:spcPts val="4500"/>
              </a:lnSpc>
              <a:spcBef>
                <a:spcPct val="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MÖvgxY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endParaRPr kumimoji="0" lang="en-US" sz="3600" b="1" i="0" strike="noStrike" kern="1200" cap="all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>
              <a:buFont typeface="Wingdings" pitchFamily="2" charset="2"/>
              <a:buChar char="v"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Kg©`j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MVb</a:t>
            </a: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e„wËg~jK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cÖwkÿY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A_©‰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bwZK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</a:t>
            </a:r>
          </a:p>
          <a:p>
            <a:pPr lvl="2">
              <a:buFont typeface="Wingdings" pitchFamily="2" charset="2"/>
              <a:buChar char="v"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my`gy³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FY`vb</a:t>
            </a: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¯^v¯’¨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mnvqZv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</a:t>
            </a:r>
          </a:p>
          <a:p>
            <a:pPr lvl="2">
              <a:buFont typeface="Wingdings" pitchFamily="2" charset="2"/>
              <a:buChar char="v"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cwjø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gvZ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…‡K›`ª</a:t>
            </a:r>
          </a:p>
          <a:p>
            <a:pPr lvl="2">
              <a:buFont typeface="Wingdings" pitchFamily="2" charset="2"/>
              <a:buChar char="v"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vÿiÁvb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</a:t>
            </a: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Mvôx‡K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›`ª</a:t>
            </a:r>
          </a:p>
          <a:p>
            <a:pPr lvl="2"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m¤ú~iK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©µg-</a:t>
            </a:r>
          </a:p>
          <a:p>
            <a:pPr lvl="1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		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K)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wkï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†K›`ª ¯’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vcb</a:t>
            </a:r>
            <a:endParaRPr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		L)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hye‡K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›`ª ¯’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vcb</a:t>
            </a:r>
            <a:endParaRPr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		M)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cÖwZiÜx‡`i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cÖwkÿY`v‡bi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gva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cybe©vvmb</a:t>
            </a:r>
            <a:endParaRPr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		N)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eivqb</a:t>
            </a:r>
            <a:endParaRPr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		O)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wP‡Ëvwe‡bv`‡bi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e¨e¯’v</a:t>
            </a:r>
            <a:endParaRPr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0800000" scaled="1"/>
            <a:tileRect/>
          </a:gradFill>
        </p:spPr>
        <p:txBody>
          <a:bodyPr anchor="t">
            <a:noAutofit/>
          </a:bodyPr>
          <a:lstStyle/>
          <a:p>
            <a:pPr lvl="0" algn="ctr">
              <a:lnSpc>
                <a:spcPts val="4500"/>
              </a:lnSpc>
              <a:spcBef>
                <a:spcPct val="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MÖvgxY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</a:t>
            </a:r>
            <a:endParaRPr lang="en-US" sz="3600" b="1" cap="all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MÖvgxY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h‡nZz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mgwó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wfwËK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Kg©m~wP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m‡nZz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mgwó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mgwó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(Community Development)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c×wZi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cÖ‡qv‡M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Kvh©Ki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f‚wgKv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cvjb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cwiKíbv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cÖYqb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(In community social work it is used extensively )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cÖwZwbwa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RbMY‡K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msMwVZKiY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mÿgKvixi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f‚wgKv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cÖwkÿ‡Ki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f‚wgKv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ÿgZvqbKvix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mvab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M‡elK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g~j¨vqbKvix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mgwói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cÿ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mg_©b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0800000" scaled="1"/>
            <a:tileRect/>
          </a:gradFill>
        </p:spPr>
        <p:txBody>
          <a:bodyPr anchor="t">
            <a:noAutofit/>
          </a:bodyPr>
          <a:lstStyle/>
          <a:p>
            <a:pPr algn="ctr">
              <a:lnSpc>
                <a:spcPts val="4500"/>
              </a:lnSpc>
              <a:spcBef>
                <a:spcPct val="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MÖvgxY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©µ‡g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c×wZi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cÖ‡qvM</a:t>
            </a:r>
            <a:endParaRPr lang="en-US" sz="3200" b="1" cap="all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0" algn="ctr">
              <a:lnSpc>
                <a:spcPts val="4500"/>
              </a:lnSpc>
              <a:spcBef>
                <a:spcPct val="0"/>
              </a:spcBef>
            </a:pPr>
            <a:endParaRPr kumimoji="0" lang="en-US" sz="3600" b="1" i="0" strike="noStrike" kern="1200" cap="all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r>
              <a:rPr lang="en-US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1955 </a:t>
            </a:r>
            <a:r>
              <a:rPr lang="en-US" sz="32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Dhaka  Urban Community Development Board </a:t>
            </a:r>
            <a:r>
              <a:rPr lang="en-US" sz="32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MVb</a:t>
            </a:r>
            <a:r>
              <a:rPr lang="en-US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1955 </a:t>
            </a:r>
            <a:r>
              <a:rPr lang="en-US" sz="32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mv‡jB</a:t>
            </a:r>
            <a:r>
              <a:rPr lang="en-US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Urban Community Development Project (UCDP)  </a:t>
            </a:r>
            <a:r>
              <a:rPr lang="en-US" sz="32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Pvjy</a:t>
            </a:r>
            <a:r>
              <a:rPr lang="en-US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kni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mgwó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DbœqbwfwËK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Ggb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 †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hLv‡b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kn‡ii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RbM‡Yi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mivKwi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Aw_©K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KvwiMwi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mnvqZvi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gva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Rxebgv‡bi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Dbœq‡bi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Póv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e„wËg~jK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cÖwkÿY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wkÿvg~jK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FY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cwi‡ek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Dbœqbg~jK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¯^v¯’¨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welqK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we‡bv`bg~jK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RbmsL¨v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welqK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0800000" scaled="1"/>
            <a:tileRect/>
          </a:gradFill>
        </p:spPr>
        <p:txBody>
          <a:bodyPr anchor="t">
            <a:noAutofit/>
          </a:bodyPr>
          <a:lstStyle/>
          <a:p>
            <a:pPr lvl="0" algn="ctr">
              <a:lnSpc>
                <a:spcPts val="4500"/>
              </a:lnSpc>
              <a:spcBef>
                <a:spcPct val="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kni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</a:t>
            </a:r>
            <a:endParaRPr kumimoji="0" lang="en-US" sz="3600" b="1" i="0" strike="noStrike" kern="1200" cap="all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8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1| e¨vw³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</a:t>
            </a:r>
          </a:p>
          <a:p>
            <a:pPr lvl="8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2| `j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</a:t>
            </a:r>
          </a:p>
          <a:p>
            <a:pPr lvl="8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3|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mgwó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mgvRK‡g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</a:t>
            </a: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0800000" scaled="1"/>
            <a:tileRect/>
          </a:gradFill>
        </p:spPr>
        <p:txBody>
          <a:bodyPr anchor="t">
            <a:noAutofit/>
          </a:bodyPr>
          <a:lstStyle/>
          <a:p>
            <a:pPr algn="ctr">
              <a:lnSpc>
                <a:spcPts val="4500"/>
              </a:lnSpc>
              <a:spcBef>
                <a:spcPct val="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kni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©µ‡g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c×wZi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cÖ‡qvM</a:t>
            </a:r>
            <a:endParaRPr lang="en-US" sz="3200" b="1" cap="all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0" algn="ctr">
              <a:lnSpc>
                <a:spcPts val="4500"/>
              </a:lnSpc>
              <a:spcBef>
                <a:spcPct val="0"/>
              </a:spcBef>
            </a:pPr>
            <a:endParaRPr kumimoji="0" lang="en-US" sz="3600" b="1" i="0" strike="noStrike" kern="1200" cap="all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arrow.wav" builtIn="1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bfkc\Desktop\পাওয়ার পয়েন্ট\ছবি\hd\question-mar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801600" cy="73152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801600" cy="812800"/>
          </a:xfrm>
          <a:prstGeom prst="rect">
            <a:avLst/>
          </a:prstGeom>
          <a:gradFill flip="none" rotWithShape="1">
            <a:gsLst>
              <a:gs pos="0">
                <a:srgbClr val="3333CC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একক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কাজ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812800"/>
            <a:ext cx="12801600" cy="650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	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বাংলাদেশে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সরকারি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সমাজসেবা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কর্মসূচির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বিবর্তন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করা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</a:t>
            </a:r>
            <a:endParaRPr lang="bn-IN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801600" cy="812800"/>
          </a:xfrm>
          <a:prstGeom prst="rect">
            <a:avLst/>
          </a:prstGeom>
          <a:gradFill flip="none" rotWithShape="1">
            <a:gsLst>
              <a:gs pos="0">
                <a:srgbClr val="3333CC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দলীয়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কাজ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812800"/>
            <a:ext cx="12801600" cy="650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algn="just"/>
            <a:r>
              <a:rPr lang="en-US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দু</a:t>
            </a:r>
            <a:r>
              <a:rPr lang="bn-IN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টি দলে ভাগ হয়ে –</a:t>
            </a:r>
          </a:p>
          <a:p>
            <a:pPr marL="1371600" lvl="2" indent="-457200" algn="just"/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বাংলাদেশ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সমাজসেবা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অধিদপ্তরের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কার্যক্রম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তালিকা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আকারে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প্রস্তুত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</a:t>
            </a:r>
            <a:endParaRPr lang="bn-IN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0"/>
            <a:ext cx="12801600" cy="7315200"/>
            <a:chOff x="-5334000" y="0"/>
            <a:chExt cx="12801600" cy="7315200"/>
          </a:xfrm>
        </p:grpSpPr>
        <p:sp>
          <p:nvSpPr>
            <p:cNvPr id="4" name="Rectangle 3"/>
            <p:cNvSpPr/>
            <p:nvPr/>
          </p:nvSpPr>
          <p:spPr>
            <a:xfrm>
              <a:off x="-5334000" y="0"/>
              <a:ext cx="12801600" cy="7315200"/>
            </a:xfrm>
            <a:prstGeom prst="rect">
              <a:avLst/>
            </a:prstGeom>
            <a:solidFill>
              <a:srgbClr val="00B0F0">
                <a:alpha val="8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-609600" y="3810000"/>
              <a:ext cx="3429000" cy="533400"/>
            </a:xfrm>
            <a:prstGeom prst="rect">
              <a:avLst/>
            </a:prstGeom>
            <a:blipFill>
              <a:blip r:embed="rId2">
                <a:lum bright="30000" contrast="100000"/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cs typeface="SutonnyMJ" pitchFamily="2" charset="0"/>
                </a:rPr>
                <a:t>cwiwPwZ</a:t>
              </a:r>
              <a:endPara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-5105400" y="4648200"/>
              <a:ext cx="5791200" cy="2209800"/>
            </a:xfrm>
            <a:prstGeom prst="rect">
              <a:avLst/>
            </a:prstGeom>
            <a:solidFill>
              <a:srgbClr val="0070C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4949" tIns="57475" rIns="114949" bIns="57475" rtlCol="0" anchor="ctr"/>
            <a:lstStyle/>
            <a:p>
              <a:pPr algn="ctr"/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মোঃ</a:t>
              </a: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বিল্লাল</a:t>
              </a: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হোসেন</a:t>
              </a: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জুয়েল</a:t>
              </a:r>
              <a:endPara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  <a:p>
              <a:pPr algn="ctr"/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প্রভাষক</a:t>
              </a: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, </a:t>
              </a:r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সমাজকর্ম</a:t>
              </a:r>
              <a:endPara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  <a:p>
              <a:pPr algn="ctr"/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বাংলাবাজা</a:t>
              </a: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ফাতেমা</a:t>
              </a: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খানম</a:t>
              </a: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ডিগ্রি</a:t>
              </a: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কলেজ</a:t>
              </a: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, </a:t>
              </a:r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ভোলা</a:t>
              </a: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।</a:t>
              </a:r>
              <a:endParaRPr lang="bn-BD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85800" y="4724400"/>
              <a:ext cx="6629400" cy="22098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4949" tIns="57475" rIns="114949" bIns="57475" rtlCol="0" anchor="ctr"/>
            <a:lstStyle/>
            <a:p>
              <a:pPr algn="ctr"/>
              <a:endPara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  <a:p>
              <a:pPr algn="ctr"/>
              <a:r>
                <a:rPr lang="bn-IN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শ্রেণিঃ দ্বাদশ </a:t>
              </a:r>
              <a:r>
                <a:rPr lang="en-US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/>
              </a:r>
              <a:br>
                <a:rPr lang="en-US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</a:br>
              <a:r>
                <a:rPr lang="en-US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	</a:t>
              </a:r>
              <a:r>
                <a:rPr lang="bn-IN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বিষয়ঃ সমাজকর্ম ২য় পত্র </a:t>
              </a:r>
              <a:br>
                <a:rPr lang="bn-IN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</a:br>
              <a:r>
                <a:rPr lang="bn-IN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অধ্যায় – </a:t>
              </a:r>
              <a:r>
                <a:rPr lang="en-US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৬ষ্ঠ</a:t>
              </a:r>
              <a:r>
                <a:rPr lang="bn-IN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(</a:t>
              </a:r>
              <a:r>
                <a:rPr lang="en-US" sz="28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বাংলাদেশে</a:t>
              </a:r>
              <a:r>
                <a:rPr lang="en-US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সরকারি</a:t>
              </a:r>
              <a:r>
                <a:rPr lang="en-US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সমাজ</a:t>
              </a:r>
              <a:r>
                <a:rPr lang="en-US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উন্নয়ন</a:t>
              </a:r>
              <a:r>
                <a:rPr lang="en-US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কার্যক্রম</a:t>
              </a:r>
              <a:r>
                <a:rPr lang="en-US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) </a:t>
              </a:r>
              <a:r>
                <a:rPr lang="bn-IN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br>
                <a:rPr lang="bn-IN" sz="28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</a:br>
              <a:endPara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</p:txBody>
        </p:sp>
        <p:pic>
          <p:nvPicPr>
            <p:cNvPr id="8" name="Picture 2" descr="C:\Users\bfkc\Desktop\jewel-Picture(1)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4648200" y="533400"/>
              <a:ext cx="3048000" cy="3810000"/>
            </a:xfrm>
            <a:prstGeom prst="rect">
              <a:avLst/>
            </a:prstGeom>
            <a:noFill/>
          </p:spPr>
        </p:pic>
        <p:pic>
          <p:nvPicPr>
            <p:cNvPr id="9" name="Picture 2" descr="C:\Users\bfkc\Desktop\পাওয়ার পয়েন্ট\ছবি\hd\logo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76200" y="571274"/>
              <a:ext cx="2514600" cy="2400526"/>
            </a:xfrm>
            <a:prstGeom prst="rect">
              <a:avLst/>
            </a:prstGeom>
            <a:noFill/>
          </p:spPr>
        </p:pic>
      </p:grpSp>
      <p:pic>
        <p:nvPicPr>
          <p:cNvPr id="1026" name="Picture 2" descr="C:\Users\bfkc\Desktop\পাওয়ার পয়েন্ট\HD\28-11-20\4-12-20\30227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20200" y="685800"/>
            <a:ext cx="2819400" cy="35972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801600" cy="812800"/>
          </a:xfrm>
          <a:prstGeom prst="rect">
            <a:avLst/>
          </a:prstGeom>
          <a:gradFill flip="none" rotWithShape="1">
            <a:gsLst>
              <a:gs pos="0">
                <a:srgbClr val="3333CC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মূল্যায়ন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812800"/>
            <a:ext cx="12801600" cy="650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mwVK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DË‡ii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cv‡k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wUK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wPý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`</a:t>
            </a: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vI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:</a:t>
            </a:r>
          </a:p>
          <a:p>
            <a:pPr lvl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1 |  KZ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mv‡j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mgvRKj¨vY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cwi`ßi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mgvRKj¨vY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wefv‡M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DbœxZ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nq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? </a:t>
            </a:r>
          </a:p>
          <a:p>
            <a:pPr lvl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		K) 1974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mv‡j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		L) 1975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mv‡j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 </a:t>
            </a:r>
          </a:p>
          <a:p>
            <a:pPr lvl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		M) 1976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mv‡j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		N) 1977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mv‡j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</a:t>
            </a:r>
          </a:p>
          <a:p>
            <a:pPr lvl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2|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cjøx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mgvR‡mev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Kg©m~wP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KZ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mv‡j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hvÎv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ïiæ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K‡i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?  </a:t>
            </a:r>
          </a:p>
          <a:p>
            <a:pPr lvl="3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	K) 1973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mv‡j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		L) 1974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mv‡j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 </a:t>
            </a:r>
          </a:p>
          <a:p>
            <a:pPr lvl="3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	M) 1975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mv‡j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		 N) 1976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mv‡j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drabatiMatraMJ" pitchFamily="2" charset="0"/>
                <a:cs typeface="ChandrabatiMatraMJ" pitchFamily="2" charset="0"/>
              </a:rPr>
              <a:t>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bfkc\Desktop\পাওয়ার পয়েন্ট\Picture-4\download (2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0"/>
            <a:ext cx="8305800" cy="7315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0"/>
            <a:ext cx="4495800" cy="7315200"/>
          </a:xfrm>
          <a:prstGeom prst="rect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ChandrabatiMatraMJ" pitchFamily="2" charset="0"/>
                <a:cs typeface="ChandrabatiMatraMJ" pitchFamily="2" charset="0"/>
              </a:rPr>
              <a:t>evwoi</a:t>
            </a:r>
            <a:r>
              <a:rPr lang="en-US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ChandrabatiMatraMJ" pitchFamily="2" charset="0"/>
                <a:cs typeface="ChandrabatiMatraMJ" pitchFamily="2" charset="0"/>
              </a:rPr>
              <a:t> </a:t>
            </a:r>
            <a:r>
              <a:rPr lang="en-US" sz="8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ChandrabatiMatraMJ" pitchFamily="2" charset="0"/>
                <a:cs typeface="ChandrabatiMatraMJ" pitchFamily="2" charset="0"/>
              </a:rPr>
              <a:t>KvR</a:t>
            </a:r>
            <a:r>
              <a:rPr lang="en-US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ChandrabatiMatraMJ" pitchFamily="2" charset="0"/>
                <a:cs typeface="ChandrabatiMatraMJ" pitchFamily="2" charset="0"/>
              </a:rPr>
              <a:t> </a:t>
            </a:r>
            <a:r>
              <a:rPr lang="en-US" sz="8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ChandrabatiMatraMJ" pitchFamily="2" charset="0"/>
                <a:cs typeface="ChandrabatiMatraMJ" pitchFamily="2" charset="0"/>
              </a:rPr>
              <a:t>m„Rbkxj</a:t>
            </a:r>
            <a:r>
              <a:rPr lang="en-US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ChandrabatiMatraMJ" pitchFamily="2" charset="0"/>
                <a:cs typeface="ChandrabatiMatraMJ" pitchFamily="2" charset="0"/>
              </a:rPr>
              <a:t> </a:t>
            </a:r>
            <a:r>
              <a:rPr lang="en-US" sz="8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ChandrabatiMatraMJ" pitchFamily="2" charset="0"/>
                <a:cs typeface="ChandrabatiMatraMJ" pitchFamily="2" charset="0"/>
              </a:rPr>
              <a:t>cÖkœ</a:t>
            </a:r>
            <a:endParaRPr lang="en-US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CC"/>
              </a:solidFill>
              <a:latin typeface="ChandrabatiMatraMJ" pitchFamily="2" charset="0"/>
              <a:cs typeface="ChandrabatiMatraMJ" pitchFamily="2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762000" y="574893"/>
            <a:ext cx="11506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KvRj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Kgjvcyi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ew¯Í‡Z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eve-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gv‡qi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mv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‡_ _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v‡K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 †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mLvbKvi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cwi‡ek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AZ¨šÍ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bvsiv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I `~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wlZ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Zvi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evev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GKRb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w`bgRyi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d‡j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A‡_©i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Afv‡e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KvRj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jLvcov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Ki‡Z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cv‡i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bv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GKw`b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KvR‡ji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evev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Zv‡K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GKwU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miKvwi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mgvR‡mevg~jK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cÖwZôv‡bi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wkÿv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I `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ÿZv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Dbœqb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cÖwkÿY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Kg©m~wP‡Z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fwZ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K‡i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†`q| G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cÖwZôv‡bi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g~j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jÿ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¨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knievmxi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Av_©mvgvwRK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Dbœq‡bi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gva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¨‡g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kni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Rxeb‡K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my›`i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K‡i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M‡o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Zvjv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</a:p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K)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VAID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wK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?</a:t>
            </a:r>
          </a:p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L)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MÖvgxY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mgvR‡mev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ej‡Z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Kx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evSvq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?</a:t>
            </a:r>
          </a:p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M)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DÏxc‡K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KvRj‡K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Zvi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evev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Kvb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cÖwZôv‡b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fwZ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K‡iwQj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?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e¨vL¨v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</a:p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N)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kn‡i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emevmiZ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RbM‡Yi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wewfbœg~Lx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mgm¨v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mgvav‡b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DÏxc‡K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D‡jøwLZ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	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cÖwZôv‡bi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g~j¨vqb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</a:p>
        </p:txBody>
      </p:sp>
    </p:spTree>
  </p:cSld>
  <p:clrMapOvr>
    <a:masterClrMapping/>
  </p:clrMapOvr>
  <p:transition>
    <p:wipe dir="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CT_LAB\Desktop\83943195_2799051983474655_7805873292614565888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"/>
            <a:ext cx="12801600" cy="7315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" y="-1066800"/>
            <a:ext cx="12039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ab¨ev</a:t>
            </a:r>
            <a:r>
              <a:rPr lang="en-US" sz="3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</a:rPr>
              <a:t>`</a:t>
            </a:r>
            <a:endParaRPr lang="en-US" sz="3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0800000" scaled="1"/>
            <a:tileRect/>
          </a:gradFill>
        </p:spPr>
        <p:txBody>
          <a:bodyPr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Qwe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 †_‡K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Avgvi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Kx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eywS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?</a:t>
            </a:r>
            <a:endParaRPr kumimoji="0" lang="en-US" sz="36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pic>
        <p:nvPicPr>
          <p:cNvPr id="1026" name="Picture 2" descr="C:\Users\bfkc\Desktop\পাওয়ার পয়েন্ট\ছবি\social-services-community-social-work-housing-human-services-png-favpng-J8nq0wyYt7kdB1JbF4nwFNcL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5550" y="957263"/>
            <a:ext cx="7810500" cy="540067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</p:spTree>
  </p:cSld>
  <p:clrMapOvr>
    <a:masterClrMapping/>
  </p:clrMapOvr>
  <p:transition>
    <p:wipe dir="d"/>
    <p:sndAc>
      <p:stSnd>
        <p:snd r:embed="rId2" name="arrow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বাংলাদেশে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সরকারি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সমাজ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উন্নয়ন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কার্যক্রম</a:t>
            </a:r>
            <a:endParaRPr lang="en-US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0800000" scaled="1"/>
            <a:tileRect/>
          </a:gradFill>
        </p:spPr>
        <p:txBody>
          <a:bodyPr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lang="en-US" sz="3600" b="1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আজকের</a:t>
            </a:r>
            <a:r>
              <a:rPr lang="en-US" sz="36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পাঠ</a:t>
            </a:r>
            <a:endParaRPr kumimoji="0" lang="en-US" sz="3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arrow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endParaRPr lang="en-US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0800000" scaled="1"/>
            <a:tileRect/>
          </a:gradFill>
        </p:spPr>
        <p:txBody>
          <a:bodyPr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wkLb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ea typeface="+mj-ea"/>
                <a:cs typeface="SutonnyMJ" pitchFamily="2" charset="0"/>
              </a:rPr>
              <a:t>dj</a:t>
            </a:r>
            <a:endParaRPr kumimoji="0" lang="en-US" sz="36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600200"/>
            <a:ext cx="11353800" cy="2885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K)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evsjv‡`‡k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miKvwi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mgvR‡mevi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cwiwPwZ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e¨vL¨v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Ki‡Z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cvi‡e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L)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MÖvgxY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mgvR‡mevi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avibv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,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D‡Ïk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¨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Ges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©µg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e¨vL¨v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Ki‡Z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cvi‡e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M)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kni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mgvR‡mevi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aviYv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,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D‡Ïk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¨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Ges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©µg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e¨vL¨v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Ki‡Z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cvi‡e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N)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MÖvgxY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kni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©µ‡g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c×wZi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3200" b="1" cap="all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arrow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66800" y="2926080"/>
            <a:ext cx="10881360" cy="1381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1955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kni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mgwó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Dbœqbg~jK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©µ‡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evsjv‡`‡k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mgvR‡mevg~jK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©µ‡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AMÖhvÎv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G †`‡k `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ywU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ch©v‡q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cwiPvwjZ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-</a:t>
            </a:r>
          </a:p>
          <a:p>
            <a:pPr lvl="3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01|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</a:t>
            </a:r>
          </a:p>
          <a:p>
            <a:pPr lvl="3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02| †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emiKvwi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</a:t>
            </a:r>
          </a:p>
          <a:p>
            <a:pPr lvl="3"/>
            <a:r>
              <a:rPr lang="en-US" sz="40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</a:t>
            </a:r>
            <a:r>
              <a:rPr lang="en-US" sz="40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†h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mKj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miKv‡ii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cÖZ¨ÿ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ZË¡veav‡b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M„nxZ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cwiPvwjZ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3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‡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-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1|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wkï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m`b</a:t>
            </a:r>
            <a:endParaRPr lang="en-US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3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	  2|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cÖwZeÜx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dvD‡Ûkb</a:t>
            </a:r>
            <a:endParaRPr lang="en-US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0800000" scaled="1"/>
            <a:tileRect/>
          </a:gradFill>
        </p:spPr>
        <p:txBody>
          <a:bodyPr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/>
            </a:r>
            <a:b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</a:br>
            <a:r>
              <a:rPr kumimoji="0" lang="en-US" sz="4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cvV wk‡ivbvgt evsjv‡`‡k miKvwi mgvR Dbœqb Kvh©µg</a:t>
            </a:r>
            <a:endParaRPr kumimoji="0" lang="en-US" sz="36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/>
            </a:r>
            <a:b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</a:br>
            <a:endParaRPr lang="en-US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3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1943 </a:t>
            </a:r>
            <a:r>
              <a:rPr lang="en-US" sz="34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r>
              <a:rPr lang="en-US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4wU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GwZgLvbvi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gva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evsjv‡`‡k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Kg©m~Pxi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myÎcvZ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N‡U</a:t>
            </a:r>
            <a:b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</a:br>
            <a:r>
              <a:rPr lang="en-US" sz="3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1947 </a:t>
            </a:r>
            <a:r>
              <a:rPr lang="en-US" sz="34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r>
              <a:rPr lang="en-US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fviZel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wefw³i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cvwK¯Ív‡b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mvs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¯‹…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wZK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mgm¨vi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ZxeªZv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Lv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w`‡j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1951 </a:t>
            </a:r>
            <a:r>
              <a:rPr lang="en-US" sz="34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r>
              <a:rPr lang="en-US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cvwK¯Ívb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miKv‡ii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Av‡e`‡bi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cÖwÿ‡Z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1952 </a:t>
            </a:r>
            <a:r>
              <a:rPr lang="en-US" sz="34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r>
              <a:rPr lang="en-US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RvwZms‡Ni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we‡klÁ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`j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XvKvq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M‡elYvq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G‡`‡k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cÖwkÿYcÖvß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mgvRKg©xi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cÖ‡qvRbxqZvi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Ici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¸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iæZ¡v‡ivc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sz="3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1953 </a:t>
            </a:r>
            <a:r>
              <a:rPr lang="en-US" sz="34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r>
              <a:rPr lang="en-US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RvwZms‡Ni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mn‡hvwMZvq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wZb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gv‡mi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cÖwkÿY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Kvm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Pvjy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400" b="1" u="sng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1954 </a:t>
            </a:r>
            <a:r>
              <a:rPr lang="en-US" sz="3400" b="1" u="sng" spc="-15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400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: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RvwZms‡Ni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we‡klÁ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`j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Avevi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XvKvq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b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</a:br>
            <a:r>
              <a:rPr lang="en-US" sz="3400" b="1" u="sng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1955 </a:t>
            </a:r>
            <a:r>
              <a:rPr lang="en-US" sz="3400" b="1" u="sng" spc="-15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400" b="1" u="sng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r>
              <a:rPr lang="en-US" sz="3400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Dhaka  Urban Community Development Board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MVb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hvÎv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c~Y©iƒ‡c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G †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ev‡W©i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Kg©cwiKíbv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Abyhvqx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H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eQiB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XvKvi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K‡qZUzjx‡Z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Dhaka 			Urban Community Development 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prject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MÖnY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Kiv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nq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|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g~jZ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G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cÖK‡íi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		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gva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AvaywbK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mgvRK¨v‡Yi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hvÎv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c~Y©iƒ‡c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1"/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0800000" scaled="1"/>
            <a:tileRect/>
          </a:gradFill>
        </p:spPr>
        <p:txBody>
          <a:bodyPr anchor="t">
            <a:noAutofit/>
          </a:bodyPr>
          <a:lstStyle/>
          <a:p>
            <a:pPr lvl="0" algn="ctr">
              <a:lnSpc>
                <a:spcPts val="4500"/>
              </a:lnSpc>
              <a:spcBef>
                <a:spcPct val="0"/>
              </a:spcBef>
            </a:pP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evsjv‡`‡k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Kg©m~Pxi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weeZ©bt</a:t>
            </a:r>
            <a:endParaRPr kumimoji="0" lang="en-US" sz="3600" b="1" i="0" strike="noStrike" kern="1200" cap="all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r>
              <a:rPr lang="en-US" sz="3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1955 </a:t>
            </a:r>
            <a:r>
              <a:rPr lang="en-US" sz="30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mv‡j</a:t>
            </a:r>
            <a:r>
              <a:rPr lang="en-US" sz="3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:</a:t>
            </a:r>
            <a:r>
              <a:rPr lang="en-US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kni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mgvR‡mev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Kvh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©µg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ïiæ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n‡jI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MÖvgxY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mgvR‡mev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Kvh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©µg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ïiæ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n‡Z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AviI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A‡bKUv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mgq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‡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j‡M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hvq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|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hw`I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AvšÍR©vwZK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mn‡hvwMZv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cÖkvm‡bi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mnvqZvq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Village Agriculture Industrial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Dcvelopment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(VAID)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bv‡g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GKwU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Kvh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©µg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M„nxZ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nIqvi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ciI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Zv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1959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mv‡j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mvgwiK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digv‡b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eÜ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n‡q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hvq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| </a:t>
            </a:r>
          </a:p>
          <a:p>
            <a:pPr lvl="1"/>
            <a:r>
              <a:rPr lang="en-US" sz="3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1956 </a:t>
            </a:r>
            <a:r>
              <a:rPr lang="en-US" sz="30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mgvRKj¨vY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cwil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MVb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/>
            </a:r>
            <a:b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</a:br>
            <a:r>
              <a:rPr lang="en-US" sz="3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1958 </a:t>
            </a:r>
            <a:r>
              <a:rPr lang="en-US" sz="30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XvKv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gwW‡Kj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K‡j‡R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nvmcvZvj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Kg©m~Px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Pvjy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b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</a:br>
            <a:r>
              <a:rPr lang="en-US" sz="3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1961 </a:t>
            </a:r>
            <a:r>
              <a:rPr lang="en-US" sz="30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r>
              <a:rPr lang="en-US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¯^v¯’¨ I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mgvRKj¨vY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gš¿Yvj‡qi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Aax‡b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mgvRKj¨vY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cwi`ßi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/>
            </a:r>
            <a:b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</a:br>
            <a:r>
              <a:rPr lang="en-US" sz="3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1974 </a:t>
            </a:r>
            <a:r>
              <a:rPr lang="en-US" sz="30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MÖvgxY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Kg©m~Px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Pvjy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1984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_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vbv‡K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Dc‡Rjv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bvgKi‡Yi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bvg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Dc‡Rjv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Kg©m~Px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Kivv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1992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Dc‡Rjv‡K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_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vvbvq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iƒcvšÍwiZ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_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vbv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Ges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1996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Avevi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Dc‡Rjv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bvgKiY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1"/>
            <a:r>
              <a:rPr lang="en-US" sz="3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1974 </a:t>
            </a:r>
            <a:r>
              <a:rPr lang="en-US" sz="30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r>
              <a:rPr lang="en-US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mgvRKj¨vY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cwi`ßi‡K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mgvRKj¨vY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wefv‡M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DwbœZ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b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</a:br>
            <a:r>
              <a:rPr lang="en-US" sz="3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1984 </a:t>
            </a:r>
            <a:r>
              <a:rPr lang="en-US" sz="30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r>
              <a:rPr lang="en-US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mgvRKj¨vY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gwnjv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welqK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gš¿Yvj‡qi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Aax‡b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mgvRKj¨vY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wefvM‡K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	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Awa`ßi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bvgKiY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eZ©gv‡b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mgvRKj¨vY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gš¿Yvj‡qi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Aax‡b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Awa`ß‡ii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	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gva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mKj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cwiPvwjZ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_</a:t>
            </a:r>
            <a:r>
              <a:rPr lang="en-US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3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bfkc\Desktop\পাওয়ার পয়েন্ট\HD\28-11-20\2- Logo- D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33400"/>
            <a:ext cx="12801601" cy="678180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0800000" scaled="1"/>
            <a:tileRect/>
          </a:gradFill>
        </p:spPr>
        <p:txBody>
          <a:bodyPr anchor="t">
            <a:noAutofit/>
          </a:bodyPr>
          <a:lstStyle/>
          <a:p>
            <a:pPr lvl="0" algn="ctr">
              <a:lnSpc>
                <a:spcPts val="4500"/>
              </a:lnSpc>
              <a:spcBef>
                <a:spcPct val="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Awa`ß‡ii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</a:t>
            </a:r>
            <a:endParaRPr kumimoji="0" lang="en-US" sz="3600" b="1" i="0" strike="noStrike" kern="1200" cap="all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3|2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1.5|1.8|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4.5|24.1|6.9|12.7|1.5|6|4.4|1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871</TotalTime>
  <Words>1055</Words>
  <Application>Microsoft Office PowerPoint</Application>
  <PresentationFormat>Custom</PresentationFormat>
  <Paragraphs>144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cvV wk‡ivbvgt evsjv‡`‡k miKvwi mgvR‡mev</dc:title>
  <dc:creator>HP</dc:creator>
  <cp:lastModifiedBy>ICT_LAB</cp:lastModifiedBy>
  <cp:revision>117</cp:revision>
  <dcterms:created xsi:type="dcterms:W3CDTF">2020-09-09T15:09:14Z</dcterms:created>
  <dcterms:modified xsi:type="dcterms:W3CDTF">2021-03-18T16:09:49Z</dcterms:modified>
</cp:coreProperties>
</file>