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80" r:id="rId2"/>
    <p:sldId id="279" r:id="rId3"/>
    <p:sldId id="278" r:id="rId4"/>
    <p:sldId id="261" r:id="rId5"/>
    <p:sldId id="262" r:id="rId6"/>
    <p:sldId id="263" r:id="rId7"/>
    <p:sldId id="264" r:id="rId8"/>
    <p:sldId id="265" r:id="rId9"/>
    <p:sldId id="267" r:id="rId10"/>
    <p:sldId id="271" r:id="rId11"/>
    <p:sldId id="273" r:id="rId12"/>
    <p:sldId id="276" r:id="rId13"/>
    <p:sldId id="281" r:id="rId14"/>
  </p:sldIdLst>
  <p:sldSz cx="12801600" cy="7497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2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000B2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76" y="78"/>
      </p:cViewPr>
      <p:guideLst>
        <p:guide orient="horz" pos="2362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8563" y="1422132"/>
            <a:ext cx="9124475" cy="2743290"/>
          </a:xfrm>
        </p:spPr>
        <p:txBody>
          <a:bodyPr anchor="b">
            <a:normAutofit/>
          </a:bodyPr>
          <a:lstStyle>
            <a:lvl1pPr algn="ctr">
              <a:defRPr sz="5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8563" y="4248733"/>
            <a:ext cx="9124475" cy="1499552"/>
          </a:xfrm>
        </p:spPr>
        <p:txBody>
          <a:bodyPr>
            <a:normAutofit/>
          </a:bodyPr>
          <a:lstStyle>
            <a:lvl1pPr marL="0" indent="0" algn="ctr">
              <a:buNone/>
              <a:defRPr sz="2310">
                <a:solidFill>
                  <a:schemeClr val="bg1">
                    <a:lumMod val="50000"/>
                  </a:schemeClr>
                </a:solidFill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1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84" y="4689517"/>
            <a:ext cx="10882654" cy="887323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81" y="763400"/>
            <a:ext cx="10313659" cy="3513973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63" y="5585306"/>
            <a:ext cx="10882675" cy="746138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63" y="666467"/>
            <a:ext cx="10882675" cy="3746963"/>
          </a:xfrm>
        </p:spPr>
        <p:txBody>
          <a:bodyPr anchor="ctr"/>
          <a:lstStyle>
            <a:lvl1pPr algn="ct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64" y="4597077"/>
            <a:ext cx="10882675" cy="1734369"/>
          </a:xfrm>
        </p:spPr>
        <p:txBody>
          <a:bodyPr anchor="ctr"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7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522" y="666468"/>
            <a:ext cx="9767890" cy="3272103"/>
          </a:xfrm>
        </p:spPr>
        <p:txBody>
          <a:bodyPr anchor="ctr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806677" y="3946801"/>
            <a:ext cx="9189914" cy="650274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63" y="4780722"/>
            <a:ext cx="10882675" cy="15536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51562" y="824520"/>
            <a:ext cx="640080" cy="639328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85436" y="3272840"/>
            <a:ext cx="640080" cy="639328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47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64" y="2338237"/>
            <a:ext cx="10882675" cy="2746157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64" y="5097271"/>
            <a:ext cx="10882675" cy="1247051"/>
          </a:xfrm>
        </p:spPr>
        <p:txBody>
          <a:bodyPr anchor="t"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59463" y="666468"/>
            <a:ext cx="10882675" cy="1754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59463" y="2587912"/>
            <a:ext cx="3463925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59463" y="3217933"/>
            <a:ext cx="3463925" cy="31135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009" y="2587912"/>
            <a:ext cx="3456097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663416" y="3217933"/>
            <a:ext cx="3468519" cy="31135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71963" y="2587912"/>
            <a:ext cx="3470174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371963" y="3217933"/>
            <a:ext cx="3470174" cy="31135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2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59463" y="667749"/>
            <a:ext cx="10882675" cy="17535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59463" y="4597075"/>
            <a:ext cx="3461229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59463" y="2587912"/>
            <a:ext cx="3461229" cy="166617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59463" y="5227095"/>
            <a:ext cx="3461229" cy="1104349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897" y="4597075"/>
            <a:ext cx="3466919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663415" y="2587912"/>
            <a:ext cx="3468520" cy="166617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63415" y="5227094"/>
            <a:ext cx="3468520" cy="11043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71963" y="4597075"/>
            <a:ext cx="3465715" cy="630020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371963" y="2587912"/>
            <a:ext cx="3470174" cy="166617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371832" y="5227092"/>
            <a:ext cx="3470306" cy="1104352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3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59464" y="2587913"/>
            <a:ext cx="10882675" cy="37435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3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666470"/>
            <a:ext cx="2680992" cy="5664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59464" y="666470"/>
            <a:ext cx="8041660" cy="56649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59463" y="2587912"/>
            <a:ext cx="10882017" cy="37435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63" y="905858"/>
            <a:ext cx="10869340" cy="2992129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9463" y="3998651"/>
            <a:ext cx="10869340" cy="149581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59464" y="676217"/>
            <a:ext cx="10882674" cy="1745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59463" y="2587912"/>
            <a:ext cx="5361327" cy="37435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480810" y="2587912"/>
            <a:ext cx="5360670" cy="37435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5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59464" y="676217"/>
            <a:ext cx="10882674" cy="1745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644" y="2592203"/>
            <a:ext cx="5117148" cy="743429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73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59463" y="3335633"/>
            <a:ext cx="5361328" cy="29958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6244" y="2592203"/>
            <a:ext cx="5125894" cy="743429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73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480811" y="3335633"/>
            <a:ext cx="5360671" cy="29958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1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64" y="666468"/>
            <a:ext cx="4132472" cy="2211995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1966" y="666469"/>
            <a:ext cx="6510171" cy="5664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63" y="2878463"/>
            <a:ext cx="4132473" cy="3452981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49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463" y="666468"/>
            <a:ext cx="6231717" cy="2211998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96043" y="666469"/>
            <a:ext cx="3418126" cy="5664976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9484" y="2878464"/>
            <a:ext cx="6231696" cy="3452980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801603" cy="749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9464" y="676217"/>
            <a:ext cx="10882674" cy="1745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9464" y="2587913"/>
            <a:ext cx="10882675" cy="3743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62674" y="6432109"/>
            <a:ext cx="288036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EC2D161-B017-427E-8222-9CA1E8D5EE68}" type="datetimeFigureOut">
              <a:rPr lang="en-US" smtClean="0"/>
              <a:t>18-Mar-21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9463" y="6432109"/>
            <a:ext cx="7006531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9712" y="6432109"/>
            <a:ext cx="802426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9C8F6087-ED92-4FE1-8B88-88FED94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960120" rtl="0" eaLnBrk="1" latinLnBrk="0" hangingPunct="1">
        <a:lnSpc>
          <a:spcPct val="90000"/>
        </a:lnSpc>
        <a:spcBef>
          <a:spcPct val="0"/>
        </a:spcBef>
        <a:buNone/>
        <a:defRPr sz="378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120000"/>
        </a:lnSpc>
        <a:spcBef>
          <a:spcPts val="10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8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68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691481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910681"/>
            <a:ext cx="45624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064542"/>
            <a:ext cx="11811000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অক্সিজেন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মিলিত হয়ে পানি  গঠন করে।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সমতা চিহ্নের বাম দিকে বসবে হাইড্রোজেন ও অক্সিজেন অ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ণুর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সংকেত এবং ডানদিকে বসবে বিক্রিয়ার ফলে উৎপন্ন পদার্থ পানির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অণু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সংকেত ।</a:t>
            </a:r>
          </a:p>
          <a:p>
            <a:pPr lvl="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বিক্রিয়াকে-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4400" b="1" dirty="0" smtClean="0">
                <a:latin typeface="Times New Roman" pitchFamily="18" charset="0"/>
              </a:rPr>
              <a:t> </a:t>
            </a:r>
            <a:r>
              <a:rPr lang="bn-IN" sz="4400" dirty="0" smtClean="0">
                <a:latin typeface="Times New Roman" pitchFamily="18" charset="0"/>
                <a:cs typeface="NikoshBAN" pitchFamily="2" charset="0"/>
              </a:rPr>
              <a:t>+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Century Gothic"/>
                <a:cs typeface="Times New Roman" pitchFamily="18" charset="0"/>
              </a:rPr>
              <a:t>→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H</a:t>
            </a:r>
            <a:r>
              <a:rPr lang="en-US" sz="4400" b="1" dirty="0" smtClean="0">
                <a:latin typeface="Corbel" panose="020B0503020204020204"/>
              </a:rPr>
              <a:t>2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 smtClean="0">
              <a:latin typeface="Times New Roman" pitchFamily="18" charset="0"/>
              <a:cs typeface="NikoshBAN" panose="02000000000000000000" pitchFamily="2" charset="0"/>
            </a:endParaRPr>
          </a:p>
          <a:p>
            <a:pPr lvl="0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বিক্রিয়াটির সমতাকরণ  করতে হলে বিক্রিয়াটির আগে ও পরে বিক্রিয়ক ও উৎপাদের মোট পরমা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সংখ্যা সমান হতে হবে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396081"/>
            <a:ext cx="5447606" cy="498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সমীকরণ সমতাকরণ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6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8217" y="319881"/>
            <a:ext cx="3342582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রাসায়নিক বিক্রিয়া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685800" y="1234281"/>
            <a:ext cx="11506200" cy="6096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প্রক্রিয়ায় এক বা একাধিক বস্তু এক বা একাধিক নতুন বস্তুতে পরিনত হয়, তাকে রাসায়নিক বিক্রিয়া বলা হয়। </a:t>
            </a:r>
          </a:p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 বিক্রিয়ার </a:t>
            </a:r>
            <a:r>
              <a:rPr lang="bn-IN" sz="54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শ্রেণি বিভাগ হলোঃ </a:t>
            </a:r>
          </a:p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সংযোজন বিক্রিয়া ২। বিযোজন </a:t>
            </a:r>
            <a:r>
              <a:rPr lang="bn-IN" sz="54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বিক্রিয়া </a:t>
            </a:r>
            <a:endParaRPr lang="bn-IN" sz="5400" b="1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দ্বিবিয়োজন বিক্রিয়া ৪। প্রতিস্থাপন বিক্রিয়া </a:t>
            </a:r>
            <a:r>
              <a:rPr lang="bn-IN" sz="54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endParaRPr lang="bn-IN" sz="5400" b="1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দহন বিক্রিয়া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71337" y="1159558"/>
                <a:ext cx="8981184" cy="440120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4000" b="1" dirty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যে বিক্রিয়ায় কোনো যৌগের একটি মৌল অপর একটি মৌলকে </a:t>
                </a:r>
                <a:r>
                  <a:rPr lang="bn-IN" sz="4000" b="1" dirty="0" smtClean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সরিয়ে </a:t>
                </a:r>
                <a:r>
                  <a:rPr lang="bn-IN" sz="4000" b="1" dirty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000" b="1" dirty="0" smtClean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নিজেই  </a:t>
                </a:r>
                <a:r>
                  <a:rPr lang="bn-IN" sz="4000" b="1" dirty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ঐ স্থান দখল করে নতুন যৌগ তৈরি করে তা</a:t>
                </a:r>
                <a:r>
                  <a:rPr lang="bn-IN" sz="4000" dirty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কে </a:t>
                </a:r>
                <a:r>
                  <a:rPr lang="bn-IN" sz="4000" b="1" dirty="0">
                    <a:solidFill>
                      <a:srgbClr val="000099"/>
                    </a:solidFill>
                    <a:latin typeface="NikoshBAN" pitchFamily="2" charset="0"/>
                    <a:cs typeface="NikoshBAN" pitchFamily="2" charset="0"/>
                  </a:rPr>
                  <a:t>প্রতিস্থাপন বিক্রিয়া বলে। </a:t>
                </a:r>
              </a:p>
              <a:p>
                <a:r>
                  <a:rPr lang="bn-IN" sz="4000" b="1" dirty="0" smtClean="0">
                    <a:latin typeface="NikoshBAN" pitchFamily="2" charset="0"/>
                    <a:cs typeface="NikoshBAN" pitchFamily="2" charset="0"/>
                  </a:rPr>
                  <a:t>উদাহরণঃ </a:t>
                </a:r>
              </a:p>
              <a:p>
                <a:r>
                  <a:rPr lang="bn-IN" sz="4000" b="1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             </a:t>
                </a:r>
                <a:r>
                  <a:rPr lang="en-US" sz="4000" b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Fe </a:t>
                </a:r>
                <a:r>
                  <a:rPr lang="en-US" sz="4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4000" b="1" dirty="0" err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CuS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4000" b="1" dirty="0" err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FeS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+Cu </a:t>
                </a:r>
              </a:p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bn-IN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bn-IN" sz="4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4000" b="1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Zn </a:t>
                </a:r>
                <a:r>
                  <a:rPr lang="en-US" sz="4000" b="1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0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4000" b="1" dirty="0" err="1">
                    <a:latin typeface="Times New Roman" pitchFamily="18" charset="0"/>
                    <a:cs typeface="Times New Roman" pitchFamily="18" charset="0"/>
                  </a:rPr>
                  <a:t>ZnS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4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337" y="1159558"/>
                <a:ext cx="8981184" cy="4401205"/>
              </a:xfrm>
              <a:prstGeom prst="rect">
                <a:avLst/>
              </a:prstGeom>
              <a:blipFill>
                <a:blip r:embed="rId2"/>
                <a:stretch>
                  <a:fillRect l="-2371" t="-2207" b="-4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505200" y="548481"/>
            <a:ext cx="329930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>
                <a:solidFill>
                  <a:srgbClr val="000B22"/>
                </a:solidFill>
                <a:latin typeface="NikoshBAN" pitchFamily="2" charset="0"/>
                <a:cs typeface="NikoshBAN" pitchFamily="2" charset="0"/>
              </a:rPr>
              <a:t>প্রতিস্থাপন </a:t>
            </a:r>
            <a:r>
              <a:rPr lang="bn-IN" sz="4400" b="1" dirty="0" smtClean="0">
                <a:solidFill>
                  <a:srgbClr val="000B22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4400" b="1" dirty="0">
              <a:solidFill>
                <a:srgbClr val="000B2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5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310481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860" y="2453481"/>
            <a:ext cx="4430316" cy="458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2800" y="2758280"/>
            <a:ext cx="38862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শ্রেণিঃ৮ম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758281"/>
            <a:ext cx="4059382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রাণীগাও,চুনারুঘাট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9608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219200" y="304800"/>
            <a:ext cx="3134500" cy="762000"/>
          </a:xfrm>
          <a:prstGeom prst="rightArrow">
            <a:avLst>
              <a:gd name="adj1" fmla="val 64328"/>
              <a:gd name="adj2" fmla="val 302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660" y="2148681"/>
            <a:ext cx="12386866" cy="4821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097" indent="-457097">
              <a:buFont typeface="Wingdings" pitchFamily="2" charset="2"/>
              <a:buChar char="v"/>
            </a:pPr>
            <a:r>
              <a:rPr lang="bn-IN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রাসায়নিক সমীকরণ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097" indent="-457097">
              <a:buFont typeface="Wingdings" pitchFamily="2" charset="2"/>
              <a:buChar char="v"/>
            </a:pP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 সমীকরণ লিখার নিয়ম ব্যাখ্যা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097" indent="-457097">
              <a:buFont typeface="Wingdings" pitchFamily="2" charset="2"/>
              <a:buChar char="v"/>
            </a:pPr>
            <a:r>
              <a:rPr lang="bn-IN" sz="48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রাসায়নিক সমীকরণের সমতা করতে পারবে।</a:t>
            </a:r>
          </a:p>
          <a:p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802857" y="1334562"/>
            <a:ext cx="502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rot="16200000" flipH="1">
            <a:off x="6279358" y="1144061"/>
            <a:ext cx="381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16200000" flipH="1">
            <a:off x="3612358" y="1525061"/>
            <a:ext cx="381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8641558" y="1525061"/>
            <a:ext cx="38100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88458" y="1867963"/>
            <a:ext cx="2826415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7612857" y="1791763"/>
            <a:ext cx="3711272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2165684" y="2900775"/>
            <a:ext cx="4151773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বরফ-পানি-পানিবাষ্প</a:t>
            </a:r>
            <a:endParaRPr lang="en-US" sz="4400" b="1" dirty="0"/>
          </a:p>
        </p:txBody>
      </p:sp>
      <p:sp>
        <p:nvSpPr>
          <p:cNvPr id="9" name="Rectangle 8"/>
          <p:cNvSpPr/>
          <p:nvPr/>
        </p:nvSpPr>
        <p:spPr>
          <a:xfrm>
            <a:off x="7536657" y="2629963"/>
            <a:ext cx="3676006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লোহায়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মরিচা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পড়া</a:t>
            </a:r>
            <a:endParaRPr lang="en-US" sz="4800" b="1" dirty="0"/>
          </a:p>
        </p:txBody>
      </p:sp>
      <p:sp>
        <p:nvSpPr>
          <p:cNvPr id="10" name="Rectangle 9"/>
          <p:cNvSpPr/>
          <p:nvPr/>
        </p:nvSpPr>
        <p:spPr>
          <a:xfrm>
            <a:off x="2514600" y="4129881"/>
            <a:ext cx="4530407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বিক্রিয়াঃ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1" y="5324296"/>
            <a:ext cx="71628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5400" b="1" dirty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5400" b="1" dirty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b="1" dirty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5400" b="1" dirty="0" err="1" smtClean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ফলই</a:t>
            </a:r>
            <a:r>
              <a:rPr lang="en-US" sz="5400" b="1" dirty="0" smtClean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dirty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5400" b="1" dirty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5400" b="1" dirty="0" smtClean="0">
                <a:ln w="1905"/>
                <a:solidFill>
                  <a:srgbClr val="000B2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ln w="1905"/>
              <a:solidFill>
                <a:srgbClr val="000B2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51518" y="220732"/>
            <a:ext cx="403668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3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040082" y="256718"/>
            <a:ext cx="8458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বিক্রিয়াঃ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762000" y="1272381"/>
            <a:ext cx="10896600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 প্রক্রিয়ায় এক বা একাধিক বস্তু এক বা একাধিক নতুন বস্তুতে পরিনত হয় তাকে রাসায়নিক </a:t>
            </a:r>
            <a:r>
              <a:rPr lang="as-I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বিক্রিয়া </a:t>
            </a:r>
            <a:r>
              <a:rPr lang="as-I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62000" y="3090406"/>
            <a:ext cx="11582399" cy="3477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বিক্রিয়ায় দুটি অংশ থাকে। ১) বিক্রিয়ক ও ২)উ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পাদ।</a:t>
            </a:r>
            <a:b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১) </a:t>
            </a:r>
            <a:r>
              <a:rPr lang="as-IN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বিক্রিয়কঃ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যে পদার্থ গুলো রাসায়নিক বিক্রিয়ায় অংশ গ্রহন করে তাদেরকে বিক্রিয়ক বলে। </a:t>
            </a:r>
            <a:b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২)</a:t>
            </a:r>
            <a:r>
              <a:rPr lang="as-IN" sz="4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4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as-IN" sz="4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পাদ</a:t>
            </a:r>
            <a:r>
              <a:rPr lang="bn-IN" sz="4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as-IN" sz="4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বিক্রিয়ায়র ফলে যে সকল নতুন পদার্থ উ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পন্ন করে তাদের উ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 বা বিক্রিয়াজাত </a:t>
            </a: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3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270594"/>
            <a:ext cx="5089855" cy="101566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বিক্রিয়াঃ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05000" y="3046631"/>
            <a:ext cx="8382000" cy="1956363"/>
            <a:chOff x="1620253" y="2967105"/>
            <a:chExt cx="8382000" cy="1956363"/>
          </a:xfrm>
        </p:grpSpPr>
        <p:pic>
          <p:nvPicPr>
            <p:cNvPr id="3" name="Picture 2" descr="1351441378.jpg"/>
            <p:cNvPicPr>
              <a:picLocks noChangeAspect="1"/>
            </p:cNvPicPr>
            <p:nvPr/>
          </p:nvPicPr>
          <p:blipFill rotWithShape="1">
            <a:blip r:embed="rId2"/>
            <a:srcRect r="3996" b="12600"/>
            <a:stretch/>
          </p:blipFill>
          <p:spPr>
            <a:xfrm>
              <a:off x="1620253" y="2967105"/>
              <a:ext cx="8382000" cy="1905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solidFill>
                <a:srgbClr val="0033CC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501560" y="4154027"/>
              <a:ext cx="3429000" cy="7694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উৎপাদ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699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6748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</a:t>
            </a:r>
            <a:r>
              <a:rPr lang="bn-IN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178172"/>
            <a:ext cx="11353799" cy="30469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রাসায়নিক বিক্রিয়ায় অংশগ্রহনকারী বিক্রিয়ক ও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সমূহকে প্রতীক, সংকেত ও কতগুলি চিহ্নের (+,-,=,÷,→,↔ইত্যাদি) সাহায্যে সংক্ষিপ্ত ভাবে প্রকাশ করাকে </a:t>
            </a:r>
            <a:r>
              <a:rPr lang="en-US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</a:t>
            </a:r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chemical_equ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291061"/>
            <a:ext cx="8534400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roup 9"/>
          <p:cNvGrpSpPr/>
          <p:nvPr/>
        </p:nvGrpSpPr>
        <p:grpSpPr>
          <a:xfrm>
            <a:off x="2478506" y="6043661"/>
            <a:ext cx="8534400" cy="1067690"/>
            <a:chOff x="2286000" y="5577681"/>
            <a:chExt cx="8534400" cy="1067690"/>
          </a:xfrm>
        </p:grpSpPr>
        <p:sp>
          <p:nvSpPr>
            <p:cNvPr id="5" name="TextBox 4"/>
            <p:cNvSpPr txBox="1"/>
            <p:nvPr/>
          </p:nvSpPr>
          <p:spPr>
            <a:xfrm>
              <a:off x="2286000" y="5713409"/>
              <a:ext cx="2895600" cy="93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ক্যালসিয়াম কার্বনেট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7400" y="5577681"/>
              <a:ext cx="2362200" cy="931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ক্যালসিয়াম অক্সাইড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34400" y="5768229"/>
              <a:ext cx="2286000" cy="82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কার্বন-ডাই- অক্সাইড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768" y="11339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রাসায়নিক 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</a:t>
            </a:r>
            <a:r>
              <a:rPr lang="bn-IN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লেখার 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r>
              <a:rPr lang="bn-IN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721" y="5543689"/>
            <a:ext cx="1091329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বিক্রিয়ক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as-IN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bn-IN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</a:t>
            </a:r>
            <a:r>
              <a:rPr lang="as-IN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(+)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6415881"/>
            <a:ext cx="228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198" y="1129059"/>
            <a:ext cx="11201402" cy="4154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সমীকর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বিক্রয়ক পদার্থ বা পদার্থগুলোর 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 স্ব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প্রতীক বা সংকেত সমীকরণ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টির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তীর চিহ্নের (</a:t>
            </a:r>
            <a:r>
              <a:rPr lang="en-US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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)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বাম দিকে লিখতে হয়। </a:t>
            </a:r>
            <a:endParaRPr lang="bn-IN" sz="4400" b="1" dirty="0" smtClean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 বা বিক্রিয়াজাত পদার্থ বা পদার্থ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গুলের স্ব স্ব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প্রতীক বা সংকেত সমীকরণটির তীর চিহ্ন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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)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ডান দিকে লিখতে হয়।</a:t>
            </a:r>
            <a:endParaRPr lang="bn-BD" sz="4400" b="1" dirty="0" smtClean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8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15280"/>
            <a:ext cx="9448800" cy="18004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পদার্থের অ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সংখ্যা একাধিক হলে অ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সংকেতের </a:t>
            </a:r>
            <a:r>
              <a:rPr lang="bn-IN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আগে সেই সংখ্যা লেখা হয়।</a:t>
            </a:r>
            <a:endParaRPr lang="bn-IN" sz="4400" b="1" dirty="0" smtClean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655678"/>
            <a:ext cx="8686800" cy="212365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400" b="1" dirty="0" smtClean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বিক্রিয়ক এবং বিক্রিয়াজাত পদার্থগুলোর মধ্যে তীর চিহ্নের পরিবর্তে সমান চিহ্ন ও ( =) বসানো যায়। </a:t>
            </a:r>
            <a:endParaRPr lang="bn-BD" sz="4400" b="1" dirty="0">
              <a:ln/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383</TotalTime>
  <Words>497</Words>
  <Application>Microsoft Office PowerPoint</Application>
  <PresentationFormat>Custom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Cambria Math</vt:lpstr>
      <vt:lpstr>Century Gothic</vt:lpstr>
      <vt:lpstr>Corbel</vt:lpstr>
      <vt:lpstr>NikoshBAN</vt:lpstr>
      <vt:lpstr>Times New Roman</vt:lpstr>
      <vt:lpstr>Tw Cen MT</vt:lpstr>
      <vt:lpstr>Vrinda</vt:lpstr>
      <vt:lpstr>Wingdings</vt:lpstr>
      <vt:lpstr>Wingdings 3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Mohammad</dc:creator>
  <cp:lastModifiedBy>Rasel</cp:lastModifiedBy>
  <cp:revision>61</cp:revision>
  <dcterms:created xsi:type="dcterms:W3CDTF">2020-09-20T11:21:06Z</dcterms:created>
  <dcterms:modified xsi:type="dcterms:W3CDTF">2021-03-18T14:11:47Z</dcterms:modified>
</cp:coreProperties>
</file>