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66" r:id="rId18"/>
    <p:sldId id="267" r:id="rId19"/>
    <p:sldId id="268" r:id="rId20"/>
    <p:sldId id="271" r:id="rId21"/>
    <p:sldId id="275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" y="24714"/>
            <a:ext cx="9144000" cy="6781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23950"/>
            <a:ext cx="5638800" cy="42291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90800" y="1752600"/>
            <a:ext cx="39624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295400"/>
            <a:ext cx="762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এ-উৎসব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উদ্‌যাপিত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পূর্ব-বাংলার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এ-উৎসব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পরিপন্থী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সে-বক্তব্য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দাঁড়িয়েছে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ধর্ম-বর্ণ-গোত্র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এ-উৎসবকে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সে-দাবি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অগ্রাহ্য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পূর্ব-বাংলার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ফুঁসে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সোচ্চার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পূর্ব-বাংলায়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উদ্‌যাপনের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2954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পূর্ব-বাংলার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বিপুলভাবে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মুখ্যমন্ত্রৗ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দেশবাসীকে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সেবিজয়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সাময়িকভাবে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স্বৈরাচারী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পূর্ব-বাংলার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হঠেনি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উদ্‌যাপিত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বেসরকারিভাবে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উদ্‌যাপিত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উৎসাহ-উদ্দীপনায়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4417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2954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সুসংগঠিত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সুপরিকল্পিত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ছায়ানট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(১৯৬১)। ১৯৬৭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পাকুড়মূলে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ছায়ানট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যে-উৎসব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বাধাহীন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আগ্রহ-উদ্দীপনাময়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চারুকলা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বর্ণাঢ্য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মুখোশ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কার্টুনসহ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যে-সব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প্রতীকধর্মী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বাঙালিত্বের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সমকালীন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সমাজ-রাজনীতির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সমালোচনাও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533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5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32004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উদ্‌যাপনের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সুস্পষ্টভাবে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যায়নি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পন্ডিতই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চান্দ্র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হিজরী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১৫৫৬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৯৯২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হিজরিতে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গবেষকদের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মহামতি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সর্বভারতীয়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ইলাহী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সেজন্যই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ব্যাপকভাবে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বঙ্গাব্দও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1066800"/>
            <a:ext cx="2667000" cy="1905000"/>
          </a:xfrm>
          <a:prstGeom prst="roundRect">
            <a:avLst>
              <a:gd name="adj" fmla="val 1975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4800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5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914400"/>
            <a:ext cx="784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উদ্‌যাপনে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পূণ্যাহ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মিষ্টিমুখও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পান-সুপারিরও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মুরশিদাবাদের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জমিদারেরাও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386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14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9144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হালখাতা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’।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হালখাতা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খুলতেন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281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9144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হালখাতা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ঝালর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বেগুনি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ধূপধুলো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মিষ্টিমুখ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গ্রাহক-খরিদ্দারদের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হাসি-ঠাট্টা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গল্পগুজবের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হালখাতাও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সাড়ম্বরে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উদ্‌যাপিত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পয়সা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বিকিকিনি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45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8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685800"/>
            <a:ext cx="4267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 ও বাক্য গঠণ</a:t>
            </a:r>
            <a:endParaRPr lang="en-US" sz="2000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600200"/>
            <a:ext cx="1981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পাকিস্থান আমল</a:t>
            </a:r>
            <a:endParaRPr lang="en-US" sz="1600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505200"/>
            <a:ext cx="13340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ছায়ানট</a:t>
            </a:r>
            <a:endParaRPr lang="en-US" sz="2000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953000"/>
            <a:ext cx="17759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 শোভাযাত্রা</a:t>
            </a:r>
            <a:endParaRPr lang="en-US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-Shot-2013-01-10-at-3.30.51-P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24200" y="1447800"/>
            <a:ext cx="2209800" cy="13781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10200" y="1676400"/>
            <a:ext cx="3048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১৯৪৭ থেকে ১৯৭১ খ্রিস্টাব্দের পূর্ব পর্যন্ত সময়</a:t>
            </a:r>
            <a:endParaRPr lang="en-US" sz="1400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3352800"/>
            <a:ext cx="3048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 সংস্কৃতি চর্চার একটি ঐতিহ্যবাহী প্রতিষ্ঠান</a:t>
            </a:r>
            <a:endParaRPr lang="en-US" sz="1400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4648200"/>
            <a:ext cx="3048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মঙ্গল কামনা করে </a:t>
            </a:r>
          </a:p>
          <a:p>
            <a:pPr algn="ctr"/>
            <a:r>
              <a:rPr lang="bn-BD" sz="2400" b="1" cap="none" spc="0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মিছিল করা হয়</a:t>
            </a:r>
            <a:endParaRPr lang="en-US" sz="1200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71800"/>
            <a:ext cx="2209800" cy="1495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0"/>
            <a:ext cx="2133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2200" y="609600"/>
            <a:ext cx="39875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 ও বাক্য গঠণ</a:t>
            </a:r>
            <a:endParaRPr lang="en-US" sz="2000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752600"/>
            <a:ext cx="1202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আবহমান</a:t>
            </a:r>
            <a:endParaRPr lang="en-US" sz="1400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581400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পুণ্যাহ</a:t>
            </a:r>
            <a:endParaRPr lang="en-US" sz="1400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5334000"/>
            <a:ext cx="1133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হালখাতা</a:t>
            </a:r>
            <a:endParaRPr lang="en-US" sz="1400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1524000"/>
            <a:ext cx="2819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আগে ছিল এবং এখনো আছে</a:t>
            </a:r>
            <a:endParaRPr lang="en-US" sz="1400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3124200"/>
            <a:ext cx="29317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পুণ্যের জন্য আয়োজিত অনুষ্ঠান</a:t>
            </a:r>
            <a:endParaRPr lang="en-US" sz="1400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4876800"/>
            <a:ext cx="3276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 বৈশাখে আয়োজিত অনুষ্ঠান বিশেষ</a:t>
            </a:r>
            <a:endParaRPr lang="en-US" sz="1400" b="1" cap="none" spc="0" dirty="0">
              <a:ln w="1143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38400" y="4648200"/>
            <a:ext cx="2590800" cy="1600200"/>
          </a:xfrm>
          <a:prstGeom prst="rect">
            <a:avLst/>
          </a:prstGeom>
        </p:spPr>
      </p:pic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38400" y="3048000"/>
            <a:ext cx="2590800" cy="1524000"/>
          </a:xfrm>
          <a:prstGeom prst="rect">
            <a:avLst/>
          </a:prstGeom>
        </p:spPr>
      </p:pic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38400" y="1371600"/>
            <a:ext cx="251544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358140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85800"/>
            <a:ext cx="36576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36576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3657600" cy="2133600"/>
          </a:xfrm>
          <a:prstGeom prst="rect">
            <a:avLst/>
          </a:prstGeom>
        </p:spPr>
      </p:pic>
      <p:sp>
        <p:nvSpPr>
          <p:cNvPr id="11" name="Flowchart: Terminator 10"/>
          <p:cNvSpPr/>
          <p:nvPr/>
        </p:nvSpPr>
        <p:spPr>
          <a:xfrm>
            <a:off x="838200" y="4953000"/>
            <a:ext cx="7239000" cy="99060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প্রধান জাতীয় উৎসব ‘বাংলা নববর্ষ’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12700"/>
            <a:ext cx="9144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2133600" y="1676400"/>
            <a:ext cx="43434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590800"/>
            <a:ext cx="441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3600" i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হাবিবুর </a:t>
            </a:r>
            <a:r>
              <a:rPr lang="bn-BD" sz="3600" i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রহমান</a:t>
            </a:r>
          </a:p>
          <a:p>
            <a:r>
              <a:rPr lang="bn-BD" sz="2400" i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400" i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i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i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BD" sz="3200" i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i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বিজ্ঞান)</a:t>
            </a:r>
            <a:r>
              <a:rPr lang="bn-BD" sz="3200" i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i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200" i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i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তিলসিন্দুর দাখিল মাদ্‌রাসা</a:t>
            </a:r>
          </a:p>
          <a:p>
            <a:r>
              <a:rPr lang="bn-BD" sz="2400" i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বারহাট্টা, নেত্রকোনা</a:t>
            </a:r>
            <a:r>
              <a:rPr lang="bn-BD" sz="2400" i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000" i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ইমেইল-</a:t>
            </a:r>
            <a:r>
              <a:rPr lang="bn-BD" sz="1600" i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habib523277@gmail.com</a:t>
            </a:r>
            <a:endParaRPr lang="en-US" sz="1600" i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3000" y="2514600"/>
            <a:ext cx="1905000" cy="22098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2057400"/>
            <a:ext cx="4038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1954 সালের পূর্ব-বাংলার সাধারণ নির্বাচনে নির্বাচনে মুসলিম লীগ সরকারকে বিপুলভাবে পরাজিত করে যুক্তফ্রন্টের সরকার গঠিত হলে মুখ্যমন্ত্রী ও বাঙালিদের জনপ্রিয় নেতা শেরে বাংলা এ</a:t>
            </a:r>
            <a:r>
              <a:rPr lang="en-US" sz="24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ফজলুল হকের সরকার বাংলা নববর্ষের ছুটি ঘোষণা করেন এবং দেশবাসীকে নববর্ষের শুভেচ্ছা জানান।</a:t>
            </a:r>
            <a:endParaRPr lang="en-US" sz="1200" b="1" cap="none" spc="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2623411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4724400"/>
            <a:ext cx="6934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 প্রতিষ্ঠান ‘ছায়ানট’-এর রমনার পাকড়মূলে ১৯৬৭ সালে আয়োজিত সেই বর্ষবরণ অনুষ্ঠান জনগনের বিপুল আগ্রহ-উদ্দীপনায় অংশগ্রহণে দেশের সর্ববৃহৎ জাতীয় অনুষ্ঠানে পরিনত হয়েছে।  </a:t>
            </a:r>
            <a:endParaRPr lang="en-US" sz="1200" b="1" cap="none" spc="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467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2514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35560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95600"/>
            <a:ext cx="3900992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4600"/>
            <a:ext cx="3505200" cy="1905000"/>
          </a:xfrm>
          <a:prstGeom prst="rect">
            <a:avLst/>
          </a:prstGeom>
        </p:spPr>
      </p:pic>
      <p:sp>
        <p:nvSpPr>
          <p:cNvPr id="11" name="Flowchart: Alternate Process 10"/>
          <p:cNvSpPr/>
          <p:nvPr/>
        </p:nvSpPr>
        <p:spPr>
          <a:xfrm>
            <a:off x="762000" y="4876800"/>
            <a:ext cx="3200400" cy="1524000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ব্যবসায়ীদের হালখাতা অনুষ্ঠান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16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5800" y="1143000"/>
            <a:ext cx="312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i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438400"/>
            <a:ext cx="7669417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পাকিস্থান আমলে পূর্ব বাংলার বাংগালিদের নববর্ষ উৎসব</a:t>
            </a:r>
          </a:p>
          <a:p>
            <a:r>
              <a:rPr lang="bn-BD" sz="32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পালন করতে না দেওয়ার কারণ ব্যাখ্যা কর। </a:t>
            </a:r>
            <a:endParaRPr lang="en-US" sz="1600" i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191000"/>
            <a:ext cx="774561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কৃষকদের সারা বছর প্রয়োজনীয় জিনিস ব্যবসায়ীদের কাছ</a:t>
            </a:r>
          </a:p>
          <a:p>
            <a:r>
              <a:rPr lang="bn-BD" sz="32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থেকে বাকিতে কেনার কারণ ব্যাখ্যা কর। </a:t>
            </a:r>
            <a:endParaRPr lang="en-US" sz="1600" i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676400"/>
            <a:ext cx="12426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3505200"/>
            <a:ext cx="11817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6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2200" y="990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b="1" i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সাংস্কৃতিক প্রতিষ্ঠান ‘ছায়ানট’ কত সালে প্রতিষ্ঠিত হয়?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362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ক) ১৯৪৭ সালে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2209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১৯৬১ সালে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895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গ) ১৯৬৭ সালে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895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১৯৭১ সালে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276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‘সন’ কোন ভাষার শব্দ?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810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ক) আরবি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962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ফারসি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4343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গ) সংস্কৃত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343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বাংলা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724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শামসুজ্জামান খানের ‘লোভী ব্রাহ্মণ ও তেনালীরাম’ কোন ধরনের গ্রন্থ?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3733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5257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শিশু সাহিত্য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5562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গ) রম্য রচনা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5638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ছোট গল্প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5181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ক) প্রবন্ধ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2209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1828800" y="1066800"/>
            <a:ext cx="5181600" cy="2514600"/>
          </a:xfrm>
          <a:prstGeom prst="triangle">
            <a:avLst>
              <a:gd name="adj" fmla="val 497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743200" y="3581400"/>
            <a:ext cx="3505200" cy="19050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নববর্ষ উপলক্ষে তোমার এলাকায় কী কী অনুষ্ঠানের আয়োজন করা হয় তার বর্ণনা দাও।</a:t>
            </a:r>
            <a:endParaRPr lang="en-US" sz="2800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7086600" cy="4648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05200" y="1371600"/>
            <a:ext cx="4038600" cy="22098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3200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18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962400"/>
            <a:ext cx="193390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lowchart: Terminator 4"/>
          <p:cNvSpPr/>
          <p:nvPr/>
        </p:nvSpPr>
        <p:spPr>
          <a:xfrm>
            <a:off x="3657600" y="381000"/>
            <a:ext cx="4495800" cy="914400"/>
          </a:xfrm>
          <a:prstGeom prst="flowChartTerminato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905000" y="1371600"/>
            <a:ext cx="6553200" cy="251460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40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অষ্টম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24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বাংলা প্রথম পত্র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24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বাংলা নববর্ষ (প্রথম অংশ)</a:t>
            </a:r>
            <a:endParaRPr lang="en-US" sz="24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</a:t>
            </a:r>
            <a:r>
              <a:rPr lang="bn-BD" sz="2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4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2400" b="1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78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36576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429000" cy="3352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33600" y="914400"/>
            <a:ext cx="4953000" cy="838200"/>
          </a:xfrm>
          <a:prstGeom prst="wedgeRoundRectCallout">
            <a:avLst>
              <a:gd name="adj1" fmla="val 9729"/>
              <a:gd name="adj2" fmla="val 11999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35814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36576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35814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3733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3429000" cy="3962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52600" y="990600"/>
            <a:ext cx="60198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495800" y="2362200"/>
            <a:ext cx="3810000" cy="12192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নববর্ষ</a:t>
            </a:r>
            <a:endParaRPr lang="en-US" sz="40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4648200" y="3810000"/>
            <a:ext cx="3733800" cy="8382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শামসুজ্জামান খান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1600200" y="990600"/>
            <a:ext cx="5334000" cy="7620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এইপাঠ শেষে শিক্ষার্থীরা-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838200" y="1905000"/>
            <a:ext cx="7620000" cy="403860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শামসুজ্জামান খানের পরিচিতি উল্লেখ করতে </a:t>
            </a:r>
          </a:p>
          <a:p>
            <a:r>
              <a:rPr lang="bn-BD" sz="3200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পারবে;</a:t>
            </a:r>
          </a:p>
          <a:p>
            <a:pPr>
              <a:buFont typeface="Wingdings" pitchFamily="2" charset="2"/>
              <a:buChar char="Ø"/>
            </a:pPr>
            <a:r>
              <a:rPr lang="bn-BD" sz="32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3200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বলতে ও বাক্য গঠণ করতে</a:t>
            </a:r>
          </a:p>
          <a:p>
            <a:r>
              <a:rPr lang="bn-BD" sz="3200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পারবে;</a:t>
            </a:r>
          </a:p>
          <a:p>
            <a:pPr>
              <a:buFont typeface="Wingdings" pitchFamily="2" charset="2"/>
              <a:buChar char="Ø"/>
            </a:pPr>
            <a:r>
              <a:rPr lang="bn-BD" sz="3200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 সনের উৎপত্তি, বাংলা নববর্ষ উপলক্ষে</a:t>
            </a:r>
          </a:p>
          <a:p>
            <a:r>
              <a:rPr lang="bn-BD" sz="3200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আয়োজিত কয়েরকটি অনুষ্ঠানের বর্ণনা করতে     </a:t>
            </a:r>
          </a:p>
          <a:p>
            <a:r>
              <a:rPr lang="bn-BD" sz="3200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পারবে।</a:t>
            </a:r>
          </a:p>
          <a:p>
            <a:pPr>
              <a:buFont typeface="Wingdings" pitchFamily="2" charset="2"/>
              <a:buChar char="Ø"/>
            </a:pP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1735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endParaRPr lang="en-US" sz="1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71735"/>
            <a:ext cx="7924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১৯৪০ সালের ২৯শে ডিসেম্বর, মানিকগঞ্জ জেলার সিংগাইর থানার চারিগ্রামে।</a:t>
            </a:r>
            <a:endParaRPr lang="en-US" sz="1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52735"/>
            <a:ext cx="13580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পিতার নামঃ</a:t>
            </a:r>
            <a:endParaRPr lang="en-US" sz="1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52735"/>
            <a:ext cx="1981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মাহমুদুর রহমান</a:t>
            </a:r>
            <a:endParaRPr lang="en-US" sz="1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457200"/>
            <a:ext cx="13516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মাতার নামঃ</a:t>
            </a:r>
            <a:endParaRPr lang="en-US" sz="1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452735"/>
            <a:ext cx="1981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শামসুন্নাহার খানম</a:t>
            </a:r>
            <a:endParaRPr lang="en-US" sz="1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845403"/>
            <a:ext cx="4953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 বিশ্ববিদ্যালয় থেকে ১৯৬২ সালে স্নাতক (সম্মান) এবং ১৯৬৩ সালে স্নাতকোত্তর ডিগ্রী অর্জন। </a:t>
            </a:r>
            <a:endParaRPr lang="en-US" sz="1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838200"/>
            <a:ext cx="7777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পেশাঃ</a:t>
            </a:r>
            <a:endParaRPr lang="en-US" sz="1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600200"/>
            <a:ext cx="15376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খ্যাতিঃ</a:t>
            </a:r>
            <a:endParaRPr lang="en-US" sz="1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2057400"/>
            <a:ext cx="15456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পুরস্কার</a:t>
            </a:r>
            <a:endParaRPr lang="en-US" sz="1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1524000"/>
            <a:ext cx="21948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প্রবন্ধগ্রন্থঃ</a:t>
            </a:r>
            <a:endParaRPr lang="en-US" sz="1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5638800"/>
            <a:ext cx="14478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সাহিত্যঃ</a:t>
            </a:r>
            <a:endParaRPr lang="en-US" sz="1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840938"/>
            <a:ext cx="19623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শিক্ষাগত যোগ্যতাঃ</a:t>
            </a:r>
            <a:endParaRPr lang="en-US" sz="1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410200"/>
            <a:ext cx="47516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পরিচালক ও মহাপরিচালক হিসেবে দায়িত্বপালনঃ</a:t>
            </a:r>
            <a:endParaRPr lang="en-US" sz="1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5600" y="4495800"/>
            <a:ext cx="1217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রম্য রচনাঃ</a:t>
            </a:r>
            <a:endParaRPr lang="en-US" sz="1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200" y="838200"/>
            <a:ext cx="1219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অধ্যাপনা</a:t>
            </a:r>
            <a:endParaRPr lang="en-US" sz="1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6400" y="1600200"/>
            <a:ext cx="3886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লেখক, গবেষক, ফোকলোরবিদ হিসেবে।</a:t>
            </a:r>
            <a:endParaRPr lang="en-US" sz="1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1905000"/>
            <a:ext cx="30480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‘নানা প্রসঙ্গ’, ‘গণসংগীত’, ‘মাটি থেকে মহিরুহ’, ‘বঙ্গবন্ধুর সংগে আলাপ ও প্রাসঙ্গিক কথকতা’, ‘মুক্তবুদ্ধি’, ‘ধর্ম নিরপেক্ষতাও সমকাল’, ‘আধুনিক ফোকলোর চিন্তা’, ‘ফোকলোরচর্চা’ ইত্যাদি</a:t>
            </a:r>
            <a:endParaRPr lang="en-US" sz="1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4876800"/>
            <a:ext cx="3124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‘ঢাকাই রঙ্গরসিকতা’, ‘গ্রাম বাংলার রঙ্গরসিকতা’, ইত্যাদি </a:t>
            </a:r>
            <a:endParaRPr lang="en-US" sz="1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76800" y="6027003"/>
            <a:ext cx="4191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‘দুনিয়া মাতানো বিশ্বকাপ’, ‘লোভী ব্রাহ্মণ ও তেনালীরাম’, ‘ ছোটদের অভিধান (যৌথ) </a:t>
            </a:r>
            <a:endParaRPr lang="en-US" sz="1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2438400"/>
            <a:ext cx="3124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অগ্রণী ব্যাংক পুরস্কার, কালুশাহ পুরস্কার, দীনেশচন্দ্র সেন ফোকলোর পুরস্কার, আব্দুর রব চৌধুরী স্মৃতি গবেষণা পুরস্কার, দেওয়ান মোর্তজা পুরস্কার, শহীদ সোহরাওয়ার্দী জাতীয় গবেষণা পুরস্কার, বাংলা একাডেমী পুরস্কার ও একুশে পদক।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" y="5874603"/>
            <a:ext cx="480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একাডেমীর পরিচালক, শিল্পকলা একাডেমী,</a:t>
            </a:r>
          </a:p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জাতীয় জাদুঘরের মহাপরিচালক।</a:t>
            </a:r>
            <a:endParaRPr lang="en-US" sz="1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29000" y="2286000"/>
            <a:ext cx="2667000" cy="2514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048000"/>
            <a:ext cx="7620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আনন্দ-উচ্ছ্বাসই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কামনারও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সুখ-শান্তি-সমৃদ্ধি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মহা-ধূমধামের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উদ্‌যাপন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600" dirty="0"/>
          </a:p>
        </p:txBody>
      </p:sp>
      <p:sp>
        <p:nvSpPr>
          <p:cNvPr id="3" name="Flowchart: Delay 2"/>
          <p:cNvSpPr/>
          <p:nvPr/>
        </p:nvSpPr>
        <p:spPr>
          <a:xfrm>
            <a:off x="4572000" y="990600"/>
            <a:ext cx="3581400" cy="1828800"/>
          </a:xfrm>
          <a:prstGeom prst="flowChartDelay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6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Camera\$R447Z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990600"/>
            <a:ext cx="3886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449</TotalTime>
  <Words>1219</Words>
  <Application>Microsoft Office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72</cp:revision>
  <dcterms:created xsi:type="dcterms:W3CDTF">2006-08-16T00:00:00Z</dcterms:created>
  <dcterms:modified xsi:type="dcterms:W3CDTF">2021-03-19T09:46:27Z</dcterms:modified>
</cp:coreProperties>
</file>