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528" r:id="rId2"/>
    <p:sldId id="376" r:id="rId3"/>
    <p:sldId id="530" r:id="rId4"/>
    <p:sldId id="531" r:id="rId5"/>
    <p:sldId id="532" r:id="rId6"/>
    <p:sldId id="533" r:id="rId7"/>
    <p:sldId id="534" r:id="rId8"/>
    <p:sldId id="535" r:id="rId9"/>
    <p:sldId id="536" r:id="rId10"/>
    <p:sldId id="537" r:id="rId11"/>
    <p:sldId id="538" r:id="rId12"/>
    <p:sldId id="539" r:id="rId13"/>
    <p:sldId id="540" r:id="rId14"/>
    <p:sldId id="541" r:id="rId15"/>
    <p:sldId id="542" r:id="rId16"/>
    <p:sldId id="543" r:id="rId17"/>
    <p:sldId id="544" r:id="rId18"/>
    <p:sldId id="545" r:id="rId19"/>
    <p:sldId id="546" r:id="rId20"/>
    <p:sldId id="547" r:id="rId21"/>
    <p:sldId id="548" r:id="rId22"/>
    <p:sldId id="549" r:id="rId23"/>
    <p:sldId id="550" r:id="rId24"/>
    <p:sldId id="551" r:id="rId25"/>
    <p:sldId id="552" r:id="rId26"/>
    <p:sldId id="55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941DE-0641-4541-898B-7B254DA414D5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B5884-092A-461B-909B-98099D1B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12" Type="http://schemas.openxmlformats.org/officeDocument/2006/relationships/image" Target="../media/image21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11" Type="http://schemas.openxmlformats.org/officeDocument/2006/relationships/image" Target="../media/image20.gif"/><Relationship Id="rId5" Type="http://schemas.openxmlformats.org/officeDocument/2006/relationships/image" Target="../media/image14.png"/><Relationship Id="rId15" Type="http://schemas.openxmlformats.org/officeDocument/2006/relationships/image" Target="../media/image2.gif"/><Relationship Id="rId10" Type="http://schemas.openxmlformats.org/officeDocument/2006/relationships/image" Target="../media/image19.gif"/><Relationship Id="rId4" Type="http://schemas.openxmlformats.org/officeDocument/2006/relationships/image" Target="../media/image13.png"/><Relationship Id="rId9" Type="http://schemas.openxmlformats.org/officeDocument/2006/relationships/image" Target="../media/image18.gif"/><Relationship Id="rId1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nargisat1981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43.png"/><Relationship Id="rId7" Type="http://schemas.openxmlformats.org/officeDocument/2006/relationships/image" Target="../media/image46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5" Type="http://schemas.microsoft.com/office/2007/relationships/hdphoto" Target="../media/hdphoto1.wdp"/><Relationship Id="rId4" Type="http://schemas.openxmlformats.org/officeDocument/2006/relationships/image" Target="../media/image44.png"/><Relationship Id="rId9" Type="http://schemas.openxmlformats.org/officeDocument/2006/relationships/image" Target="../media/image4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12" Type="http://schemas.openxmlformats.org/officeDocument/2006/relationships/image" Target="../media/image21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11" Type="http://schemas.openxmlformats.org/officeDocument/2006/relationships/image" Target="../media/image20.gif"/><Relationship Id="rId5" Type="http://schemas.openxmlformats.org/officeDocument/2006/relationships/image" Target="../media/image14.png"/><Relationship Id="rId10" Type="http://schemas.openxmlformats.org/officeDocument/2006/relationships/image" Target="../media/image19.gif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fiq\Desktop\৫ম শ্রেণি বিজ্ঞান মহাবিশ্ব\vb xvb zv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0"/>
            <a:ext cx="12195835" cy="685406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505200" y="2667000"/>
            <a:ext cx="6019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99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611" y="72260"/>
            <a:ext cx="11047413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1500" b="1" kern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11500" b="1" kern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11500" b="1" kern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kern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11500" b="1" kern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19801" y="0"/>
            <a:ext cx="6170612" cy="6858000"/>
            <a:chOff x="6395449" y="1524000"/>
            <a:chExt cx="6094412" cy="6858000"/>
          </a:xfrm>
        </p:grpSpPr>
        <p:sp>
          <p:nvSpPr>
            <p:cNvPr id="23" name="Flowchart: Process 22"/>
            <p:cNvSpPr/>
            <p:nvPr/>
          </p:nvSpPr>
          <p:spPr>
            <a:xfrm>
              <a:off x="6395449" y="1524000"/>
              <a:ext cx="6094412" cy="6858000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rgbClr val="FF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297" y="2590800"/>
              <a:ext cx="4782469" cy="4387457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</p:grpSp>
      <p:grpSp>
        <p:nvGrpSpPr>
          <p:cNvPr id="25" name="Group 24"/>
          <p:cNvGrpSpPr/>
          <p:nvPr/>
        </p:nvGrpSpPr>
        <p:grpSpPr>
          <a:xfrm>
            <a:off x="1588" y="0"/>
            <a:ext cx="6018212" cy="6858000"/>
            <a:chOff x="0" y="0"/>
            <a:chExt cx="6094412" cy="6858000"/>
          </a:xfrm>
        </p:grpSpPr>
        <p:sp>
          <p:nvSpPr>
            <p:cNvPr id="26" name="Flowchart: Process 25"/>
            <p:cNvSpPr/>
            <p:nvPr/>
          </p:nvSpPr>
          <p:spPr>
            <a:xfrm>
              <a:off x="0" y="0"/>
              <a:ext cx="6094412" cy="6858000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rgbClr val="FF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7" name="Picture 4" descr="C:\Users\Rafiq\Desktop\৫ম শ্রেণি বিজ্ঞান মহাবিশ্ব\dfa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89012" y="1905000"/>
              <a:ext cx="4178354" cy="3751604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946" b="94358" l="2881" r="99383"/>
                      </a14:imgEffect>
                      <a14:imgEffect>
                        <a14:saturation sat="66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292" y="457200"/>
              <a:ext cx="1321449" cy="1393590"/>
            </a:xfrm>
            <a:prstGeom prst="rect">
              <a:avLst/>
            </a:prstGeom>
            <a:effectLst>
              <a:glow rad="1905000">
                <a:schemeClr val="bg1">
                  <a:alpha val="25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121815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7628E-6 -2.59259E-6 C -0.19612 -0.00625 -0.39236 -0.0125 -0.47081 -0.01504 " pathEditMode="relative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2145E-6 -1.11111E-6 C 0.19312 -0.00278 0.38637 -0.00532 0.46364 -0.00625 " pathEditMode="relative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572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 প্রতি সেকেন্ডে কত কিলোমিটার বেগে চলে?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1" y="5943600"/>
            <a:ext cx="93121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 প্রতি সেকেন্ডে ৩,০০,০০০ কিলোমিটার বেগে চলে।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" y="1981201"/>
            <a:ext cx="3774307" cy="3462565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026" name="Picture 2" descr="C:\Users\Rafiq\Desktop\৫ম শ্রেণি বিজ্ঞান মহাবিশ্ব\ewqwed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0" y="2209800"/>
            <a:ext cx="2743200" cy="2667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525000" y="472440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 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48006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-198" b="311"/>
          <a:stretch/>
        </p:blipFill>
        <p:spPr>
          <a:xfrm rot="17488107">
            <a:off x="3016512" y="-709330"/>
            <a:ext cx="5135468" cy="785258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7895276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5943600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লাগে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সেকেন্ড।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050" name="Picture 2" descr="C:\Users\Rafiq\Desktop\৫ম শ্রেণি বিজ্ঞান মহাবিশ্ব\ewqwe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1219200"/>
            <a:ext cx="4419600" cy="39624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6" b="94358" l="2881" r="99383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62200"/>
            <a:ext cx="2209800" cy="2438400"/>
          </a:xfrm>
          <a:prstGeom prst="rect">
            <a:avLst/>
          </a:prstGeom>
          <a:effectLst>
            <a:glow rad="1905000">
              <a:schemeClr val="bg1">
                <a:alpha val="25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-198" b="311"/>
          <a:stretch/>
        </p:blipFill>
        <p:spPr>
          <a:xfrm rot="17488107">
            <a:off x="3016512" y="-709330"/>
            <a:ext cx="5135468" cy="785258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9525000" y="495300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 </a:t>
            </a:r>
            <a:endParaRPr 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4724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 </a:t>
            </a:r>
            <a:endParaRPr lang="en-US" sz="4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4688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286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 থেকে সূর্যের দূরত্ব কত?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59436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 থেকে সূর্যের দূরত্ব ১৫,০০,০০,০০০ কিলোমিটার।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Rafiq\Desktop\৫ম শ্রেণি বিজ্ঞান মহাবিশ্ব\ewqwe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438400"/>
            <a:ext cx="2286000" cy="2286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447800"/>
            <a:ext cx="4748166" cy="4355988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3581400" y="3429000"/>
            <a:ext cx="3581400" cy="1588"/>
          </a:xfrm>
          <a:prstGeom prst="straightConnector1">
            <a:avLst/>
          </a:prstGeom>
          <a:ln w="38100">
            <a:solidFill>
              <a:srgbClr val="FF99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81400" y="3657600"/>
            <a:ext cx="3581400" cy="1588"/>
          </a:xfrm>
          <a:prstGeom prst="straightConnector1">
            <a:avLst/>
          </a:prstGeom>
          <a:ln w="38100">
            <a:solidFill>
              <a:srgbClr val="00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81400" y="3886200"/>
            <a:ext cx="3581400" cy="1588"/>
          </a:xfrm>
          <a:prstGeom prst="straightConnector1">
            <a:avLst/>
          </a:prstGeom>
          <a:ln w="38100">
            <a:solidFill>
              <a:srgbClr val="FF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94906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86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থেকে পৃথিবীতে আলো আসতে কত সময় লাগে?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5943600"/>
            <a:ext cx="952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থেকে পৃথিবীতে আলো আসতে সময় লাগে প্রায় ৮ মিনিট।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4748166" cy="4355988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" name="Picture 2" descr="C:\Users\Rafiq\Desktop\৫ম শ্রেণি বিজ্ঞান মহাবিশ্ব\ewqwed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1752600"/>
            <a:ext cx="2819400" cy="28194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-198" b="311"/>
          <a:stretch/>
        </p:blipFill>
        <p:spPr>
          <a:xfrm rot="17488107">
            <a:off x="3321311" y="-894854"/>
            <a:ext cx="5135468" cy="785258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86399596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38862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rgbClr val="FF535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 এক সেকেন্ড ৩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০০,০০০কি.মি.বেগে চলে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চাঁদ এবং সূর্য থেকে পৃথিবীতে আলো আসতে কত সময় লাগে তা হিসাব ক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 লিখ।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066801"/>
            <a:ext cx="7633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</a:t>
            </a:r>
            <a:r>
              <a:rPr lang="bn-BD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3" b="93365" l="9794" r="90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54" b="6812"/>
          <a:stretch/>
        </p:blipFill>
        <p:spPr bwMode="auto">
          <a:xfrm>
            <a:off x="1588" y="4610638"/>
            <a:ext cx="1970002" cy="22473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90" b="94836" l="13690" r="92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11" b="5787"/>
          <a:stretch/>
        </p:blipFill>
        <p:spPr bwMode="auto">
          <a:xfrm>
            <a:off x="10472112" y="4610638"/>
            <a:ext cx="1721476" cy="22599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0" name="Group 6"/>
          <p:cNvGrpSpPr/>
          <p:nvPr/>
        </p:nvGrpSpPr>
        <p:grpSpPr>
          <a:xfrm>
            <a:off x="1981200" y="2209800"/>
            <a:ext cx="8116758" cy="1266446"/>
            <a:chOff x="1589415" y="2063425"/>
            <a:chExt cx="8116758" cy="1266446"/>
          </a:xfrm>
        </p:grpSpPr>
        <p:grpSp>
          <p:nvGrpSpPr>
            <p:cNvPr id="18" name="Group 29"/>
            <p:cNvGrpSpPr/>
            <p:nvPr/>
          </p:nvGrpSpPr>
          <p:grpSpPr>
            <a:xfrm>
              <a:off x="1589415" y="2069057"/>
              <a:ext cx="8116758" cy="1215056"/>
              <a:chOff x="1589415" y="2069057"/>
              <a:chExt cx="7028914" cy="1215056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9415" y="2069057"/>
                <a:ext cx="7028914" cy="1215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6" name="Straight Connector 25"/>
              <p:cNvCxnSpPr/>
              <p:nvPr/>
            </p:nvCxnSpPr>
            <p:spPr>
              <a:xfrm>
                <a:off x="1589415" y="2069057"/>
                <a:ext cx="0" cy="12150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4112347" y="2433452"/>
              <a:ext cx="22541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IN" sz="2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৩,৮৪,৪০০কি.মি.</a:t>
              </a:r>
              <a:endPara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"/>
            <p:cNvSpPr txBox="1"/>
            <p:nvPr/>
          </p:nvSpPr>
          <p:spPr>
            <a:xfrm>
              <a:off x="2126094" y="2414975"/>
              <a:ext cx="6858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8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চাঁদ</a:t>
              </a:r>
              <a:endPara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"/>
            <p:cNvSpPr txBox="1"/>
            <p:nvPr/>
          </p:nvSpPr>
          <p:spPr>
            <a:xfrm>
              <a:off x="2035276" y="2806651"/>
              <a:ext cx="7766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সূর্য</a:t>
              </a:r>
              <a:r>
                <a:rPr lang="en-US" sz="2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22" name="TextBox 3"/>
            <p:cNvSpPr txBox="1"/>
            <p:nvPr/>
          </p:nvSpPr>
          <p:spPr>
            <a:xfrm>
              <a:off x="4230328" y="2063425"/>
              <a:ext cx="2221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bn-IN" sz="2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ৃথিবী থেকে দূরত্ব</a:t>
              </a:r>
              <a:endPara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4"/>
            <p:cNvSpPr txBox="1"/>
            <p:nvPr/>
          </p:nvSpPr>
          <p:spPr>
            <a:xfrm>
              <a:off x="7006105" y="2069057"/>
              <a:ext cx="2276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IN" sz="2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কত সময় লাগে ? </a:t>
              </a:r>
              <a:endPara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5"/>
            <p:cNvSpPr txBox="1"/>
            <p:nvPr/>
          </p:nvSpPr>
          <p:spPr>
            <a:xfrm>
              <a:off x="4043291" y="2806651"/>
              <a:ext cx="2718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2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১৫,০০,০০,০০০কি.মি.</a:t>
              </a:r>
              <a:endPara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800600" y="152401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ular Callout 31"/>
          <p:cNvSpPr/>
          <p:nvPr/>
        </p:nvSpPr>
        <p:spPr>
          <a:xfrm>
            <a:off x="2819400" y="5181600"/>
            <a:ext cx="3505200" cy="1295400"/>
          </a:xfrm>
          <a:prstGeom prst="wedgeRectCallout">
            <a:avLst>
              <a:gd name="adj1" fmla="val -72124"/>
              <a:gd name="adj2" fmla="val -2742"/>
            </a:avLst>
          </a:prstGeom>
          <a:solidFill>
            <a:srgbClr val="00B0F0"/>
          </a:solidFill>
          <a:ln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 ও সূর্য থেকে পৃথিবীতে আলো পৌঁছাতে কত সময় লাগে তা আমরা কীভাবে হিসাব করতে পারি </a:t>
            </a:r>
            <a:r>
              <a:rPr lang="en-US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ular Callout 36"/>
          <p:cNvSpPr/>
          <p:nvPr/>
        </p:nvSpPr>
        <p:spPr>
          <a:xfrm>
            <a:off x="6629400" y="5257800"/>
            <a:ext cx="2971800" cy="1143000"/>
          </a:xfrm>
          <a:prstGeom prst="wedgeRectCallout">
            <a:avLst>
              <a:gd name="adj1" fmla="val 74823"/>
              <a:gd name="adj2" fmla="val -5336"/>
            </a:avLst>
          </a:prstGeom>
          <a:solidFill>
            <a:srgbClr val="00FF00"/>
          </a:solidFill>
          <a:ln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দূরত্বকে</a:t>
            </a:r>
            <a:r>
              <a:rPr lang="en-US" sz="2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2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2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bn-BD" sz="2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8563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কে বলতে পার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গ্যালাক্সি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5534562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এবং গ্রহগুলো সৌরজগতের অংশ। আবার সৌরজগত গ্যালাক্সির অন্তর্ভুক্ত। </a:t>
            </a:r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গ্যালাক্সি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হচ্ছে নক্ষত্রের একটি বিশাল সমাবেশ।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47800" y="685800"/>
            <a:ext cx="9504776" cy="4744084"/>
            <a:chOff x="77042" y="424572"/>
            <a:chExt cx="12247670" cy="6725284"/>
          </a:xfrm>
        </p:grpSpPr>
        <p:pic>
          <p:nvPicPr>
            <p:cNvPr id="11" name="Picture 2" descr="Image result for galaxy 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42" y="424572"/>
              <a:ext cx="12247670" cy="67252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Image result for star 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49" t="33286" r="44027" b="42917"/>
            <a:stretch/>
          </p:blipFill>
          <p:spPr bwMode="auto">
            <a:xfrm>
              <a:off x="7299670" y="4617006"/>
              <a:ext cx="1712890" cy="10681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mage result for star 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49" t="33286" r="44027" b="42917"/>
            <a:stretch/>
          </p:blipFill>
          <p:spPr bwMode="auto">
            <a:xfrm>
              <a:off x="1934074" y="1471406"/>
              <a:ext cx="788229" cy="8779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Image result for star 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49" t="33286" r="44027" b="42917"/>
            <a:stretch/>
          </p:blipFill>
          <p:spPr bwMode="auto">
            <a:xfrm>
              <a:off x="2699874" y="2850929"/>
              <a:ext cx="1475431" cy="10152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Image result for star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49" t="33286" r="44027" b="42917"/>
            <a:stretch/>
          </p:blipFill>
          <p:spPr bwMode="auto">
            <a:xfrm>
              <a:off x="5907286" y="1888460"/>
              <a:ext cx="394115" cy="4389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Image result for star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49" t="33286" r="44027" b="42917"/>
            <a:stretch/>
          </p:blipFill>
          <p:spPr bwMode="auto">
            <a:xfrm>
              <a:off x="8914751" y="1689223"/>
              <a:ext cx="394115" cy="4389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Image result for star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49" t="33286" r="44027" b="42917"/>
            <a:stretch/>
          </p:blipFill>
          <p:spPr bwMode="auto">
            <a:xfrm>
              <a:off x="6162133" y="5484088"/>
              <a:ext cx="417684" cy="4652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Image result for star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49" t="33286" r="44027" b="42917"/>
            <a:stretch/>
          </p:blipFill>
          <p:spPr bwMode="auto">
            <a:xfrm>
              <a:off x="10130082" y="4760265"/>
              <a:ext cx="394115" cy="4389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Image result for star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49" t="33286" r="44027" b="42917"/>
            <a:stretch/>
          </p:blipFill>
          <p:spPr bwMode="auto">
            <a:xfrm>
              <a:off x="10697547" y="5699894"/>
              <a:ext cx="417684" cy="4652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Image result for star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49" t="33286" r="44027" b="42917"/>
            <a:stretch/>
          </p:blipFill>
          <p:spPr bwMode="auto">
            <a:xfrm>
              <a:off x="1143882" y="1103835"/>
              <a:ext cx="394115" cy="4389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Image result for star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49" t="33286" r="44027" b="42917"/>
            <a:stretch/>
          </p:blipFill>
          <p:spPr bwMode="auto">
            <a:xfrm>
              <a:off x="1303260" y="3835707"/>
              <a:ext cx="394115" cy="4389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Image result for star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49" t="33286" r="44027" b="42917"/>
            <a:stretch/>
          </p:blipFill>
          <p:spPr bwMode="auto">
            <a:xfrm>
              <a:off x="2533735" y="4238147"/>
              <a:ext cx="394115" cy="4389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Image result for star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49" t="33286" r="44027" b="42917"/>
            <a:stretch/>
          </p:blipFill>
          <p:spPr bwMode="auto">
            <a:xfrm>
              <a:off x="3101200" y="5177776"/>
              <a:ext cx="417684" cy="4652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Image result for mercury gif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255" y="2478332"/>
              <a:ext cx="193160" cy="1797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Image result for earth gif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3733" y="3470348"/>
              <a:ext cx="427690" cy="3957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Image result for mercury gif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0952" y="2850929"/>
              <a:ext cx="431496" cy="379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http://bestanimations.com/Earth&amp;Space/Planets/jupiter-planet-animation-10.gif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6953" y="4417181"/>
              <a:ext cx="524419" cy="5308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2" descr="Image result for rotating planet gif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366" y="3572769"/>
              <a:ext cx="840426" cy="4260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Image result for uranus spinning gif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4652" y="2928771"/>
              <a:ext cx="390278" cy="3792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8" descr="Image result for neptune animated gif"/>
            <p:cNvPicPr>
              <a:picLocks noChangeAspect="1" noChangeArrowheads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5802" y="1725769"/>
              <a:ext cx="368153" cy="3556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Image result for star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49" t="33286" r="44027" b="42917"/>
            <a:stretch/>
          </p:blipFill>
          <p:spPr bwMode="auto">
            <a:xfrm>
              <a:off x="8125011" y="1825663"/>
              <a:ext cx="394115" cy="4389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Image result for star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49" t="33286" r="44027" b="42917"/>
            <a:stretch/>
          </p:blipFill>
          <p:spPr bwMode="auto">
            <a:xfrm>
              <a:off x="8692476" y="2765292"/>
              <a:ext cx="417684" cy="4652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Image result for star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49" t="33286" r="44027" b="42917"/>
            <a:stretch/>
          </p:blipFill>
          <p:spPr bwMode="auto">
            <a:xfrm>
              <a:off x="8671526" y="821546"/>
              <a:ext cx="394115" cy="4389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Image result for star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49" t="33286" r="44027" b="42917"/>
            <a:stretch/>
          </p:blipFill>
          <p:spPr bwMode="auto">
            <a:xfrm>
              <a:off x="9902001" y="1223986"/>
              <a:ext cx="394115" cy="4389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Image result for star 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49" t="33286" r="44027" b="42917"/>
            <a:stretch/>
          </p:blipFill>
          <p:spPr bwMode="auto">
            <a:xfrm>
              <a:off x="9921239" y="2013095"/>
              <a:ext cx="602957" cy="4652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 descr="Image result for star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49" t="33286" r="44027" b="42917"/>
            <a:stretch/>
          </p:blipFill>
          <p:spPr bwMode="auto">
            <a:xfrm>
              <a:off x="9886857" y="3892588"/>
              <a:ext cx="394115" cy="4389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Image result for star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49" t="33286" r="44027" b="42917"/>
            <a:stretch/>
          </p:blipFill>
          <p:spPr bwMode="auto">
            <a:xfrm>
              <a:off x="3361607" y="1041038"/>
              <a:ext cx="394115" cy="4389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6" descr="Image result for star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49" t="33286" r="44027" b="42917"/>
            <a:stretch/>
          </p:blipFill>
          <p:spPr bwMode="auto">
            <a:xfrm>
              <a:off x="4088450" y="4712539"/>
              <a:ext cx="417684" cy="4652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Image result for comet 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47517" flipH="1">
              <a:off x="508997" y="1337499"/>
              <a:ext cx="407206" cy="4072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1090566" cy="100049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2133601"/>
            <a:ext cx="1676400" cy="1537937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81656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afiq\Desktop\৫ম শ্রেণি বিজ্ঞান মহাবিশ্ব\c zxc 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846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33600" y="3657600"/>
            <a:ext cx="114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Rafiq\Desktop\৫ম শ্রেণি বিজ্ঞান মহাবিশ্ব\ndfgs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1" y="3352800"/>
            <a:ext cx="613474" cy="38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124200" y="1524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কি বলতে পার মিল্কিওয়ে কী?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9" y="5791200"/>
            <a:ext cx="12188825" cy="7078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সৌরজগত যে গ্যালাক্সির অন্তর্ভুক্ত তার নাম </a:t>
            </a:r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মিল্কিওয়ে</a:t>
            </a: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ইহা দেখতে সর্পিলাকার।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6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1"/>
            <a:ext cx="967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 যদি আলোর গতিতে চলতে পারতাম তাহলে মিল্কিওয়ে গ্যালাক্সির এক প্রান্ত থেকে অপর প্রান্তে যেতে কত সময় লাগত?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1" y="5534562"/>
            <a:ext cx="11352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 যদি আলোর গতিতে চলতে পারতাম তাহলে মিল্কিওয়ে গ্যালাক্সির এক প্রান্ত থেকে অপর প্রান্তে যেতে সময় লাগত ১,৩০,০০০ বছর।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Rafiq\Desktop\৫ম শ্রেণি বিজ্ঞান মহাবিশ্ব\c zxc 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371600"/>
            <a:ext cx="6096000" cy="419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6" name="Straight Arrow Connector 5"/>
          <p:cNvCxnSpPr/>
          <p:nvPr/>
        </p:nvCxnSpPr>
        <p:spPr>
          <a:xfrm>
            <a:off x="2819400" y="3276600"/>
            <a:ext cx="5943600" cy="1588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8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850" b="7625"/>
          <a:stretch/>
        </p:blipFill>
        <p:spPr>
          <a:xfrm>
            <a:off x="7848600" y="1219200"/>
            <a:ext cx="4038600" cy="39807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588" y="1066801"/>
            <a:ext cx="762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s-IN" sz="7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7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আর্থার স্ট্যানলি এডিংটন</a:t>
            </a:r>
            <a:r>
              <a:rPr lang="en-US" sz="7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7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7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7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7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7200" b="1" dirty="0" err="1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7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গ্যালাক্সি</a:t>
            </a:r>
            <a:r>
              <a:rPr lang="bn-BD" sz="7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en-US" sz="7200" b="1" dirty="0" err="1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7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7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সহস্রকোটি</a:t>
            </a:r>
            <a:r>
              <a:rPr lang="en-US" sz="7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নক্ষত্র</a:t>
            </a:r>
            <a:r>
              <a:rPr lang="en-US" sz="7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7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7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7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7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  <a:endParaRPr lang="bn-IN" sz="72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7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afiq\Desktop\৫ম শ্রেণি বিজ্ঞান মহাবিশ্ব\fgsfgbsr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76400" y="304801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মহাবিশ্বকে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5943601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মহাবিশ্বকে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দূরবীক্ষণ যন্ত্র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2" b="99478" l="9874" r="924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75" t="27936" r="7215"/>
          <a:stretch/>
        </p:blipFill>
        <p:spPr bwMode="auto">
          <a:xfrm>
            <a:off x="8760097" y="3276600"/>
            <a:ext cx="3430317" cy="259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Rafiq\Desktop\৫ম শ্রেণি বিজ্ঞান মহাবিশ্ব\dfsad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588" y="5633467"/>
            <a:ext cx="1903412" cy="1224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320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87496" y="1059320"/>
            <a:ext cx="3520440" cy="614198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28519" y="1045480"/>
            <a:ext cx="3520440" cy="628038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u="sng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28877" y="172093"/>
            <a:ext cx="3520440" cy="736979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43923" y="4010449"/>
            <a:ext cx="53316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পঞ্চম,</a:t>
            </a:r>
          </a:p>
          <a:p>
            <a:pPr algn="ctr"/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বিষয়-প্রাথমিক </a:t>
            </a:r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বিজ্ঞান,</a:t>
            </a:r>
            <a:endParaRPr lang="en-US" sz="3200" dirty="0" smtClean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৮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মহাবিশ্ব</a:t>
            </a:r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 (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মহাবিশ্বের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আকার</a:t>
            </a:r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),</a:t>
            </a:r>
            <a:endParaRPr lang="bn-IN" sz="3200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সময়ঃ ৪০ মিনিট।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421721" y="1269368"/>
            <a:ext cx="45720" cy="49684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99519" y="1269368"/>
            <a:ext cx="45720" cy="49684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555" y="4283264"/>
            <a:ext cx="5090419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ফজু খলিফা কান্দি </a:t>
            </a:r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প্রাঃ বিদ্যালয়।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শিবচর, </a:t>
            </a:r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মাদারিপুর।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  <a:hlinkClick r:id="rId2"/>
              </a:rPr>
              <a:t>nargisat1981@gmail.com</a:t>
            </a:r>
            <a:r>
              <a:rPr lang="en-US" sz="1600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017897"/>
            <a:ext cx="1684504" cy="1992552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4476" y="2017897"/>
            <a:ext cx="1328526" cy="1730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743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286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দূরবীক্ষণ যন্ত্র কে আবিষ্কার করেন?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943600"/>
            <a:ext cx="1013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জ্যোতির্বিজ্ঞানী গ্যালিলিও গ্যালিলি দূরবীক্ষণ যন্ত্র আবিষ্কার করেন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Rafiq\Desktop\৫ম শ্রেণি বিজ্ঞান মহাবিশ্ব\xcvcxv 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05000"/>
            <a:ext cx="3048000" cy="304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51" name="Picture 3" descr="C:\Users\Rafiq\Desktop\৫ম শ্রেণি বিজ্ঞান মহাবিশ্ব\faegv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1" y="1066800"/>
            <a:ext cx="5176935" cy="3948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270417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মহাকাশ পর্যবেক্ষণের জন্য বিজ্ঞানীরা কী স্থাপন করেছেন?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8" y="5867400"/>
            <a:ext cx="11961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মহাকাশ পর্যবেক্ষণের জন্য বিজ্ঞানীরা মহাকাশ গবেষণা কেন্দ্র স্থাপন করেছেন।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Rafiq\Desktop\৫ম শ্রেণি বিজ্ঞান মহাবিশ্ব\a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57400"/>
            <a:ext cx="4648200" cy="27985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C:\Users\Rafiq\Desktop\৫ম শ্রেণি বিজ্ঞান মহাবিশ্ব\VCBF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133600"/>
            <a:ext cx="4613564" cy="2667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99532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228601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8600" y="5029201"/>
            <a:ext cx="708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জ্যোতির্বিজ্ঞানীরা কীভাবে মহাকাশ পর্যবেক্ষণ করছে সে সম্পর্কে ৩টি বাক্য লিখ।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1" y="2667000"/>
            <a:ext cx="7427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মিল্কিওয়ে ও গ্যালাক্সি সম্পর্কে ৩টি বাক্য লিখ।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04801" y="2057400"/>
            <a:ext cx="3469341" cy="1981200"/>
            <a:chOff x="455612" y="2590800"/>
            <a:chExt cx="1965960" cy="838200"/>
          </a:xfrm>
        </p:grpSpPr>
        <p:pic>
          <p:nvPicPr>
            <p:cNvPr id="6" name="Picture 5" descr="1028995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612" y="2590800"/>
              <a:ext cx="1122680" cy="838200"/>
            </a:xfrm>
            <a:prstGeom prst="rect">
              <a:avLst/>
            </a:prstGeom>
            <a:ln w="38100">
              <a:solidFill>
                <a:srgbClr val="FF0000"/>
              </a:solidFill>
              <a:prstDash val="solid"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621472" y="2880946"/>
              <a:ext cx="800100" cy="1953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  <a:scene3d>
                <a:camera prst="perspectiveHeroicExtremeRightFacing"/>
                <a:lightRig rig="threePt" dir="t"/>
              </a:scene3d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Group -1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801" y="4724400"/>
            <a:ext cx="3554505" cy="1828800"/>
            <a:chOff x="455612" y="4114800"/>
            <a:chExt cx="1949244" cy="848390"/>
          </a:xfrm>
        </p:grpSpPr>
        <p:pic>
          <p:nvPicPr>
            <p:cNvPr id="8" name="Picture 7" descr="copy_of_focusgrou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612" y="4114800"/>
              <a:ext cx="1066800" cy="848390"/>
            </a:xfrm>
            <a:prstGeom prst="rect">
              <a:avLst/>
            </a:prstGeom>
            <a:ln w="38100">
              <a:solidFill>
                <a:srgbClr val="FF0000"/>
              </a:solidFill>
              <a:prstDash val="solid"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583863" y="4432946"/>
              <a:ext cx="820993" cy="2141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  <a:scene3d>
                <a:camera prst="perspectiveHeroicExtremeRightFacing"/>
                <a:lightRig rig="threePt" dir="t"/>
              </a:scene3d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Group -2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74747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afiq\Desktop\৫ম শ্রেণি বিজ্ঞান মহাবিশ্ব\fgsfgbsr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954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67200" y="1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1" y="5534562"/>
            <a:ext cx="11580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রাতের বেলায় তোমার বাসার ছাদে দাঁড়িয়ে খোলা আকাশের দিকে তাকালে তুমি কী কী দেখতে পাও। তার একটি তালিকা তৈরী করে আনবে।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8" y="3200401"/>
            <a:ext cx="2362200" cy="2427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6" b="94358" l="2881" r="99383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1" y="838201"/>
            <a:ext cx="760823" cy="738481"/>
          </a:xfrm>
          <a:prstGeom prst="rect">
            <a:avLst/>
          </a:prstGeom>
          <a:effectLst>
            <a:glow rad="1905000">
              <a:schemeClr val="bg1">
                <a:alpha val="25000"/>
              </a:schemeClr>
            </a:glow>
          </a:effectLst>
        </p:spPr>
      </p:pic>
      <p:pic>
        <p:nvPicPr>
          <p:cNvPr id="9" name="Picture 6" descr="Image result for star 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352801"/>
            <a:ext cx="1105218" cy="78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star 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1"/>
            <a:ext cx="876618" cy="62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star 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43001"/>
            <a:ext cx="1714818" cy="121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star 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304801"/>
            <a:ext cx="192571" cy="18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35823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1" y="152401"/>
            <a:ext cx="7707559" cy="1015663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সাথে সংযোগ স্থাপন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6088560"/>
            <a:ext cx="112776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bn-BD" sz="44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 পাঠ্যবইয়ের ৫২ ও ৫৩ পৃষ্ঠা খোলে </a:t>
            </a:r>
            <a:r>
              <a:rPr lang="en-US" sz="44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পড়। </a:t>
            </a:r>
            <a:endParaRPr lang="en-US" sz="4400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19201"/>
            <a:ext cx="3886200" cy="474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219200"/>
            <a:ext cx="388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8499716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5400" y="103256"/>
            <a:ext cx="20574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914401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 ঠিক চিহ্ন দাও।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8" y="16002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পৃথিবী থেকে চাঁদের দূরত্ব কত?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133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ক) ৩, ৮৪,৪০০ কি, মি, 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2133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খ) ৩, ৭৪, ৪০০ কি,মি</a:t>
            </a:r>
            <a:r>
              <a:rPr lang="bn-BD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01200" y="2133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ঘ) ৪,৭৪,৪০০ কি,মি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2133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গ) ৪, ৮৪, ৪০০ কি,মি, 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8" y="26670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সূর্য থেকে পৃথিবীতে আলো আসতে সময় লাগে প্রায়----------।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3124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ক) ৩ মিনিট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3200401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খ) ৬ মিনিট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312420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গ) ৭ মিনিট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312420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ঘ) ৮ মিনিট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8" y="36576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আকাশ সম্পর্কিত গবেষণাকে বলা হয়।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426720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ক) জ্যোতির্বিজ্ঞান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88" y="48006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৪। দূরের বস্তু কাছে দেখা যায় কোন যন্ত্রের সাহায্যে?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0600" y="541020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ক) অনুবীক্ষন যন্ত্র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0" y="541020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খ) দূরবীক্ষণ যন্ত্র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53000" y="541020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গ) আতশি কাচের সাহায্যে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72400" y="54102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ছাদের উপর দাঁড়িয়ে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88" y="59436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৫। চাঁদ থেকে পৃথিবীতে আলো আসতে সময় লাগে ----------।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0600" y="6396336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ক) ১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 সেকেন্ড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71800" y="6396336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খ) ২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 সেকেন্ড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05400" y="6396336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গ) ৩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 সেকেন্ড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39000" y="633478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ঘ) ১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 সেকেন্ড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426720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খ) জীব বিজ্ঞান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426720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গ) পদার্থ বিজ্ঞান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62800" y="426720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মৃত্তিকা বিজ্ঞান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48800" y="1371600"/>
            <a:ext cx="23622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 নাও।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90014" y="228601"/>
            <a:ext cx="2973387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97627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4" grpId="0"/>
      <p:bldP spid="15" grpId="0"/>
      <p:bldP spid="24" grpId="0"/>
      <p:bldP spid="26" grpId="0"/>
      <p:bldP spid="27" grpId="0"/>
      <p:bldP spid="30" grpId="0"/>
      <p:bldP spid="31" grpId="0"/>
      <p:bldP spid="32" grpId="0"/>
      <p:bldP spid="20" grpId="0"/>
      <p:bldP spid="21" grpId="0"/>
      <p:bldP spid="22" grpId="0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fiq\Desktop\৫ম শ্রেণি বিজ্ঞান মহাবিশ্ব\wedw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29200" y="-457200"/>
            <a:ext cx="17526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en-US" sz="28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9400" y="1066801"/>
            <a:ext cx="14478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39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115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9400" y="1447800"/>
            <a:ext cx="1066800" cy="5247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9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39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4400" y="2057401"/>
            <a:ext cx="2209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39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39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1" descr="C:\Users\RAFIQ\Desktop\Content, picture, porda, frame, video\PNG Flower\gfdbfgbhd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1" y="533400"/>
            <a:ext cx="5417873" cy="1464198"/>
          </a:xfrm>
          <a:prstGeom prst="rect">
            <a:avLst/>
          </a:prstGeom>
          <a:noFill/>
        </p:spPr>
      </p:pic>
      <p:pic>
        <p:nvPicPr>
          <p:cNvPr id="9" name="Picture 8" descr="D:\Content, picture, porda, frame, video\-ekok kajer pic\4TbG9BnG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724400"/>
            <a:ext cx="1524000" cy="1660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417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ontent, picture, porda, frame, video\photo frame\re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6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4600" y="228601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6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একটি ভিডিও দেখি। </a:t>
            </a:r>
            <a:endParaRPr lang="en-US" sz="6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5842338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 সম্পর্কিত আলোচনা। 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7543800" y="3200400"/>
            <a:ext cx="3505200" cy="1600200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Video click</a:t>
            </a:r>
          </a:p>
        </p:txBody>
      </p:sp>
    </p:spTree>
    <p:extLst>
      <p:ext uri="{BB962C8B-B14F-4D97-AF65-F5344CB8AC3E}">
        <p14:creationId xmlns:p14="http://schemas.microsoft.com/office/powerpoint/2010/main" val="271032823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1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ছবিটি মনোযোগ দিয়ে দেখ। 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6" name="Picture 8" descr="C:\Users\Rafiq\Desktop\৫ম শ্রেণি বিজ্ঞান মহাবিশ্ব\dfvafd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600200"/>
            <a:ext cx="4953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81000" y="2438401"/>
            <a:ext cx="3122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 দেখে তুমি কী বুঝতে পেরেছ?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34400" y="2286001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গুলো সৌরজগতের সদস্য।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50292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সৌরজগতের অবস্থান কোথায়?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59436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মহাবিশ্বেই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সৌরজগতের অবস্থান।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4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fiq\Desktop\৫ম শ্রেণি বিজ্ঞান মহাবিশ্ব\dfdfdfd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88" y="0"/>
            <a:ext cx="8305800" cy="156966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9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7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মাদের আজকের </a:t>
            </a:r>
            <a:r>
              <a:rPr lang="en-US" sz="9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7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1676400"/>
            <a:ext cx="5486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মহাবিশ্ব</a:t>
            </a:r>
            <a:r>
              <a:rPr lang="bn-BD" sz="16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3810001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BD" sz="7200" b="1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905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মহাবিশ্বের আকার</a:t>
            </a:r>
            <a:endParaRPr lang="en-US" sz="7200" b="1" dirty="0">
              <a:ln w="1905">
                <a:solidFill>
                  <a:srgbClr val="00B0F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5105401"/>
            <a:ext cx="3505200" cy="1200329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437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7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০৮ </a:t>
            </a:r>
            <a:endParaRPr lang="en-US" sz="7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6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3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6473" y="0"/>
            <a:ext cx="6777747" cy="2215991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BD" sz="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ফ</a:t>
            </a:r>
            <a:r>
              <a:rPr lang="bn-BD" sz="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BD" sz="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746" y="2754575"/>
            <a:ext cx="11190974" cy="32316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6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6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৮.১.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মহাবিশ্ব কী তা বলতে পারবে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8.1.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 থেকে পৃথিবীতে আলো আসতে কত সময় লাগে তা বলতে পারবে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8.1.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সূর্য থেকে পৃথিবীতে আলো আসতে কত সময় লাগে তা বলতে পারবে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8.1.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মিল্কিওয়ে ও গ্যালাক্সি কী তা বর্ণনা করতে 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152400"/>
            <a:ext cx="1818373" cy="1339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513327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alaxy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1249521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star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7189514" y="4275168"/>
            <a:ext cx="1704660" cy="1089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star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1849698" y="1067493"/>
            <a:ext cx="784442" cy="895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star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2611818" y="2474238"/>
            <a:ext cx="1468342" cy="1035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star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5803821" y="1492776"/>
            <a:ext cx="392221" cy="447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star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8796836" y="1289607"/>
            <a:ext cx="392221" cy="447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star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6057444" y="5159360"/>
            <a:ext cx="415677" cy="474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star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10006328" y="4421253"/>
            <a:ext cx="392221" cy="447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star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10571067" y="5379425"/>
            <a:ext cx="415677" cy="474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age result for star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1063303" y="692667"/>
            <a:ext cx="392221" cy="447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star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1221916" y="3478450"/>
            <a:ext cx="392221" cy="447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 result for star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2446479" y="3888832"/>
            <a:ext cx="392221" cy="447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Image result for star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3011217" y="4847003"/>
            <a:ext cx="415677" cy="474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Image result for mercury 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955" y="2094290"/>
            <a:ext cx="192232" cy="183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Image result for earth 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435" y="3105882"/>
            <a:ext cx="425635" cy="403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Image result for mercury 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790" y="2474239"/>
            <a:ext cx="429423" cy="387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bestanimations.com/Earth&amp;Space/Planets/jupiter-planet-animation-10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922" y="4071399"/>
            <a:ext cx="521899" cy="541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Image result for rotating planet 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86" y="3210323"/>
            <a:ext cx="836388" cy="434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Image result for uranus spinning 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63" y="2553617"/>
            <a:ext cx="388403" cy="386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Image result for neptune animated 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193" y="1326875"/>
            <a:ext cx="366384" cy="362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Image result for star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8010891" y="1428740"/>
            <a:ext cx="392221" cy="447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Image result for star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8575629" y="2386912"/>
            <a:ext cx="415677" cy="474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Image result for star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8554780" y="404808"/>
            <a:ext cx="392221" cy="447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Image result for star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9779343" y="815190"/>
            <a:ext cx="392221" cy="447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Image result for star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9798488" y="1619871"/>
            <a:ext cx="600060" cy="474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Image result for star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9764272" y="3536453"/>
            <a:ext cx="392221" cy="447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Image result for star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3270373" y="628631"/>
            <a:ext cx="392221" cy="447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Image result for star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3993724" y="4372585"/>
            <a:ext cx="415677" cy="474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mage result for comet 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7517" flipH="1">
            <a:off x="431468" y="930943"/>
            <a:ext cx="405250" cy="415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03213" y="5534562"/>
            <a:ext cx="1188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মহাবিশ্ব যে কত বড় এটা কেউ নিশ্চিতভাবে  জানে না। গ্যালাক্সি, নক্ষত্র,  গ্রহ, মাহাশুন্য, সকল পদার্থ এবং শক্তি এই সবকিছু নিয়েই গঠিত হয়েছে মহাবিশ্ব।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6" descr="Image result for star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8499429" y="2082112"/>
            <a:ext cx="415677" cy="474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8990013" y="2286001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মহাবিশ্ব কী? 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00200" y="0"/>
            <a:ext cx="937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চিত্রটিকে কীসের সাথে তুলনা করা যায়?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88" y="2438400"/>
            <a:ext cx="2817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মহাবিশ্বের।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" name="Picture 6" descr="Image result for star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7241587" y="4273515"/>
            <a:ext cx="1704660" cy="1089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Image result for star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1901771" y="1065840"/>
            <a:ext cx="784442" cy="895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Image result for star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2663891" y="2472585"/>
            <a:ext cx="1468342" cy="1035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Image result for star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10058401" y="4419600"/>
            <a:ext cx="392221" cy="447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Image result for star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1115376" y="691014"/>
            <a:ext cx="392221" cy="447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Image result for star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1273989" y="3476797"/>
            <a:ext cx="392221" cy="447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Image result for star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3063290" y="4845350"/>
            <a:ext cx="415677" cy="474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Image result for star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9816345" y="3534800"/>
            <a:ext cx="392221" cy="447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Image result for star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t="33286" r="44027" b="42917"/>
          <a:stretch/>
        </p:blipFill>
        <p:spPr bwMode="auto">
          <a:xfrm>
            <a:off x="4045797" y="4370932"/>
            <a:ext cx="415677" cy="474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87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788 0.03195 C 0.39808 0.28264 0.76827 0.53357 0.91651 0.63403 " pathEditMode="relative" ptsTypes="aA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C 0.069 0  0.125 0.09952  0.125 0.22214  C 0.125 0.34475  0.069 0.44427  0 0.44427  C -0.069 0.44427  -0.125 0.34475  -0.125 0.22214  C -0.125 0.09952  -0.069 0  0 0  Z" pathEditMode="relative" ptsTypes="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C 0.069 0  0.125 0.09952  0.125 0.22214  C 0.125 0.34475  0.069 0.44427  0 0.44427  C -0.069 0.44427  -0.125 0.34475  -0.125 0.22214  C -0.125 0.09952  -0.069 0  0 0  Z" pathEditMode="relative" ptsTypes="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C 0.069 0  0.125 0.09952  0.125 0.22214  C 0.125 0.34475  0.069 0.44427  0 0.44427  C -0.069 0.44427  -0.125 0.34475  -0.125 0.22214  C -0.125 0.09952  -0.069 0  0 0  Z" pathEditMode="relative" ptsTypes="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C 0.069 0  0.125 0.09952  0.125 0.22214  C 0.125 0.34475  0.069 0.44427  0 0.44427  C -0.069 0.44427  -0.125 0.34475  -0.125 0.22214  C -0.125 0.09952  -0.069 0  0 0  Z" pathEditMode="relative" ptsTypes="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C 0.069 0  0.125 0.09952  0.125 0.22214  C 0.125 0.34475  0.069 0.44427  0 0.44427  C -0.069 0.44427  -0.125 0.34475  -0.125 0.22214  C -0.125 0.09952  -0.069 0  0 0  Z" pathEditMode="relative" ptsTypes="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C 0.069 0  0.125 0.09952  0.125 0.22214  C 0.125 0.34475  0.069 0.44427  0 0.44427  C -0.069 0.44427  -0.125 0.34475  -0.125 0.22214  C -0.125 0.09952  -0.069 0  0 0  Z" pathEditMode="relative" ptsTypes="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C 0.069 0  0.125 0.09952  0.125 0.22214  C 0.125 0.34475  0.069 0.44427  0 0.44427  C -0.069 0.44427  -0.125 0.34475  -0.125 0.22214  C -0.125 0.09952  -0.069 0  0 0  Z" pathEditMode="relative" ptsTypes="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000"/>
                            </p:stCondLst>
                            <p:childTnLst>
                              <p:par>
                                <p:cTn id="74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0"/>
                            </p:stCondLst>
                            <p:childTnLst>
                              <p:par>
                                <p:cTn id="79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1000"/>
                            </p:stCondLst>
                            <p:childTnLst>
                              <p:par>
                                <p:cTn id="84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000"/>
                            </p:stCondLst>
                            <p:childTnLst>
                              <p:par>
                                <p:cTn id="89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fiq\Desktop\৫ম শ্রেণি বিজ্ঞান মহাবিশ্ব\dgbfgb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1218882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2286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7432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bn-BD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মহাবিশ্ব কী</a:t>
            </a: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9000" y="5029201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গ্যালাক্সি, নক্ষত্র,  গ্রহ, মহাশুন্য, সকল পদার্থ এবং শক্তি এই সবকিছু নিয়েই গঠিত হয়েছে মহাবিশ্ব।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656064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 থেকে চাদের দূরত্ব কত কিলোমিটার।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1" y="5715000"/>
            <a:ext cx="8521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 থেকে চাদের দূরত্ব ৩,৮৪, ৪০০ কিলোমিটার।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Rafiq\Desktop\৫ম শ্রেণি বিজ্ঞান মহাবিশ্ব\ewqwe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1"/>
            <a:ext cx="4261232" cy="4124325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4800600" y="2895600"/>
            <a:ext cx="4114800" cy="990600"/>
          </a:xfrm>
          <a:prstGeom prst="rightArrow">
            <a:avLst>
              <a:gd name="adj1" fmla="val 45656"/>
              <a:gd name="adj2" fmla="val 64118"/>
            </a:avLst>
          </a:prstGeom>
          <a:solidFill>
            <a:schemeClr val="accent3">
              <a:lumMod val="60000"/>
              <a:lumOff val="4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6" b="94358" l="2881" r="99383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2286000"/>
            <a:ext cx="2095410" cy="2209800"/>
          </a:xfrm>
          <a:prstGeom prst="rect">
            <a:avLst/>
          </a:prstGeom>
          <a:effectLst>
            <a:glow rad="1905000">
              <a:schemeClr val="bg1">
                <a:alpha val="25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752600" y="510540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 </a:t>
            </a:r>
            <a:endParaRPr 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34600" y="44958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29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animBg="1"/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790</Words>
  <Application>Microsoft Office PowerPoint</Application>
  <PresentationFormat>Widescreen</PresentationFormat>
  <Paragraphs>126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Kawsar Ahamed</cp:lastModifiedBy>
  <cp:revision>99</cp:revision>
  <dcterms:created xsi:type="dcterms:W3CDTF">2019-11-01T16:25:23Z</dcterms:created>
  <dcterms:modified xsi:type="dcterms:W3CDTF">2021-03-02T03:19:38Z</dcterms:modified>
</cp:coreProperties>
</file>