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54" d="100"/>
          <a:sy n="54" d="100"/>
        </p:scale>
        <p:origin x="8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412289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06271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3917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2068822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6663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785031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34840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77744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44303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1520-6FE8-4D67-ADBB-BF1B81955740}" type="datetimeFigureOut">
              <a:rPr lang="en-US" smtClean="0"/>
              <a:t>02/03/2021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55740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1D1520-6FE8-4D67-ADBB-BF1B81955740}" type="datetimeFigureOut">
              <a:rPr lang="en-US" smtClean="0"/>
              <a:t>02/03/2021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86959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1D1520-6FE8-4D67-ADBB-BF1B81955740}" type="datetimeFigureOut">
              <a:rPr lang="en-US" smtClean="0"/>
              <a:t>02/03/2021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344383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1D1520-6FE8-4D67-ADBB-BF1B81955740}" type="datetimeFigureOut">
              <a:rPr lang="en-US" smtClean="0"/>
              <a:t>02/03/2021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285328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D1520-6FE8-4D67-ADBB-BF1B81955740}" type="datetimeFigureOut">
              <a:rPr lang="en-US" smtClean="0"/>
              <a:t>02/03/2021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53728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D1520-6FE8-4D67-ADBB-BF1B81955740}" type="datetimeFigureOut">
              <a:rPr lang="en-US" smtClean="0"/>
              <a:t>02/03/2021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113463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D1520-6FE8-4D67-ADBB-BF1B81955740}" type="datetimeFigureOut">
              <a:rPr lang="en-US" smtClean="0"/>
              <a:t>02/03/2021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32403-D110-46ED-9BCA-BE8D923C981A}" type="slidenum">
              <a:rPr lang="en-US" smtClean="0"/>
              <a:t>‹#›</a:t>
            </a:fld>
            <a:endParaRPr lang="en-US"/>
          </a:p>
        </p:txBody>
      </p:sp>
    </p:spTree>
    <p:extLst>
      <p:ext uri="{BB962C8B-B14F-4D97-AF65-F5344CB8AC3E}">
        <p14:creationId xmlns:p14="http://schemas.microsoft.com/office/powerpoint/2010/main" val="94455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1D1520-6FE8-4D67-ADBB-BF1B81955740}" type="datetimeFigureOut">
              <a:rPr lang="en-US" smtClean="0"/>
              <a:t>02/03/2021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232403-D110-46ED-9BCA-BE8D923C981A}" type="slidenum">
              <a:rPr lang="en-US" smtClean="0"/>
              <a:t>‹#›</a:t>
            </a:fld>
            <a:endParaRPr lang="en-US"/>
          </a:p>
        </p:txBody>
      </p:sp>
    </p:spTree>
    <p:extLst>
      <p:ext uri="{BB962C8B-B14F-4D97-AF65-F5344CB8AC3E}">
        <p14:creationId xmlns:p14="http://schemas.microsoft.com/office/powerpoint/2010/main" val="2635170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07772" y="0"/>
            <a:ext cx="6858016" cy="2308324"/>
          </a:xfrm>
          <a:prstGeom prst="rect">
            <a:avLst/>
          </a:prstGeom>
          <a:ln>
            <a:noFill/>
          </a:ln>
        </p:spPr>
        <p:txBody>
          <a:bodyPr>
            <a:spAutoFit/>
          </a:bodyPr>
          <a:lstStyle/>
          <a:p>
            <a:pPr algn="ctr" eaLnBrk="1" hangingPunct="1">
              <a:defRPr/>
            </a:pPr>
            <a:r>
              <a:rPr lang="ar-SA" sz="4800" b="1" dirty="0">
                <a:ln w="11430"/>
                <a:solidFill>
                  <a:srgbClr val="0070C0"/>
                </a:solidFill>
                <a:effectLst>
                  <a:outerShdw blurRad="50800" dist="39000" dir="5460000" algn="tl">
                    <a:srgbClr val="000000">
                      <a:alpha val="38000"/>
                    </a:srgbClr>
                  </a:outerShdw>
                </a:effectLst>
                <a:latin typeface="Arial" charset="0"/>
                <a:cs typeface="Arabic Transparent" pitchFamily="2" charset="-78"/>
              </a:rPr>
              <a:t>بسم الله الرحمن الرحيم</a:t>
            </a:r>
            <a:r>
              <a:rPr lang="ar-SA"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abic Transparent" pitchFamily="2" charset="-78"/>
              </a:rPr>
              <a:t/>
            </a:r>
            <a:br>
              <a:rPr lang="ar-SA"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abic Transparent" pitchFamily="2" charset="-78"/>
              </a:rPr>
            </a:br>
            <a:r>
              <a:rPr lang="ar-SA" sz="4800" b="1" dirty="0">
                <a:ln w="11430"/>
                <a:solidFill>
                  <a:schemeClr val="accent2">
                    <a:lumMod val="75000"/>
                  </a:schemeClr>
                </a:solidFill>
                <a:effectLst>
                  <a:outerShdw blurRad="50800" dist="39000" dir="5460000" algn="tl">
                    <a:srgbClr val="000000">
                      <a:alpha val="38000"/>
                    </a:srgbClr>
                  </a:outerShdw>
                </a:effectLst>
                <a:latin typeface="Arial" charset="0"/>
                <a:cs typeface="Arabic Transparent" pitchFamily="2" charset="-78"/>
              </a:rPr>
              <a:t>السلام عليكم ورحمة الله وبركاته</a:t>
            </a:r>
            <a:r>
              <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abic Transparent" pitchFamily="2" charset="-78"/>
              </a:rPr>
              <a:t/>
            </a:r>
            <a:br>
              <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abic Transparent" pitchFamily="2" charset="-78"/>
              </a:rPr>
            </a:br>
            <a:endParaRPr lang="en-US" sz="4800" dirty="0">
              <a:latin typeface="Arial" charset="0"/>
              <a:cs typeface="Arabic Transparent" pitchFamily="2" charset="-78"/>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6361" y="2650446"/>
            <a:ext cx="4926013"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8" name="TextBox 7"/>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9" name="TextBox 8"/>
          <p:cNvSpPr txBox="1"/>
          <p:nvPr/>
        </p:nvSpPr>
        <p:spPr>
          <a:xfrm>
            <a:off x="11488136" y="6234314"/>
            <a:ext cx="533400"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261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703864"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১০</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316941" y="0"/>
            <a:ext cx="4374776" cy="8426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z="5400" b="1" smtClean="0">
                <a:solidFill>
                  <a:srgbClr val="1F7EE7"/>
                </a:solidFill>
                <a:cs typeface="Arabic Transparent" panose="020B0604020202020204" pitchFamily="34" charset="0"/>
              </a:rPr>
              <a:t>الكلمات المتضادة </a:t>
            </a:r>
            <a:endParaRPr lang="en-US" altLang="en-US" sz="5400" dirty="0" smtClean="0">
              <a:solidFill>
                <a:srgbClr val="1F7EE7"/>
              </a:solidFill>
              <a:cs typeface="Arabic Transparent"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3790806383"/>
              </p:ext>
            </p:extLst>
          </p:nvPr>
        </p:nvGraphicFramePr>
        <p:xfrm>
          <a:off x="0" y="1600200"/>
          <a:ext cx="9520518" cy="4693026"/>
        </p:xfrm>
        <a:graphic>
          <a:graphicData uri="http://schemas.openxmlformats.org/drawingml/2006/table">
            <a:tbl>
              <a:tblPr firstRow="1" bandRow="1">
                <a:tableStyleId>{2A488322-F2BA-4B5B-9748-0D474271808F}</a:tableStyleId>
              </a:tblPr>
              <a:tblGrid>
                <a:gridCol w="4760259"/>
                <a:gridCol w="4760259"/>
              </a:tblGrid>
              <a:tr h="782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dirty="0" smtClean="0">
                          <a:cs typeface="Arabic Transparent" pitchFamily="2" charset="-78"/>
                        </a:rPr>
                        <a:t>الكلمة المتضادّ</a:t>
                      </a:r>
                      <a:r>
                        <a:rPr lang="ar-SA" sz="3200" baseline="0" dirty="0" smtClean="0">
                          <a:cs typeface="Arabic Transparent" pitchFamily="2" charset="-78"/>
                        </a:rPr>
                        <a:t> </a:t>
                      </a:r>
                      <a:endParaRPr lang="en-US" sz="3200" dirty="0" smtClean="0">
                        <a:solidFill>
                          <a:srgbClr val="00B0F0"/>
                        </a:solidFill>
                        <a:cs typeface="Arabic Transparent"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dirty="0" smtClean="0">
                          <a:cs typeface="Arabic Transparent" pitchFamily="2" charset="-78"/>
                        </a:rPr>
                        <a:t>الاصلي</a:t>
                      </a:r>
                      <a:r>
                        <a:rPr lang="en-US" sz="3200" baseline="0" dirty="0" smtClean="0">
                          <a:cs typeface="Arabic Transparent" pitchFamily="2" charset="-78"/>
                        </a:rPr>
                        <a:t> </a:t>
                      </a:r>
                      <a:r>
                        <a:rPr lang="ar-SA" sz="3200" dirty="0" smtClean="0">
                          <a:cs typeface="Arabic Transparent" pitchFamily="2" charset="-78"/>
                        </a:rPr>
                        <a:t>الكلمات</a:t>
                      </a:r>
                      <a:endParaRPr lang="en-US" sz="3200" dirty="0" smtClean="0">
                        <a:solidFill>
                          <a:srgbClr val="00B0F0"/>
                        </a:solidFill>
                        <a:cs typeface="Arabic Transparent" pitchFamily="2" charset="-78"/>
                      </a:endParaRPr>
                    </a:p>
                  </a:txBody>
                  <a:tcPr/>
                </a:tc>
              </a:tr>
              <a:tr h="782171">
                <a:tc>
                  <a:txBody>
                    <a:bodyPr/>
                    <a:lstStyle/>
                    <a:p>
                      <a:pPr algn="ctr"/>
                      <a:r>
                        <a:rPr lang="ar-SA" sz="3600" dirty="0" smtClean="0">
                          <a:cs typeface="Arabic Transparent" pitchFamily="2" charset="-78"/>
                        </a:rPr>
                        <a:t>قدمت</a:t>
                      </a:r>
                      <a:endParaRPr lang="en-US" sz="3600" dirty="0">
                        <a:cs typeface="Arabic Transparent" pitchFamily="2" charset="-78"/>
                      </a:endParaRPr>
                    </a:p>
                  </a:txBody>
                  <a:tcPr>
                    <a:solidFill>
                      <a:srgbClr val="00CC00"/>
                    </a:solidFill>
                  </a:tcPr>
                </a:tc>
                <a:tc>
                  <a:txBody>
                    <a:bodyPr/>
                    <a:lstStyle/>
                    <a:p>
                      <a:pPr algn="ctr"/>
                      <a:r>
                        <a:rPr lang="ar-SA" sz="3600" dirty="0" smtClean="0">
                          <a:cs typeface="Arabic Transparent" pitchFamily="2" charset="-78"/>
                        </a:rPr>
                        <a:t>انطلقت</a:t>
                      </a:r>
                      <a:endParaRPr lang="en-US" sz="3600" dirty="0">
                        <a:cs typeface="Arabic Transparent" pitchFamily="2" charset="-78"/>
                      </a:endParaRPr>
                    </a:p>
                  </a:txBody>
                  <a:tcPr>
                    <a:solidFill>
                      <a:srgbClr val="00CC00"/>
                    </a:solidFill>
                  </a:tcPr>
                </a:tc>
              </a:tr>
              <a:tr h="782171">
                <a:tc>
                  <a:txBody>
                    <a:bodyPr/>
                    <a:lstStyle/>
                    <a:p>
                      <a:pPr algn="ctr"/>
                      <a:r>
                        <a:rPr lang="ar-SA" sz="3600" dirty="0" smtClean="0">
                          <a:cs typeface="Arabic Transparent" pitchFamily="2" charset="-78"/>
                        </a:rPr>
                        <a:t>صاحبة </a:t>
                      </a:r>
                      <a:endParaRPr lang="en-US" sz="3600" dirty="0">
                        <a:cs typeface="Arabic Transparent" pitchFamily="2" charset="-78"/>
                      </a:endParaRPr>
                    </a:p>
                  </a:txBody>
                  <a:tcPr>
                    <a:solidFill>
                      <a:srgbClr val="00B0F0"/>
                    </a:solidFill>
                  </a:tcPr>
                </a:tc>
                <a:tc>
                  <a:txBody>
                    <a:bodyPr/>
                    <a:lstStyle/>
                    <a:p>
                      <a:pPr algn="ctr"/>
                      <a:r>
                        <a:rPr lang="ar-SA" sz="3600" dirty="0" smtClean="0">
                          <a:cs typeface="Arabic Transparent" pitchFamily="2" charset="-78"/>
                        </a:rPr>
                        <a:t> صاحب</a:t>
                      </a:r>
                      <a:endParaRPr lang="en-US" sz="3600" dirty="0">
                        <a:cs typeface="Arabic Transparent" pitchFamily="2" charset="-78"/>
                      </a:endParaRPr>
                    </a:p>
                  </a:txBody>
                  <a:tcPr>
                    <a:solidFill>
                      <a:srgbClr val="00B0F0"/>
                    </a:solidFill>
                  </a:tcPr>
                </a:tc>
              </a:tr>
              <a:tr h="782171">
                <a:tc>
                  <a:txBody>
                    <a:bodyPr/>
                    <a:lstStyle/>
                    <a:p>
                      <a:pPr algn="ctr"/>
                      <a:r>
                        <a:rPr lang="ar-SA" sz="4000" dirty="0" smtClean="0">
                          <a:cs typeface="Arabic Transparent" pitchFamily="2" charset="-78"/>
                        </a:rPr>
                        <a:t>نطفىْ</a:t>
                      </a:r>
                      <a:endParaRPr lang="en-US" sz="4000" dirty="0">
                        <a:cs typeface="Arabic Transparent" pitchFamily="2" charset="-78"/>
                      </a:endParaRPr>
                    </a:p>
                  </a:txBody>
                  <a:tcPr>
                    <a:solidFill>
                      <a:srgbClr val="CC0000"/>
                    </a:solidFill>
                  </a:tcPr>
                </a:tc>
                <a:tc>
                  <a:txBody>
                    <a:bodyPr/>
                    <a:lstStyle/>
                    <a:p>
                      <a:pPr algn="ctr"/>
                      <a:r>
                        <a:rPr lang="ar-SA" sz="4000" dirty="0" smtClean="0">
                          <a:cs typeface="Arabic Transparent" pitchFamily="2" charset="-78"/>
                        </a:rPr>
                        <a:t> نوقد</a:t>
                      </a:r>
                      <a:endParaRPr lang="en-US" sz="4000" dirty="0">
                        <a:cs typeface="Arabic Transparent" pitchFamily="2" charset="-78"/>
                      </a:endParaRPr>
                    </a:p>
                  </a:txBody>
                  <a:tcPr>
                    <a:solidFill>
                      <a:srgbClr val="CC0000"/>
                    </a:solidFill>
                  </a:tcPr>
                </a:tc>
              </a:tr>
              <a:tr h="782171">
                <a:tc>
                  <a:txBody>
                    <a:bodyPr/>
                    <a:lstStyle/>
                    <a:p>
                      <a:pPr algn="ctr"/>
                      <a:r>
                        <a:rPr lang="ar-SA" sz="4000" dirty="0" smtClean="0">
                          <a:cs typeface="Arabic Transparent" pitchFamily="2" charset="-78"/>
                        </a:rPr>
                        <a:t>امرأة </a:t>
                      </a:r>
                      <a:endParaRPr lang="en-US" sz="4000" dirty="0">
                        <a:cs typeface="Arabic Transparent" pitchFamily="2" charset="-78"/>
                      </a:endParaRPr>
                    </a:p>
                  </a:txBody>
                  <a:tcPr>
                    <a:solidFill>
                      <a:srgbClr val="FFFF00"/>
                    </a:solidFill>
                  </a:tcPr>
                </a:tc>
                <a:tc>
                  <a:txBody>
                    <a:bodyPr/>
                    <a:lstStyle/>
                    <a:p>
                      <a:pPr algn="ctr"/>
                      <a:r>
                        <a:rPr lang="ar-SA" sz="4000" dirty="0" smtClean="0">
                          <a:cs typeface="Arabic Transparent" pitchFamily="2" charset="-78"/>
                        </a:rPr>
                        <a:t>رجل</a:t>
                      </a:r>
                      <a:endParaRPr lang="en-US" sz="4000" dirty="0">
                        <a:cs typeface="Arabic Transparent" pitchFamily="2" charset="-78"/>
                      </a:endParaRPr>
                    </a:p>
                  </a:txBody>
                  <a:tcPr>
                    <a:solidFill>
                      <a:srgbClr val="FFFF00"/>
                    </a:solidFill>
                  </a:tcPr>
                </a:tc>
              </a:tr>
              <a:tr h="782171">
                <a:tc>
                  <a:txBody>
                    <a:bodyPr/>
                    <a:lstStyle/>
                    <a:p>
                      <a:pPr algn="ctr"/>
                      <a:r>
                        <a:rPr lang="ar-SA" sz="4000" dirty="0" smtClean="0">
                          <a:cs typeface="Arabic Transparent" pitchFamily="2" charset="-78"/>
                        </a:rPr>
                        <a:t>الحياة</a:t>
                      </a:r>
                      <a:endParaRPr lang="en-US" sz="4000" dirty="0">
                        <a:cs typeface="Arabic Transparent" pitchFamily="2" charset="-78"/>
                      </a:endParaRPr>
                    </a:p>
                  </a:txBody>
                  <a:tcPr>
                    <a:solidFill>
                      <a:srgbClr val="AE1517"/>
                    </a:solidFill>
                  </a:tcPr>
                </a:tc>
                <a:tc>
                  <a:txBody>
                    <a:bodyPr/>
                    <a:lstStyle/>
                    <a:p>
                      <a:pPr algn="ctr"/>
                      <a:r>
                        <a:rPr lang="ar-SA" sz="4000" dirty="0" smtClean="0">
                          <a:cs typeface="Arabic Transparent" pitchFamily="2" charset="-78"/>
                        </a:rPr>
                        <a:t>الوفاة </a:t>
                      </a:r>
                      <a:endParaRPr lang="en-US" sz="4000" dirty="0">
                        <a:cs typeface="Arabic Transparent" pitchFamily="2" charset="-78"/>
                      </a:endParaRPr>
                    </a:p>
                  </a:txBody>
                  <a:tcPr>
                    <a:solidFill>
                      <a:srgbClr val="AE1517"/>
                    </a:solidFill>
                  </a:tcPr>
                </a:tc>
              </a:tr>
            </a:tbl>
          </a:graphicData>
        </a:graphic>
      </p:graphicFrame>
    </p:spTree>
    <p:extLst>
      <p:ext uri="{BB962C8B-B14F-4D97-AF65-F5344CB8AC3E}">
        <p14:creationId xmlns:p14="http://schemas.microsoft.com/office/powerpoint/2010/main" val="415439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1500" autoRev="1" fill="hold"/>
                                        <p:tgtEl>
                                          <p:spTgt spid="5"/>
                                        </p:tgtEl>
                                        <p:attrNameLst>
                                          <p:attrName>style.color</p:attrName>
                                        </p:attrNameLst>
                                      </p:cBhvr>
                                      <p:to>
                                        <p:clrVal>
                                          <a:schemeClr val="accent2"/>
                                        </p:clrVal>
                                      </p:to>
                                    </p:set>
                                    <p:set>
                                      <p:cBhvr>
                                        <p:cTn id="7" dur="1500" autoRev="1" fill="hold"/>
                                        <p:tgtEl>
                                          <p:spTgt spid="5"/>
                                        </p:tgtEl>
                                        <p:attrNameLst>
                                          <p:attrName>fillcolor</p:attrName>
                                        </p:attrNameLst>
                                      </p:cBhvr>
                                      <p:to>
                                        <p:clrVal>
                                          <a:schemeClr val="accent2"/>
                                        </p:clrVal>
                                      </p:to>
                                    </p:set>
                                    <p:set>
                                      <p:cBhvr>
                                        <p:cTn id="8" dur="1500" autoRev="1" fill="hold"/>
                                        <p:tgtEl>
                                          <p:spTgt spid="5"/>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edge">
                                      <p:cBhvr>
                                        <p:cTn id="13"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703864"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১১</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263153" y="0"/>
            <a:ext cx="4249271" cy="8426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b="1" smtClean="0">
                <a:solidFill>
                  <a:srgbClr val="7030A0"/>
                </a:solidFill>
                <a:cs typeface="Arabic Transparent" panose="020B0604020202020204" pitchFamily="34" charset="0"/>
              </a:rPr>
              <a:t>صياغ الماضي و المضارع</a:t>
            </a:r>
            <a:endParaRPr lang="en-US" altLang="en-US" dirty="0" smtClean="0">
              <a:cs typeface="Arabic Transparent" panose="020B0604020202020204" pitchFamily="34" charset="0"/>
            </a:endParaRPr>
          </a:p>
        </p:txBody>
      </p:sp>
      <p:sp>
        <p:nvSpPr>
          <p:cNvPr id="6" name="Rounded Rectangle 5"/>
          <p:cNvSpPr/>
          <p:nvPr/>
        </p:nvSpPr>
        <p:spPr>
          <a:xfrm>
            <a:off x="6974541" y="1488140"/>
            <a:ext cx="2362200" cy="76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4000" dirty="0">
                <a:solidFill>
                  <a:schemeClr val="tx1"/>
                </a:solidFill>
              </a:rPr>
              <a:t>قال</a:t>
            </a:r>
            <a:endParaRPr lang="en-US" sz="4000" dirty="0">
              <a:solidFill>
                <a:schemeClr val="tx1"/>
              </a:solidFill>
            </a:endParaRPr>
          </a:p>
        </p:txBody>
      </p:sp>
      <p:sp>
        <p:nvSpPr>
          <p:cNvPr id="7" name="Left Arrow 6"/>
          <p:cNvSpPr/>
          <p:nvPr/>
        </p:nvSpPr>
        <p:spPr>
          <a:xfrm>
            <a:off x="5589495" y="1662953"/>
            <a:ext cx="990600" cy="381000"/>
          </a:xfrm>
          <a:prstGeom prst="leftArrow">
            <a:avLst/>
          </a:prstGeom>
          <a:solidFill>
            <a:srgbClr val="0C7CD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ounded Rectangle 7"/>
          <p:cNvSpPr/>
          <p:nvPr/>
        </p:nvSpPr>
        <p:spPr>
          <a:xfrm>
            <a:off x="2599764" y="1523999"/>
            <a:ext cx="2362200" cy="76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4000" dirty="0">
                <a:solidFill>
                  <a:schemeClr val="tx1"/>
                </a:solidFill>
              </a:rPr>
              <a:t>يقول </a:t>
            </a:r>
            <a:endParaRPr lang="en-US" sz="4000" dirty="0">
              <a:solidFill>
                <a:schemeClr val="tx1"/>
              </a:solidFill>
            </a:endParaRPr>
          </a:p>
        </p:txBody>
      </p:sp>
      <p:sp>
        <p:nvSpPr>
          <p:cNvPr id="9" name="Rounded Rectangle 8"/>
          <p:cNvSpPr/>
          <p:nvPr/>
        </p:nvSpPr>
        <p:spPr>
          <a:xfrm>
            <a:off x="7028329" y="2667000"/>
            <a:ext cx="2362200" cy="762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4000" dirty="0"/>
              <a:t>مات </a:t>
            </a:r>
            <a:endParaRPr lang="en-US" sz="4000" dirty="0"/>
          </a:p>
        </p:txBody>
      </p:sp>
      <p:sp>
        <p:nvSpPr>
          <p:cNvPr id="10" name="Left Arrow 9"/>
          <p:cNvSpPr/>
          <p:nvPr/>
        </p:nvSpPr>
        <p:spPr>
          <a:xfrm>
            <a:off x="5535706" y="2859741"/>
            <a:ext cx="1066800" cy="381000"/>
          </a:xfrm>
          <a:prstGeom prst="leftArrow">
            <a:avLst/>
          </a:prstGeom>
          <a:solidFill>
            <a:srgbClr val="AE151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Rounded Rectangle 10"/>
          <p:cNvSpPr/>
          <p:nvPr/>
        </p:nvSpPr>
        <p:spPr>
          <a:xfrm>
            <a:off x="2635623" y="2649070"/>
            <a:ext cx="2362200" cy="762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3200" dirty="0"/>
              <a:t>يموت</a:t>
            </a:r>
            <a:endParaRPr lang="en-US" sz="3200" dirty="0"/>
          </a:p>
        </p:txBody>
      </p:sp>
      <p:sp>
        <p:nvSpPr>
          <p:cNvPr id="12" name="Rounded Rectangle 11"/>
          <p:cNvSpPr/>
          <p:nvPr/>
        </p:nvSpPr>
        <p:spPr>
          <a:xfrm>
            <a:off x="7100048" y="3818964"/>
            <a:ext cx="2362200" cy="762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4400" dirty="0">
                <a:solidFill>
                  <a:srgbClr val="00B050"/>
                </a:solidFill>
              </a:rPr>
              <a:t> أعجب</a:t>
            </a:r>
            <a:endParaRPr lang="en-US" sz="4400" dirty="0">
              <a:solidFill>
                <a:srgbClr val="00B050"/>
              </a:solidFill>
            </a:endParaRPr>
          </a:p>
        </p:txBody>
      </p:sp>
      <p:sp>
        <p:nvSpPr>
          <p:cNvPr id="13" name="Left Arrow 12"/>
          <p:cNvSpPr/>
          <p:nvPr/>
        </p:nvSpPr>
        <p:spPr>
          <a:xfrm>
            <a:off x="5661211" y="3957918"/>
            <a:ext cx="990600" cy="381000"/>
          </a:xfrm>
          <a:prstGeom prst="leftArrow">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Rounded Rectangle 13"/>
          <p:cNvSpPr/>
          <p:nvPr/>
        </p:nvSpPr>
        <p:spPr>
          <a:xfrm>
            <a:off x="2707340" y="3765176"/>
            <a:ext cx="2362200" cy="76200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ar-SA" sz="3600" dirty="0">
                <a:solidFill>
                  <a:srgbClr val="00B050"/>
                </a:solidFill>
              </a:rPr>
              <a:t>يعجب</a:t>
            </a:r>
            <a:endParaRPr lang="en-US" sz="3600" dirty="0">
              <a:solidFill>
                <a:srgbClr val="00B050"/>
              </a:solidFill>
            </a:endParaRPr>
          </a:p>
        </p:txBody>
      </p:sp>
      <p:sp>
        <p:nvSpPr>
          <p:cNvPr id="15" name="Rounded Rectangle 14"/>
          <p:cNvSpPr/>
          <p:nvPr/>
        </p:nvSpPr>
        <p:spPr>
          <a:xfrm>
            <a:off x="7135905" y="4912658"/>
            <a:ext cx="2362200" cy="762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3600" dirty="0"/>
              <a:t>قالوأ </a:t>
            </a:r>
            <a:endParaRPr lang="en-US" sz="3600" dirty="0"/>
          </a:p>
        </p:txBody>
      </p:sp>
      <p:sp>
        <p:nvSpPr>
          <p:cNvPr id="16" name="Left Arrow 15"/>
          <p:cNvSpPr/>
          <p:nvPr/>
        </p:nvSpPr>
        <p:spPr>
          <a:xfrm>
            <a:off x="5786717" y="5082988"/>
            <a:ext cx="914400" cy="304800"/>
          </a:xfrm>
          <a:prstGeom prst="leftArrow">
            <a:avLst/>
          </a:prstGeom>
          <a:solidFill>
            <a:srgbClr val="AE151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 name="Rounded Rectangle 16"/>
          <p:cNvSpPr/>
          <p:nvPr/>
        </p:nvSpPr>
        <p:spPr>
          <a:xfrm>
            <a:off x="2743199" y="4881283"/>
            <a:ext cx="2362200" cy="762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ar-SA" sz="3600" dirty="0"/>
              <a:t>يقولون</a:t>
            </a:r>
            <a:endParaRPr lang="en-US" sz="3600" dirty="0"/>
          </a:p>
        </p:txBody>
      </p:sp>
    </p:spTree>
    <p:extLst>
      <p:ext uri="{BB962C8B-B14F-4D97-AF65-F5344CB8AC3E}">
        <p14:creationId xmlns:p14="http://schemas.microsoft.com/office/powerpoint/2010/main" val="156543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4)">
                                      <p:cBhvr>
                                        <p:cTn id="23" dur="2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dissolv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Horizont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ox(i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6"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arn(inHorizontal)">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additive="base">
                                        <p:cTn id="60" dur="500" fill="hold"/>
                                        <p:tgtEl>
                                          <p:spTgt spid="16"/>
                                        </p:tgtEl>
                                        <p:attrNameLst>
                                          <p:attrName>ppt_x</p:attrName>
                                        </p:attrNameLst>
                                      </p:cBhvr>
                                      <p:tavLst>
                                        <p:tav tm="0">
                                          <p:val>
                                            <p:strVal val="#ppt_x"/>
                                          </p:val>
                                        </p:tav>
                                        <p:tav tm="100000">
                                          <p:val>
                                            <p:strVal val="#ppt_x"/>
                                          </p:val>
                                        </p:tav>
                                      </p:tavLst>
                                    </p:anim>
                                    <p:anim calcmode="lin" valueType="num">
                                      <p:cBhvr additive="base">
                                        <p:cTn id="6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2" presetClass="entr" presetSubtype="4"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slide(fromBottom)">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703864"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১২</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818965" y="0"/>
            <a:ext cx="3657600" cy="7351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b="1" u="sng" dirty="0" smtClean="0">
                <a:solidFill>
                  <a:srgbClr val="7030A0"/>
                </a:solidFill>
                <a:cs typeface="Arabic Transparent" panose="020B0604020202020204" pitchFamily="34" charset="0"/>
              </a:rPr>
              <a:t>الأعمال المنفردي</a:t>
            </a:r>
            <a:endParaRPr lang="en-US" altLang="en-US" u="sng" dirty="0" smtClean="0">
              <a:cs typeface="Arabic Transparent" panose="020B0604020202020204" pitchFamily="34" charset="0"/>
            </a:endParaRPr>
          </a:p>
        </p:txBody>
      </p:sp>
      <p:sp>
        <p:nvSpPr>
          <p:cNvPr id="6" name="Rectangle 5"/>
          <p:cNvSpPr>
            <a:spLocks noChangeArrowheads="1"/>
          </p:cNvSpPr>
          <p:nvPr/>
        </p:nvSpPr>
        <p:spPr bwMode="auto">
          <a:xfrm>
            <a:off x="2725271" y="964547"/>
            <a:ext cx="6858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3600" b="1" dirty="0">
                <a:solidFill>
                  <a:srgbClr val="006600"/>
                </a:solidFill>
                <a:cs typeface="Arabic Transparent" panose="020B0604020202020204" pitchFamily="34" charset="0"/>
              </a:rPr>
              <a:t>إملإ الفراغات في الجمل الأتية بكلمة مناسة </a:t>
            </a:r>
            <a:endParaRPr lang="en-US" altLang="en-US" sz="3600" dirty="0">
              <a:solidFill>
                <a:srgbClr val="006600"/>
              </a:solidFill>
              <a:cs typeface="Arabic Transparent" panose="020B0604020202020204" pitchFamily="34" charset="0"/>
            </a:endParaRPr>
          </a:p>
        </p:txBody>
      </p:sp>
      <p:sp>
        <p:nvSpPr>
          <p:cNvPr id="7" name="Rectangle 6"/>
          <p:cNvSpPr/>
          <p:nvPr/>
        </p:nvSpPr>
        <p:spPr>
          <a:xfrm>
            <a:off x="358589" y="1936377"/>
            <a:ext cx="9108141" cy="3926541"/>
          </a:xfrm>
          <a:prstGeom prst="rect">
            <a:avLst/>
          </a:prstGeom>
          <a:solidFill>
            <a:srgbClr val="0C7C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ar-SA" sz="3600" dirty="0">
                <a:cs typeface="Arabic Transparent" pitchFamily="2" charset="-78"/>
              </a:rPr>
              <a:t>أ.أعجب امر............سلمان(رضى) </a:t>
            </a:r>
            <a:endParaRPr lang="en-US" sz="3600" dirty="0">
              <a:cs typeface="Arabic Transparent" pitchFamily="2" charset="-78"/>
            </a:endParaRPr>
          </a:p>
          <a:p>
            <a:pPr algn="r" eaLnBrk="1" hangingPunct="1">
              <a:defRPr/>
            </a:pPr>
            <a:r>
              <a:rPr lang="ar-SA" sz="3600" dirty="0">
                <a:cs typeface="Arabic Transparent" pitchFamily="2" charset="-78"/>
              </a:rPr>
              <a:t>ب.انطلق سلمان الى السام وأقام مع..........</a:t>
            </a:r>
            <a:endParaRPr lang="en-US" sz="3600" dirty="0">
              <a:cs typeface="Arabic Transparent" pitchFamily="2" charset="-78"/>
            </a:endParaRPr>
          </a:p>
          <a:p>
            <a:pPr algn="r" eaLnBrk="1" hangingPunct="1">
              <a:defRPr/>
            </a:pPr>
            <a:r>
              <a:rPr lang="ar-SA" sz="3600" dirty="0">
                <a:cs typeface="Arabic Transparent" pitchFamily="2" charset="-78"/>
              </a:rPr>
              <a:t>ج. كان سلمان...........من اهل اصبهان</a:t>
            </a:r>
            <a:endParaRPr lang="en-US" sz="3600" dirty="0">
              <a:cs typeface="Arabic Transparent" pitchFamily="2" charset="-78"/>
            </a:endParaRPr>
          </a:p>
          <a:p>
            <a:pPr algn="r" eaLnBrk="1" hangingPunct="1">
              <a:defRPr/>
            </a:pPr>
            <a:r>
              <a:rPr lang="ar-SA" sz="3600" dirty="0">
                <a:cs typeface="Arabic Transparent" pitchFamily="2" charset="-78"/>
              </a:rPr>
              <a:t> د.  كان اسقف السام رجل..........فى دينه</a:t>
            </a:r>
            <a:endParaRPr lang="en-US" sz="3600" dirty="0">
              <a:cs typeface="Arabic Transparent" pitchFamily="2" charset="-78"/>
            </a:endParaRPr>
          </a:p>
          <a:p>
            <a:pPr algn="r" eaLnBrk="1" hangingPunct="1">
              <a:defRPr/>
            </a:pPr>
            <a:r>
              <a:rPr lang="ar-SA" sz="3600" dirty="0">
                <a:cs typeface="Arabic Transparent" pitchFamily="2" charset="-78"/>
              </a:rPr>
              <a:t> ه.كان............النبوة بين كتفى النبى(ص:)</a:t>
            </a:r>
            <a:endParaRPr lang="en-US" sz="3600" dirty="0">
              <a:cs typeface="Arabic Transparent" pitchFamily="2" charset="-78"/>
            </a:endParaRPr>
          </a:p>
        </p:txBody>
      </p:sp>
    </p:spTree>
    <p:extLst>
      <p:ext uri="{BB962C8B-B14F-4D97-AF65-F5344CB8AC3E}">
        <p14:creationId xmlns:p14="http://schemas.microsoft.com/office/powerpoint/2010/main" val="334231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mph" presetSubtype="2" fill="hold" grpId="0" nodeType="clickEffect">
                                  <p:stCondLst>
                                    <p:cond delay="0"/>
                                  </p:stCondLst>
                                  <p:iterate type="lt">
                                    <p:tmPct val="0"/>
                                  </p:iterate>
                                  <p:childTnLst>
                                    <p:anim to="1.5" calcmode="lin" valueType="num">
                                      <p:cBhvr override="childStyle">
                                        <p:cTn id="11" dur="2000" fill="hold"/>
                                        <p:tgtEl>
                                          <p:spTgt spid="6"/>
                                        </p:tgtEl>
                                        <p:attrNameLst>
                                          <p:attrName>style.fontSize</p:attrName>
                                        </p:attrNameLst>
                                      </p:cBhvr>
                                    </p:anim>
                                  </p:childTnLst>
                                </p:cTn>
                              </p:par>
                            </p:childTnLst>
                          </p:cTn>
                        </p:par>
                      </p:childTnLst>
                    </p:cTn>
                  </p:par>
                  <p:par>
                    <p:cTn id="12" fill="hold">
                      <p:stCondLst>
                        <p:cond delay="indefinite"/>
                      </p:stCondLst>
                      <p:childTnLst>
                        <p:par>
                          <p:cTn id="13" fill="hold">
                            <p:stCondLst>
                              <p:cond delay="0"/>
                            </p:stCondLst>
                            <p:childTnLst>
                              <p:par>
                                <p:cTn id="14" presetID="23" presetClass="emph" presetSubtype="0" fill="hold" grpId="0" nodeType="clickEffect">
                                  <p:stCondLst>
                                    <p:cond delay="0"/>
                                  </p:stCondLst>
                                  <p:childTnLst>
                                    <p:animClr clrSpc="hsl" dir="cw">
                                      <p:cBhvr override="childStyle">
                                        <p:cTn id="15" dur="3000" fill="hold"/>
                                        <p:tgtEl>
                                          <p:spTgt spid="7"/>
                                        </p:tgtEl>
                                        <p:attrNameLst>
                                          <p:attrName>style.color</p:attrName>
                                        </p:attrNameLst>
                                      </p:cBhvr>
                                      <p:by>
                                        <p:hsl h="10842353" s="0" l="0"/>
                                      </p:by>
                                    </p:animClr>
                                    <p:animClr clrSpc="hsl" dir="cw">
                                      <p:cBhvr>
                                        <p:cTn id="16" dur="3000" fill="hold"/>
                                        <p:tgtEl>
                                          <p:spTgt spid="7"/>
                                        </p:tgtEl>
                                        <p:attrNameLst>
                                          <p:attrName>fillcolor</p:attrName>
                                        </p:attrNameLst>
                                      </p:cBhvr>
                                      <p:by>
                                        <p:hsl h="10842353" s="0" l="0"/>
                                      </p:by>
                                    </p:animClr>
                                    <p:animClr clrSpc="hsl" dir="cw">
                                      <p:cBhvr>
                                        <p:cTn id="17" dur="3000" fill="hold"/>
                                        <p:tgtEl>
                                          <p:spTgt spid="7"/>
                                        </p:tgtEl>
                                        <p:attrNameLst>
                                          <p:attrName>stroke.color</p:attrName>
                                        </p:attrNameLst>
                                      </p:cBhvr>
                                      <p:by>
                                        <p:hsl h="10842353" s="0" l="0"/>
                                      </p:by>
                                    </p:animClr>
                                    <p:set>
                                      <p:cBhvr>
                                        <p:cTn id="18" dur="30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954876"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১৩</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2994213" y="0"/>
            <a:ext cx="5181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z="6600" b="1" u="sng" dirty="0" smtClean="0">
                <a:solidFill>
                  <a:srgbClr val="AE1517"/>
                </a:solidFill>
                <a:cs typeface="Arabic Transparent" panose="020B0604020202020204" pitchFamily="34" charset="0"/>
              </a:rPr>
              <a:t>الأعمال المجتمعي</a:t>
            </a:r>
            <a:endParaRPr lang="en-US" altLang="en-US" sz="6600" u="sng" dirty="0" smtClean="0">
              <a:solidFill>
                <a:srgbClr val="AE1517"/>
              </a:solidFill>
              <a:cs typeface="Arabic Transparent" panose="020B0604020202020204" pitchFamily="34" charset="0"/>
            </a:endParaRPr>
          </a:p>
        </p:txBody>
      </p:sp>
      <p:sp>
        <p:nvSpPr>
          <p:cNvPr id="6" name="Rectangle 5"/>
          <p:cNvSpPr>
            <a:spLocks noChangeArrowheads="1"/>
          </p:cNvSpPr>
          <p:nvPr/>
        </p:nvSpPr>
        <p:spPr bwMode="auto">
          <a:xfrm>
            <a:off x="1559859" y="1357873"/>
            <a:ext cx="83730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3200" b="1" dirty="0">
                <a:solidFill>
                  <a:srgbClr val="0070C0"/>
                </a:solidFill>
                <a:cs typeface="Arabic Transparent" panose="020B0604020202020204" pitchFamily="34" charset="0"/>
              </a:rPr>
              <a:t>أذكر مفردا من الجمع ثم اجعله جملة مفيدة من عندك </a:t>
            </a:r>
            <a:endParaRPr lang="en-US" altLang="en-US" sz="3200" dirty="0">
              <a:solidFill>
                <a:srgbClr val="0070C0"/>
              </a:solidFill>
              <a:cs typeface="Arabic Transparent"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45917672"/>
              </p:ext>
            </p:extLst>
          </p:nvPr>
        </p:nvGraphicFramePr>
        <p:xfrm>
          <a:off x="-2" y="2193925"/>
          <a:ext cx="9430872" cy="4206876"/>
        </p:xfrm>
        <a:graphic>
          <a:graphicData uri="http://schemas.openxmlformats.org/drawingml/2006/table">
            <a:tbl>
              <a:tblPr firstRow="1" bandRow="1">
                <a:tableStyleId>{7DF18680-E054-41AD-8BC1-D1AEF772440D}</a:tableStyleId>
              </a:tblPr>
              <a:tblGrid>
                <a:gridCol w="3143624"/>
                <a:gridCol w="3143624"/>
                <a:gridCol w="3143624"/>
              </a:tblGrid>
              <a:tr h="872537">
                <a:tc>
                  <a:txBody>
                    <a:bodyPr/>
                    <a:lstStyle/>
                    <a:p>
                      <a:pPr algn="ctr"/>
                      <a:r>
                        <a:rPr lang="ar-SA" sz="2800" b="1" dirty="0" smtClean="0">
                          <a:solidFill>
                            <a:schemeClr val="bg1"/>
                          </a:solidFill>
                          <a:cs typeface="Arabic Transparent" pitchFamily="2" charset="-78"/>
                        </a:rPr>
                        <a:t>الجملة</a:t>
                      </a:r>
                      <a:endParaRPr lang="en-US" sz="2800" dirty="0">
                        <a:solidFill>
                          <a:schemeClr val="bg1"/>
                        </a:solidFill>
                        <a:cs typeface="Arabic Transparent" pitchFamily="2" charset="-78"/>
                      </a:endParaRPr>
                    </a:p>
                  </a:txBody>
                  <a:tcPr marT="45726" marB="45726">
                    <a:solidFill>
                      <a:srgbClr val="0066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b="1" dirty="0" smtClean="0">
                          <a:solidFill>
                            <a:schemeClr val="tx2">
                              <a:lumMod val="75000"/>
                            </a:schemeClr>
                          </a:solidFill>
                          <a:cs typeface="Arabic Transparent" pitchFamily="2" charset="-78"/>
                        </a:rPr>
                        <a:t>المفرد</a:t>
                      </a:r>
                      <a:endParaRPr lang="en-US" sz="1800" b="1" dirty="0" smtClean="0">
                        <a:solidFill>
                          <a:schemeClr val="tx2">
                            <a:lumMod val="75000"/>
                          </a:schemeClr>
                        </a:solidFill>
                        <a:cs typeface="Arabic Transparent" pitchFamily="2" charset="-78"/>
                      </a:endParaRPr>
                    </a:p>
                    <a:p>
                      <a:pPr algn="ctr"/>
                      <a:endParaRPr lang="en-US" sz="1800" dirty="0">
                        <a:cs typeface="Arabic Transparent" pitchFamily="2" charset="-78"/>
                      </a:endParaRPr>
                    </a:p>
                  </a:txBody>
                  <a:tcPr marT="45726" marB="45726">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b="1" dirty="0" smtClean="0">
                          <a:solidFill>
                            <a:schemeClr val="bg1"/>
                          </a:solidFill>
                          <a:cs typeface="Arabic Transparent" pitchFamily="2" charset="-78"/>
                        </a:rPr>
                        <a:t>الجمع</a:t>
                      </a:r>
                      <a:endParaRPr lang="ar-SA" sz="2800" b="1" dirty="0" smtClean="0">
                        <a:solidFill>
                          <a:schemeClr val="bg1"/>
                        </a:solidFill>
                        <a:cs typeface="Arabic Transparent" pitchFamily="2" charset="-78"/>
                      </a:endParaRPr>
                    </a:p>
                  </a:txBody>
                  <a:tcPr marT="45726" marB="45726">
                    <a:solidFill>
                      <a:srgbClr val="AE1517"/>
                    </a:solidFill>
                  </a:tcPr>
                </a:tc>
              </a:tr>
              <a:tr h="654403">
                <a:tc>
                  <a:txBody>
                    <a:bodyPr/>
                    <a:lstStyle/>
                    <a:p>
                      <a:pPr algn="ctr"/>
                      <a:r>
                        <a:rPr lang="en-US" sz="3200" dirty="0" smtClean="0">
                          <a:solidFill>
                            <a:schemeClr val="bg1"/>
                          </a:solidFill>
                          <a:cs typeface="Arabic Transparent" pitchFamily="2" charset="-78"/>
                        </a:rPr>
                        <a:t>---------</a:t>
                      </a:r>
                      <a:endParaRPr lang="en-US" sz="3200" dirty="0">
                        <a:solidFill>
                          <a:schemeClr val="bg1"/>
                        </a:solidFill>
                        <a:cs typeface="Arabic Transparent" pitchFamily="2" charset="-78"/>
                      </a:endParaRPr>
                    </a:p>
                  </a:txBody>
                  <a:tcPr marT="45726" marB="45726">
                    <a:solidFill>
                      <a:srgbClr val="006600"/>
                    </a:solidFill>
                  </a:tcPr>
                </a:tc>
                <a:tc>
                  <a:txBody>
                    <a:bodyPr/>
                    <a:lstStyle/>
                    <a:p>
                      <a:pPr algn="ctr"/>
                      <a:r>
                        <a:rPr lang="en-US" sz="3600" dirty="0" smtClean="0">
                          <a:cs typeface="Arabic Transparent" pitchFamily="2" charset="-78"/>
                        </a:rPr>
                        <a:t>---------</a:t>
                      </a:r>
                      <a:endParaRPr lang="en-US" sz="3600" dirty="0">
                        <a:cs typeface="Arabic Transparent" pitchFamily="2" charset="-78"/>
                      </a:endParaRPr>
                    </a:p>
                  </a:txBody>
                  <a:tcPr marT="45726" marB="45726">
                    <a:solidFill>
                      <a:srgbClr val="00B0F0"/>
                    </a:solidFill>
                  </a:tcPr>
                </a:tc>
                <a:tc>
                  <a:txBody>
                    <a:bodyPr/>
                    <a:lstStyle/>
                    <a:p>
                      <a:pPr algn="ctr"/>
                      <a:r>
                        <a:rPr lang="ar-SA" sz="2800" dirty="0" smtClean="0">
                          <a:solidFill>
                            <a:schemeClr val="bg1"/>
                          </a:solidFill>
                          <a:cs typeface="Arabic Transparent" pitchFamily="2" charset="-78"/>
                        </a:rPr>
                        <a:t>صلوات</a:t>
                      </a:r>
                      <a:endParaRPr lang="en-US" sz="1800" dirty="0">
                        <a:solidFill>
                          <a:schemeClr val="bg1"/>
                        </a:solidFill>
                        <a:cs typeface="Arabic Transparent" pitchFamily="2" charset="-78"/>
                      </a:endParaRPr>
                    </a:p>
                  </a:txBody>
                  <a:tcPr marT="45726" marB="45726">
                    <a:solidFill>
                      <a:srgbClr val="AE1517"/>
                    </a:solidFill>
                  </a:tcPr>
                </a:tc>
              </a:tr>
              <a:tr h="654403">
                <a:tc>
                  <a:txBody>
                    <a:bodyPr/>
                    <a:lstStyle/>
                    <a:p>
                      <a:pPr algn="ctr"/>
                      <a:r>
                        <a:rPr lang="en-US" sz="3200" dirty="0" smtClean="0">
                          <a:solidFill>
                            <a:schemeClr val="bg1"/>
                          </a:solidFill>
                          <a:cs typeface="Arabic Transparent" pitchFamily="2" charset="-78"/>
                        </a:rPr>
                        <a:t>----------</a:t>
                      </a:r>
                      <a:endParaRPr lang="en-US" sz="3200" dirty="0">
                        <a:solidFill>
                          <a:schemeClr val="bg1"/>
                        </a:solidFill>
                        <a:cs typeface="Arabic Transparent" pitchFamily="2" charset="-78"/>
                      </a:endParaRPr>
                    </a:p>
                  </a:txBody>
                  <a:tcPr marT="45726" marB="45726">
                    <a:solidFill>
                      <a:srgbClr val="006600"/>
                    </a:solidFill>
                  </a:tcPr>
                </a:tc>
                <a:tc>
                  <a:txBody>
                    <a:bodyPr/>
                    <a:lstStyle/>
                    <a:p>
                      <a:pPr algn="ctr"/>
                      <a:r>
                        <a:rPr lang="en-US" sz="3200" dirty="0" smtClean="0">
                          <a:cs typeface="Arabic Transparent" pitchFamily="2" charset="-78"/>
                        </a:rPr>
                        <a:t>----------</a:t>
                      </a:r>
                      <a:endParaRPr lang="en-US" sz="3200" dirty="0">
                        <a:cs typeface="Arabic Transparent" pitchFamily="2" charset="-78"/>
                      </a:endParaRPr>
                    </a:p>
                  </a:txBody>
                  <a:tcPr marT="45726" marB="45726">
                    <a:solidFill>
                      <a:srgbClr val="00B0F0"/>
                    </a:solidFill>
                  </a:tcPr>
                </a:tc>
                <a:tc>
                  <a:txBody>
                    <a:bodyPr/>
                    <a:lstStyle/>
                    <a:p>
                      <a:pPr algn="ctr"/>
                      <a:r>
                        <a:rPr lang="ar-SA" sz="3200" dirty="0" smtClean="0">
                          <a:solidFill>
                            <a:schemeClr val="bg1"/>
                          </a:solidFill>
                          <a:cs typeface="Arabic Transparent" pitchFamily="2" charset="-78"/>
                        </a:rPr>
                        <a:t>اصول</a:t>
                      </a:r>
                      <a:endParaRPr lang="en-US" sz="3200" dirty="0">
                        <a:solidFill>
                          <a:schemeClr val="bg1"/>
                        </a:solidFill>
                        <a:cs typeface="Arabic Transparent" pitchFamily="2" charset="-78"/>
                      </a:endParaRPr>
                    </a:p>
                  </a:txBody>
                  <a:tcPr marT="45726" marB="45726">
                    <a:solidFill>
                      <a:srgbClr val="AE1517"/>
                    </a:solidFill>
                  </a:tcPr>
                </a:tc>
              </a:tr>
              <a:tr h="654403">
                <a:tc>
                  <a:txBody>
                    <a:bodyPr/>
                    <a:lstStyle/>
                    <a:p>
                      <a:pPr algn="ctr"/>
                      <a:r>
                        <a:rPr lang="en-US" sz="3200" dirty="0" smtClean="0">
                          <a:solidFill>
                            <a:schemeClr val="bg1"/>
                          </a:solidFill>
                          <a:cs typeface="Arabic Transparent" pitchFamily="2" charset="-78"/>
                        </a:rPr>
                        <a:t>------------</a:t>
                      </a:r>
                      <a:endParaRPr lang="en-US" sz="3200" dirty="0">
                        <a:solidFill>
                          <a:schemeClr val="bg1"/>
                        </a:solidFill>
                        <a:cs typeface="Arabic Transparent" pitchFamily="2" charset="-78"/>
                      </a:endParaRPr>
                    </a:p>
                  </a:txBody>
                  <a:tcPr marT="45726" marB="45726">
                    <a:solidFill>
                      <a:srgbClr val="006600"/>
                    </a:solidFill>
                  </a:tcPr>
                </a:tc>
                <a:tc>
                  <a:txBody>
                    <a:bodyPr/>
                    <a:lstStyle/>
                    <a:p>
                      <a:pPr algn="ctr"/>
                      <a:r>
                        <a:rPr lang="en-US" sz="3200" dirty="0" smtClean="0">
                          <a:cs typeface="Arabic Transparent" pitchFamily="2" charset="-78"/>
                        </a:rPr>
                        <a:t>-----------</a:t>
                      </a:r>
                      <a:endParaRPr lang="en-US" sz="3200" dirty="0">
                        <a:cs typeface="Arabic Transparent" pitchFamily="2" charset="-78"/>
                      </a:endParaRPr>
                    </a:p>
                  </a:txBody>
                  <a:tcPr marT="45726" marB="45726">
                    <a:solidFill>
                      <a:srgbClr val="00B0F0"/>
                    </a:solidFill>
                  </a:tcPr>
                </a:tc>
                <a:tc>
                  <a:txBody>
                    <a:bodyPr/>
                    <a:lstStyle/>
                    <a:p>
                      <a:pPr algn="ctr"/>
                      <a:r>
                        <a:rPr lang="ar-SA" sz="3600" dirty="0" smtClean="0">
                          <a:solidFill>
                            <a:schemeClr val="bg1"/>
                          </a:solidFill>
                          <a:cs typeface="Arabic Transparent" pitchFamily="2" charset="-78"/>
                        </a:rPr>
                        <a:t>اوامر </a:t>
                      </a:r>
                      <a:endParaRPr lang="en-US" sz="3600" dirty="0">
                        <a:solidFill>
                          <a:schemeClr val="bg1"/>
                        </a:solidFill>
                        <a:cs typeface="Arabic Transparent" pitchFamily="2" charset="-78"/>
                      </a:endParaRPr>
                    </a:p>
                  </a:txBody>
                  <a:tcPr marT="45726" marB="45726">
                    <a:solidFill>
                      <a:srgbClr val="AE1517"/>
                    </a:solidFill>
                  </a:tcPr>
                </a:tc>
              </a:tr>
              <a:tr h="716727">
                <a:tc>
                  <a:txBody>
                    <a:bodyPr/>
                    <a:lstStyle/>
                    <a:p>
                      <a:pPr algn="ctr"/>
                      <a:r>
                        <a:rPr lang="en-US" sz="2800" dirty="0" smtClean="0">
                          <a:solidFill>
                            <a:schemeClr val="bg1"/>
                          </a:solidFill>
                          <a:cs typeface="Arabic Transparent" pitchFamily="2" charset="-78"/>
                        </a:rPr>
                        <a:t>---------------</a:t>
                      </a:r>
                      <a:endParaRPr lang="en-US" sz="2800" dirty="0">
                        <a:solidFill>
                          <a:schemeClr val="bg1"/>
                        </a:solidFill>
                        <a:cs typeface="Arabic Transparent" pitchFamily="2" charset="-78"/>
                      </a:endParaRPr>
                    </a:p>
                  </a:txBody>
                  <a:tcPr marT="45726" marB="45726">
                    <a:solidFill>
                      <a:srgbClr val="006600"/>
                    </a:solidFill>
                  </a:tcPr>
                </a:tc>
                <a:tc>
                  <a:txBody>
                    <a:bodyPr/>
                    <a:lstStyle/>
                    <a:p>
                      <a:pPr algn="ctr"/>
                      <a:r>
                        <a:rPr lang="en-US" sz="3200" dirty="0" smtClean="0">
                          <a:cs typeface="Arabic Transparent" pitchFamily="2" charset="-78"/>
                        </a:rPr>
                        <a:t>------------</a:t>
                      </a:r>
                      <a:endParaRPr lang="en-US" sz="3200" dirty="0">
                        <a:cs typeface="Arabic Transparent" pitchFamily="2" charset="-78"/>
                      </a:endParaRPr>
                    </a:p>
                  </a:txBody>
                  <a:tcPr marT="45726" marB="45726">
                    <a:solidFill>
                      <a:srgbClr val="00B0F0"/>
                    </a:solidFill>
                  </a:tcPr>
                </a:tc>
                <a:tc>
                  <a:txBody>
                    <a:bodyPr/>
                    <a:lstStyle/>
                    <a:p>
                      <a:pPr algn="ctr"/>
                      <a:r>
                        <a:rPr lang="ar-SA" sz="4000" dirty="0" smtClean="0">
                          <a:solidFill>
                            <a:schemeClr val="bg1"/>
                          </a:solidFill>
                          <a:cs typeface="Arabic Transparent" pitchFamily="2" charset="-78"/>
                        </a:rPr>
                        <a:t>اديان</a:t>
                      </a:r>
                      <a:endParaRPr lang="en-US" sz="4000" dirty="0">
                        <a:solidFill>
                          <a:schemeClr val="bg1"/>
                        </a:solidFill>
                        <a:cs typeface="Arabic Transparent" pitchFamily="2" charset="-78"/>
                      </a:endParaRPr>
                    </a:p>
                  </a:txBody>
                  <a:tcPr marT="45726" marB="45726">
                    <a:solidFill>
                      <a:srgbClr val="AE1517"/>
                    </a:solidFill>
                  </a:tcPr>
                </a:tc>
              </a:tr>
              <a:tr h="654403">
                <a:tc>
                  <a:txBody>
                    <a:bodyPr/>
                    <a:lstStyle/>
                    <a:p>
                      <a:pPr algn="ctr"/>
                      <a:r>
                        <a:rPr lang="en-US" sz="3200" dirty="0" smtClean="0">
                          <a:solidFill>
                            <a:schemeClr val="bg1"/>
                          </a:solidFill>
                          <a:cs typeface="Arabic Transparent" pitchFamily="2" charset="-78"/>
                        </a:rPr>
                        <a:t>------------</a:t>
                      </a:r>
                      <a:endParaRPr lang="en-US" sz="3200" dirty="0">
                        <a:solidFill>
                          <a:schemeClr val="bg1"/>
                        </a:solidFill>
                        <a:cs typeface="Arabic Transparent" pitchFamily="2" charset="-78"/>
                      </a:endParaRPr>
                    </a:p>
                  </a:txBody>
                  <a:tcPr marT="45726" marB="45726">
                    <a:solidFill>
                      <a:srgbClr val="006600"/>
                    </a:solidFill>
                  </a:tcPr>
                </a:tc>
                <a:tc>
                  <a:txBody>
                    <a:bodyPr/>
                    <a:lstStyle/>
                    <a:p>
                      <a:pPr algn="ctr"/>
                      <a:r>
                        <a:rPr lang="en-US" sz="3600" dirty="0" smtClean="0">
                          <a:cs typeface="Arabic Transparent" pitchFamily="2" charset="-78"/>
                        </a:rPr>
                        <a:t>-----------</a:t>
                      </a:r>
                      <a:endParaRPr lang="en-US" sz="3600" dirty="0">
                        <a:cs typeface="Arabic Transparent" pitchFamily="2" charset="-78"/>
                      </a:endParaRPr>
                    </a:p>
                  </a:txBody>
                  <a:tcPr marT="45726" marB="45726">
                    <a:solidFill>
                      <a:srgbClr val="00B0F0"/>
                    </a:solidFill>
                  </a:tcPr>
                </a:tc>
                <a:tc>
                  <a:txBody>
                    <a:bodyPr/>
                    <a:lstStyle/>
                    <a:p>
                      <a:pPr algn="ctr"/>
                      <a:r>
                        <a:rPr lang="ar-SA" sz="3600" dirty="0" smtClean="0">
                          <a:solidFill>
                            <a:schemeClr val="bg1"/>
                          </a:solidFill>
                          <a:cs typeface="Arabic Transparent" pitchFamily="2" charset="-78"/>
                        </a:rPr>
                        <a:t>رجال</a:t>
                      </a:r>
                      <a:endParaRPr lang="en-US" sz="3600" dirty="0">
                        <a:solidFill>
                          <a:schemeClr val="bg1"/>
                        </a:solidFill>
                        <a:cs typeface="Arabic Transparent" pitchFamily="2" charset="-78"/>
                      </a:endParaRPr>
                    </a:p>
                  </a:txBody>
                  <a:tcPr marT="45726" marB="45726">
                    <a:solidFill>
                      <a:srgbClr val="AE1517"/>
                    </a:solidFill>
                  </a:tcPr>
                </a:tc>
              </a:tr>
            </a:tbl>
          </a:graphicData>
        </a:graphic>
      </p:graphicFrame>
    </p:spTree>
    <p:extLst>
      <p:ext uri="{BB962C8B-B14F-4D97-AF65-F5344CB8AC3E}">
        <p14:creationId xmlns:p14="http://schemas.microsoft.com/office/powerpoint/2010/main" val="337566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p:cTn id="19"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954876"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১৪</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a:xfrm>
            <a:off x="2061882" y="0"/>
            <a:ext cx="6786563" cy="1143000"/>
          </a:xfrm>
          <a:prstGeom prst="rect">
            <a:avLst/>
          </a:prstGeom>
          <a:solidFill>
            <a:schemeClr val="accent3">
              <a:lumMod val="75000"/>
            </a:schemeClr>
          </a:solidFill>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ar-SA" b="1" dirty="0" smtClean="0">
                <a:solidFill>
                  <a:srgbClr val="7030A0"/>
                </a:solidFill>
                <a:cs typeface="Arabic Transparent" pitchFamily="2" charset="-78"/>
              </a:rPr>
              <a:t>الواجب المنزلي</a:t>
            </a:r>
            <a:endParaRPr lang="en-US" dirty="0">
              <a:cs typeface="Arabic Transparent" pitchFamily="2" charset="-78"/>
            </a:endParaRPr>
          </a:p>
        </p:txBody>
      </p:sp>
      <p:sp>
        <p:nvSpPr>
          <p:cNvPr id="6" name="Rounded Rectangle 5"/>
          <p:cNvSpPr/>
          <p:nvPr/>
        </p:nvSpPr>
        <p:spPr>
          <a:xfrm>
            <a:off x="340659" y="1631576"/>
            <a:ext cx="9681882" cy="414169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anchor="ctr"/>
          <a:lstStyle/>
          <a:p>
            <a:pPr algn="r" eaLnBrk="1" hangingPunct="1">
              <a:defRPr/>
            </a:pPr>
            <a:r>
              <a:rPr lang="ar-SA" sz="6000" b="1" dirty="0">
                <a:solidFill>
                  <a:srgbClr val="FF0000"/>
                </a:solidFill>
                <a:cs typeface="Arabic Transparent" pitchFamily="2" charset="-78"/>
              </a:rPr>
              <a:t>(١) استخرج عشرة صيغة من النص ثم حوله الي صيغة المضارع</a:t>
            </a:r>
          </a:p>
        </p:txBody>
      </p:sp>
    </p:spTree>
    <p:extLst>
      <p:ext uri="{BB962C8B-B14F-4D97-AF65-F5344CB8AC3E}">
        <p14:creationId xmlns:p14="http://schemas.microsoft.com/office/powerpoint/2010/main" val="340230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grpId="0" nodeType="clickEffect">
                                  <p:stCondLst>
                                    <p:cond delay="0"/>
                                  </p:stCondLst>
                                  <p:childTnLst>
                                    <p:set>
                                      <p:cBhvr>
                                        <p:cTn id="11" dur="3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954876"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১৫</a:t>
            </a:r>
            <a:endParaRPr lang="en-US" sz="4400" dirty="0">
              <a:latin typeface="NikoshBAN" panose="02000000000000000000" pitchFamily="2" charset="0"/>
              <a:cs typeface="NikoshBAN" panose="02000000000000000000" pitchFamily="2" charset="0"/>
            </a:endParaRPr>
          </a:p>
        </p:txBody>
      </p:sp>
      <p:sp>
        <p:nvSpPr>
          <p:cNvPr id="5" name="Cloud 4"/>
          <p:cNvSpPr/>
          <p:nvPr/>
        </p:nvSpPr>
        <p:spPr>
          <a:xfrm>
            <a:off x="2414566" y="0"/>
            <a:ext cx="5420587" cy="1285884"/>
          </a:xfrm>
          <a:prstGeom prst="cloud">
            <a:avLst/>
          </a:prstGeom>
          <a:ln>
            <a:noFill/>
          </a:ln>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ar-SA" sz="4800" b="1" dirty="0">
                <a:solidFill>
                  <a:schemeClr val="bg1"/>
                </a:solidFill>
              </a:rPr>
              <a:t>شكرا</a:t>
            </a:r>
            <a:endParaRPr lang="en-US" sz="4800" dirty="0"/>
          </a:p>
        </p:txBody>
      </p:sp>
      <p:pic>
        <p:nvPicPr>
          <p:cNvPr id="6" name="Content Placehold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0470" y="1392892"/>
            <a:ext cx="5396753" cy="362734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ular Callout 6"/>
          <p:cNvSpPr/>
          <p:nvPr/>
        </p:nvSpPr>
        <p:spPr>
          <a:xfrm>
            <a:off x="3191435" y="5176854"/>
            <a:ext cx="4159623" cy="928694"/>
          </a:xfrm>
          <a:prstGeom prst="wedgeRectCallout">
            <a:avLst/>
          </a:prstGeom>
          <a:solidFill>
            <a:srgbClr val="0C7CD2"/>
          </a:solidFill>
          <a:ln>
            <a:noFill/>
          </a:ln>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ar-SA" sz="4000" b="1" dirty="0">
                <a:solidFill>
                  <a:srgbClr val="FFFF00"/>
                </a:solidFill>
                <a:effectLst>
                  <a:outerShdw blurRad="50800" dist="38100" dir="8100000" algn="tr" rotWithShape="0">
                    <a:prstClr val="black">
                      <a:alpha val="40000"/>
                    </a:prstClr>
                  </a:outerShdw>
                </a:effectLst>
              </a:rPr>
              <a:t>الى اللقاء</a:t>
            </a:r>
            <a:endParaRPr lang="en-US" sz="4000" b="1" dirty="0">
              <a:solidFill>
                <a:srgbClr val="FFFF00"/>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175775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4)">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a:latin typeface="NikoshBAN" panose="02000000000000000000" pitchFamily="2" charset="0"/>
                <a:cs typeface="NikoshBAN" panose="02000000000000000000" pitchFamily="2" charset="0"/>
              </a:rPr>
              <a:t>২</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a:xfrm>
            <a:off x="1766046" y="0"/>
            <a:ext cx="6934200" cy="1447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AE" sz="5400" b="1" smtClean="0">
                <a:solidFill>
                  <a:srgbClr val="00B050"/>
                </a:solidFill>
                <a:latin typeface="Arabic Transparent" panose="020B0604020202020204" pitchFamily="34" charset="0"/>
                <a:cs typeface="Arabic Transparent" panose="020B0604020202020204" pitchFamily="34" charset="0"/>
              </a:rPr>
              <a:t>تعريف المعلم</a:t>
            </a:r>
            <a:endParaRPr lang="en-US" sz="5400" dirty="0">
              <a:latin typeface="Arabic Transparent" panose="020B0604020202020204" pitchFamily="34" charset="0"/>
              <a:cs typeface="Arabic Transparent" panose="020B0604020202020204" pitchFamily="34" charset="0"/>
            </a:endParaRPr>
          </a:p>
        </p:txBody>
      </p:sp>
      <p:sp>
        <p:nvSpPr>
          <p:cNvPr id="7" name="Text Box 3"/>
          <p:cNvSpPr txBox="1">
            <a:spLocks noChangeArrowheads="1"/>
          </p:cNvSpPr>
          <p:nvPr/>
        </p:nvSpPr>
        <p:spPr bwMode="auto">
          <a:xfrm>
            <a:off x="475122" y="1295400"/>
            <a:ext cx="5791200" cy="4267200"/>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5400" dirty="0">
                <a:solidFill>
                  <a:srgbClr val="7030A0"/>
                </a:solidFill>
                <a:cs typeface="Arabic Transparent" panose="020B0604020202020204" pitchFamily="34" charset="0"/>
              </a:rPr>
              <a:t>جميْلَةُ النسَاء </a:t>
            </a:r>
          </a:p>
          <a:p>
            <a:pPr eaLnBrk="1" hangingPunct="1"/>
            <a:r>
              <a:rPr lang="ar-SA" altLang="en-US" sz="5400" dirty="0">
                <a:solidFill>
                  <a:srgbClr val="002060"/>
                </a:solidFill>
                <a:cs typeface="Arabic Transparent" panose="020B0604020202020204" pitchFamily="34" charset="0"/>
              </a:rPr>
              <a:t> مساعد المعلم</a:t>
            </a:r>
            <a:endParaRPr lang="en-US" altLang="en-US" sz="5400" dirty="0">
              <a:solidFill>
                <a:srgbClr val="FF0000"/>
              </a:solidFill>
              <a:cs typeface="Arabic Transparent" panose="020B0604020202020204" pitchFamily="34" charset="0"/>
            </a:endParaRPr>
          </a:p>
          <a:p>
            <a:pPr eaLnBrk="1" hangingPunct="1"/>
            <a:r>
              <a:rPr lang="ar-SA" altLang="en-US" sz="4000" dirty="0">
                <a:cs typeface="Arabic Transparent" panose="020B0604020202020204" pitchFamily="34" charset="0"/>
              </a:rPr>
              <a:t>صرركوتي الوحديا دي-موكي</a:t>
            </a:r>
          </a:p>
          <a:p>
            <a:pPr eaLnBrk="1" hangingPunct="1"/>
            <a:r>
              <a:rPr lang="ar-SA" altLang="en-US" sz="4000" dirty="0">
                <a:cs typeface="Arabic Transparent" panose="020B0604020202020204" pitchFamily="34" charset="0"/>
              </a:rPr>
              <a:t>داخل مدرس. سندرغنز. غيبندا.</a:t>
            </a:r>
          </a:p>
          <a:p>
            <a:pPr eaLnBrk="1" hangingPunct="1"/>
            <a:r>
              <a:rPr lang="en-US" altLang="en-US" sz="5400" dirty="0">
                <a:cs typeface="Arabic Transparent" panose="020B0604020202020204" pitchFamily="34" charset="0"/>
              </a:rPr>
              <a:t>০১৭৩৭৯৬২২৮১</a:t>
            </a:r>
            <a:r>
              <a:rPr lang="en-US" altLang="en-US" sz="4400" dirty="0">
                <a:cs typeface="Arabic Transparent" panose="020B0604020202020204" pitchFamily="34" charset="0"/>
              </a:rPr>
              <a:t>         </a:t>
            </a:r>
          </a:p>
          <a:p>
            <a:pPr eaLnBrk="1" hangingPunct="1"/>
            <a:r>
              <a:rPr lang="en-US" altLang="en-US" sz="3600" dirty="0">
                <a:cs typeface="Arabic Transparent" panose="020B0604020202020204" pitchFamily="34" charset="0"/>
              </a:rPr>
              <a:t>nasrindakua@gmail.com</a:t>
            </a:r>
          </a:p>
        </p:txBody>
      </p:sp>
      <p:pic>
        <p:nvPicPr>
          <p:cNvPr id="8" name="Picture 7" descr="cc9ba6b09c.png"/>
          <p:cNvPicPr>
            <a:picLocks noChangeAspect="1"/>
          </p:cNvPicPr>
          <p:nvPr/>
        </p:nvPicPr>
        <p:blipFill>
          <a:blip r:embed="rId2"/>
          <a:stretch>
            <a:fillRect/>
          </a:stretch>
        </p:blipFill>
        <p:spPr>
          <a:xfrm rot="2134151">
            <a:off x="66486" y="4714685"/>
            <a:ext cx="336550" cy="336550"/>
          </a:xfrm>
          <a:prstGeom prst="rect">
            <a:avLst/>
          </a:prstGeom>
          <a:solidFill>
            <a:srgbClr val="FF0000"/>
          </a:solidFill>
          <a:ln>
            <a:noFill/>
          </a:ln>
        </p:spPr>
        <p:style>
          <a:lnRef idx="1">
            <a:schemeClr val="accent5"/>
          </a:lnRef>
          <a:fillRef idx="2">
            <a:schemeClr val="accent5"/>
          </a:fillRef>
          <a:effectRef idx="1">
            <a:schemeClr val="accent5"/>
          </a:effectRef>
          <a:fontRef idx="minor">
            <a:schemeClr val="dk1"/>
          </a:fontRef>
        </p:style>
      </p:pic>
      <p:pic>
        <p:nvPicPr>
          <p:cNvPr id="9" name="Picture 8" descr="b2e893539c.png"/>
          <p:cNvPicPr>
            <a:picLocks noChangeAspect="1"/>
          </p:cNvPicPr>
          <p:nvPr/>
        </p:nvPicPr>
        <p:blipFill>
          <a:blip r:embed="rId3"/>
          <a:stretch>
            <a:fillRect/>
          </a:stretch>
        </p:blipFill>
        <p:spPr>
          <a:xfrm>
            <a:off x="9939" y="5486400"/>
            <a:ext cx="381000" cy="381000"/>
          </a:xfrm>
          <a:prstGeom prst="rect">
            <a:avLst/>
          </a:prstGeom>
          <a:solidFill>
            <a:schemeClr val="accent4">
              <a:lumMod val="60000"/>
              <a:lumOff val="40000"/>
            </a:schemeClr>
          </a:solidFill>
          <a:ln>
            <a:no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7612" y="1846729"/>
            <a:ext cx="2660251" cy="2743199"/>
          </a:xfrm>
          <a:prstGeom prst="rect">
            <a:avLst/>
          </a:prstGeom>
        </p:spPr>
      </p:pic>
      <p:sp>
        <p:nvSpPr>
          <p:cNvPr id="11" name="Rectangle 10"/>
          <p:cNvSpPr/>
          <p:nvPr/>
        </p:nvSpPr>
        <p:spPr>
          <a:xfrm>
            <a:off x="7642411" y="4648200"/>
            <a:ext cx="2133600" cy="584775"/>
          </a:xfrm>
          <a:prstGeom prst="rect">
            <a:avLst/>
          </a:prstGeom>
        </p:spPr>
        <p:txBody>
          <a:bodyPr wrap="square">
            <a:spAutoFit/>
          </a:bodyPr>
          <a:lstStyle/>
          <a:p>
            <a:r>
              <a:rPr lang="ar-SA" altLang="en-US" sz="3200" dirty="0">
                <a:solidFill>
                  <a:srgbClr val="7030A0"/>
                </a:solidFill>
                <a:cs typeface="Arabic Transparent" panose="020B0604020202020204" pitchFamily="34" charset="0"/>
              </a:rPr>
              <a:t>جميْلَةُ النسَاء </a:t>
            </a:r>
          </a:p>
        </p:txBody>
      </p:sp>
    </p:spTree>
    <p:extLst>
      <p:ext uri="{BB962C8B-B14F-4D97-AF65-F5344CB8AC3E}">
        <p14:creationId xmlns:p14="http://schemas.microsoft.com/office/powerpoint/2010/main" val="57387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৩</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523129" y="0"/>
            <a:ext cx="6257925" cy="1225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z="7200" b="1" smtClean="0">
                <a:solidFill>
                  <a:srgbClr val="0C7CD2"/>
                </a:solidFill>
                <a:cs typeface="Arabic Transparent" panose="020B0604020202020204" pitchFamily="34" charset="0"/>
              </a:rPr>
              <a:t>تعريف الدرس</a:t>
            </a:r>
            <a:r>
              <a:rPr lang="en-US" altLang="en-US" sz="4800" smtClean="0">
                <a:solidFill>
                  <a:schemeClr val="bg1"/>
                </a:solidFill>
              </a:rPr>
              <a:t/>
            </a:r>
            <a:br>
              <a:rPr lang="en-US" altLang="en-US" sz="4800" smtClean="0">
                <a:solidFill>
                  <a:schemeClr val="bg1"/>
                </a:solidFill>
              </a:rPr>
            </a:br>
            <a:endParaRPr lang="en-US" altLang="en-US" sz="4800" dirty="0" smtClean="0"/>
          </a:p>
        </p:txBody>
      </p:sp>
      <p:sp>
        <p:nvSpPr>
          <p:cNvPr id="6" name="Content Placeholder 2"/>
          <p:cNvSpPr txBox="1">
            <a:spLocks/>
          </p:cNvSpPr>
          <p:nvPr/>
        </p:nvSpPr>
        <p:spPr>
          <a:xfrm>
            <a:off x="0" y="1600200"/>
            <a:ext cx="7072313"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defRPr/>
            </a:pPr>
            <a:r>
              <a:rPr lang="ar-SA" sz="4400" dirty="0" smtClean="0">
                <a:solidFill>
                  <a:schemeClr val="tx2"/>
                </a:solidFill>
                <a:cs typeface="Arabic Transparent" pitchFamily="2" charset="-78"/>
              </a:rPr>
              <a:t>الصف السابع من الداخل</a:t>
            </a:r>
            <a:endParaRPr lang="en-US" sz="4400" dirty="0" smtClean="0">
              <a:solidFill>
                <a:schemeClr val="tx2"/>
              </a:solidFill>
              <a:cs typeface="Arabic Transparent" pitchFamily="2" charset="-78"/>
            </a:endParaRPr>
          </a:p>
          <a:p>
            <a:pPr>
              <a:defRPr/>
            </a:pPr>
            <a:r>
              <a:rPr lang="ar-SA" sz="4000" b="1" dirty="0" smtClean="0">
                <a:solidFill>
                  <a:srgbClr val="7030A0"/>
                </a:solidFill>
                <a:cs typeface="Arabic Transparent" pitchFamily="2" charset="-78"/>
              </a:rPr>
              <a:t>المادة: اللغة العربية الإتصالية</a:t>
            </a:r>
            <a:endParaRPr lang="en-US" sz="4000" b="1" dirty="0" smtClean="0">
              <a:solidFill>
                <a:srgbClr val="7030A0"/>
              </a:solidFill>
              <a:cs typeface="Arabic Transparent" pitchFamily="2" charset="-78"/>
            </a:endParaRPr>
          </a:p>
          <a:p>
            <a:pPr>
              <a:defRPr/>
            </a:pPr>
            <a:r>
              <a:rPr lang="ar-SA" sz="4400" dirty="0" smtClean="0">
                <a:solidFill>
                  <a:srgbClr val="00B050"/>
                </a:solidFill>
                <a:cs typeface="Arabic Transparent" pitchFamily="2" charset="-78"/>
              </a:rPr>
              <a:t>الفصل الدراسي الاول</a:t>
            </a:r>
            <a:endParaRPr lang="en-US" sz="4400" dirty="0" smtClean="0">
              <a:solidFill>
                <a:srgbClr val="00B050"/>
              </a:solidFill>
              <a:cs typeface="Arabic Transparent" pitchFamily="2" charset="-78"/>
            </a:endParaRPr>
          </a:p>
          <a:p>
            <a:pPr>
              <a:defRPr/>
            </a:pPr>
            <a:r>
              <a:rPr lang="ar-SA" sz="4800" dirty="0" smtClean="0">
                <a:solidFill>
                  <a:srgbClr val="0070C0"/>
                </a:solidFill>
                <a:cs typeface="Arabic Transparent" pitchFamily="2" charset="-78"/>
              </a:rPr>
              <a:t>الدرس الرابع</a:t>
            </a:r>
            <a:endParaRPr lang="en-US" sz="4800" dirty="0" smtClean="0">
              <a:solidFill>
                <a:srgbClr val="0070C0"/>
              </a:solidFill>
              <a:cs typeface="Arabic Transparent" pitchFamily="2" charset="-78"/>
            </a:endParaRPr>
          </a:p>
          <a:p>
            <a:pPr>
              <a:defRPr/>
            </a:pPr>
            <a:r>
              <a:rPr lang="ar-SA" sz="4000" b="1" dirty="0" smtClean="0">
                <a:solidFill>
                  <a:srgbClr val="7030A0"/>
                </a:solidFill>
                <a:cs typeface="Arabic Transparent" pitchFamily="2" charset="-78"/>
              </a:rPr>
              <a:t> المدة:خمسون دقيقة</a:t>
            </a:r>
            <a:endParaRPr lang="en-US" sz="4000" b="1" dirty="0" smtClean="0">
              <a:solidFill>
                <a:srgbClr val="7030A0"/>
              </a:solidFill>
              <a:cs typeface="Arabic Transparent" pitchFamily="2" charset="-78"/>
            </a:endParaRPr>
          </a:p>
          <a:p>
            <a:pPr>
              <a:defRPr/>
            </a:pPr>
            <a:r>
              <a:rPr lang="ar-SA" sz="4800" b="1" dirty="0" smtClean="0">
                <a:solidFill>
                  <a:schemeClr val="tx2">
                    <a:lumMod val="75000"/>
                  </a:schemeClr>
                </a:solidFill>
                <a:cs typeface="Arabic Transparent" pitchFamily="2" charset="-78"/>
              </a:rPr>
              <a:t>التاريخ:</a:t>
            </a:r>
            <a:endParaRPr lang="en-US" sz="4400" dirty="0" smtClean="0">
              <a:solidFill>
                <a:schemeClr val="tx2">
                  <a:lumMod val="75000"/>
                </a:schemeClr>
              </a:solidFill>
              <a:cs typeface="Arabic Transparent" pitchFamily="2" charset="-78"/>
            </a:endParaRPr>
          </a:p>
          <a:p>
            <a:pPr>
              <a:defRPr/>
            </a:pPr>
            <a:endParaRPr lang="en-US" sz="4000" dirty="0">
              <a:cs typeface="Arabic Transparent" pitchFamily="2"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7218" y="1668175"/>
            <a:ext cx="3206076" cy="4293354"/>
          </a:xfrm>
          <a:prstGeom prst="rect">
            <a:avLst/>
          </a:prstGeom>
        </p:spPr>
      </p:pic>
    </p:spTree>
    <p:extLst>
      <p:ext uri="{BB962C8B-B14F-4D97-AF65-F5344CB8AC3E}">
        <p14:creationId xmlns:p14="http://schemas.microsoft.com/office/powerpoint/2010/main" val="96859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3000" fill="hold"/>
                                        <p:tgtEl>
                                          <p:spTgt spid="6">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3000" fill="hold"/>
                                        <p:tgtEl>
                                          <p:spTgt spid="6">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3000" fill="hold"/>
                                        <p:tgtEl>
                                          <p:spTgt spid="6">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3000" fill="hold"/>
                                        <p:tgtEl>
                                          <p:spTgt spid="6">
                                            <p:txEl>
                                              <p:pRg st="3" end="3"/>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3000" fill="hold"/>
                                        <p:tgtEl>
                                          <p:spTgt spid="6">
                                            <p:txEl>
                                              <p:pRg st="4" end="4"/>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3000" fill="hold"/>
                                        <p:tgtEl>
                                          <p:spTgt spid="6">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a:latin typeface="NikoshBAN" panose="02000000000000000000" pitchFamily="2" charset="0"/>
                <a:cs typeface="NikoshBAN" panose="02000000000000000000" pitchFamily="2" charset="0"/>
              </a:rPr>
              <a:t>৪</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971365" y="0"/>
            <a:ext cx="64008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z="6600" b="1" smtClean="0">
                <a:solidFill>
                  <a:srgbClr val="00B0F0"/>
                </a:solidFill>
                <a:latin typeface="Arabic Typesetting" panose="03020402040406030203" pitchFamily="66" charset="-78"/>
                <a:cs typeface="Arabic Transparent" panose="020B0604020202020204" pitchFamily="34" charset="0"/>
              </a:rPr>
              <a:t>استفادة الدرس</a:t>
            </a:r>
            <a:r>
              <a:rPr lang="en-US" altLang="en-US" sz="6600" b="1" smtClean="0">
                <a:solidFill>
                  <a:srgbClr val="00B0F0"/>
                </a:solidFill>
              </a:rPr>
              <a:t> </a:t>
            </a:r>
            <a:endParaRPr lang="en-US" altLang="en-US" sz="6600" dirty="0" smtClean="0">
              <a:solidFill>
                <a:srgbClr val="00B0F0"/>
              </a:solidFill>
            </a:endParaRPr>
          </a:p>
        </p:txBody>
      </p:sp>
      <p:sp>
        <p:nvSpPr>
          <p:cNvPr id="6" name="Content Placeholder 2"/>
          <p:cNvSpPr txBox="1">
            <a:spLocks/>
          </p:cNvSpPr>
          <p:nvPr/>
        </p:nvSpPr>
        <p:spPr>
          <a:xfrm>
            <a:off x="1272988" y="1887071"/>
            <a:ext cx="7072313"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FontTx/>
              <a:buNone/>
              <a:defRPr/>
            </a:pPr>
            <a:r>
              <a:rPr lang="ar-SA" sz="4000" b="1" dirty="0" smtClean="0">
                <a:solidFill>
                  <a:schemeClr val="accent6">
                    <a:lumMod val="75000"/>
                  </a:schemeClr>
                </a:solidFill>
                <a:cs typeface="Arabic Transparent" pitchFamily="2" charset="-78"/>
              </a:rPr>
              <a:t>يستطيع الطلاب بعد فراغة الدرس.........  </a:t>
            </a:r>
            <a:endParaRPr lang="en-US" sz="4000" b="1" dirty="0" smtClean="0">
              <a:solidFill>
                <a:schemeClr val="accent6">
                  <a:lumMod val="75000"/>
                </a:schemeClr>
              </a:solidFill>
              <a:cs typeface="Arabic Transparent" pitchFamily="2" charset="-78"/>
            </a:endParaRPr>
          </a:p>
          <a:p>
            <a:pPr marL="0" indent="0" algn="r">
              <a:buFontTx/>
              <a:buNone/>
              <a:defRPr/>
            </a:pPr>
            <a:r>
              <a:rPr lang="ar-SA" b="1" dirty="0" smtClean="0">
                <a:solidFill>
                  <a:schemeClr val="accent6">
                    <a:lumMod val="75000"/>
                  </a:schemeClr>
                </a:solidFill>
                <a:cs typeface="Arabic Transparent" pitchFamily="2" charset="-78"/>
              </a:rPr>
              <a:t>١. أن يقرأ النص و يفهمه</a:t>
            </a:r>
          </a:p>
          <a:p>
            <a:pPr marL="0" indent="0" algn="r">
              <a:buFontTx/>
              <a:buNone/>
              <a:defRPr/>
            </a:pPr>
            <a:r>
              <a:rPr lang="ar-SA" b="1" dirty="0" smtClean="0">
                <a:solidFill>
                  <a:schemeClr val="accent6">
                    <a:lumMod val="75000"/>
                  </a:schemeClr>
                </a:solidFill>
                <a:cs typeface="Arabic Transparent" pitchFamily="2" charset="-78"/>
              </a:rPr>
              <a:t>٢. أن يقول معني مفردات الهامة </a:t>
            </a:r>
          </a:p>
          <a:p>
            <a:pPr marL="0" indent="0" algn="r">
              <a:buFontTx/>
              <a:buNone/>
              <a:defRPr/>
            </a:pPr>
            <a:r>
              <a:rPr lang="ar-SA" b="1" dirty="0" smtClean="0">
                <a:solidFill>
                  <a:schemeClr val="accent6">
                    <a:lumMod val="75000"/>
                  </a:schemeClr>
                </a:solidFill>
                <a:cs typeface="Arabic Transparent" pitchFamily="2" charset="-78"/>
              </a:rPr>
              <a:t>٣. أن يستخدمه في الجمل</a:t>
            </a:r>
          </a:p>
          <a:p>
            <a:pPr marL="0" indent="0" algn="r">
              <a:buFontTx/>
              <a:buNone/>
              <a:defRPr/>
            </a:pPr>
            <a:r>
              <a:rPr lang="ar-SA" sz="4000" b="1" dirty="0" smtClean="0">
                <a:solidFill>
                  <a:schemeClr val="accent6">
                    <a:lumMod val="75000"/>
                  </a:schemeClr>
                </a:solidFill>
                <a:cs typeface="Arabic Transparent" pitchFamily="2" charset="-78"/>
              </a:rPr>
              <a:t>٣. أن يعين صياغ الماضي و المضارع</a:t>
            </a:r>
          </a:p>
          <a:p>
            <a:pPr>
              <a:defRPr/>
            </a:pPr>
            <a:endParaRPr lang="en-US" dirty="0">
              <a:solidFill>
                <a:schemeClr val="accent6">
                  <a:lumMod val="75000"/>
                </a:schemeClr>
              </a:solidFill>
              <a:cs typeface="Arabic Transparent" pitchFamily="2" charset="-78"/>
            </a:endParaRPr>
          </a:p>
        </p:txBody>
      </p:sp>
    </p:spTree>
    <p:extLst>
      <p:ext uri="{BB962C8B-B14F-4D97-AF65-F5344CB8AC3E}">
        <p14:creationId xmlns:p14="http://schemas.microsoft.com/office/powerpoint/2010/main" val="27540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heel(4)">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heel(4)">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heel(4)">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heel(4)">
                                      <p:cBhvr>
                                        <p:cTn id="27" dur="2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heel(4)">
                                      <p:cBhvr>
                                        <p:cTn id="32"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৫</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182471" y="0"/>
            <a:ext cx="6615113" cy="1417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EG" altLang="en-US" sz="6000" b="1" smtClean="0">
                <a:solidFill>
                  <a:srgbClr val="7030A0"/>
                </a:solidFill>
                <a:cs typeface="Arabic Transparent" panose="020B0604020202020204" pitchFamily="34" charset="0"/>
              </a:rPr>
              <a:t>أنظر الى الصور</a:t>
            </a:r>
            <a:r>
              <a:rPr lang="en-US" altLang="en-US" sz="6000" b="1" smtClean="0">
                <a:solidFill>
                  <a:srgbClr val="7030A0"/>
                </a:solidFill>
                <a:cs typeface="Arabic Transparent" panose="020B0604020202020204" pitchFamily="34" charset="0"/>
              </a:rPr>
              <a:t> </a:t>
            </a:r>
            <a:endParaRPr lang="en-US" altLang="en-US" sz="6000" dirty="0" smtClean="0">
              <a:cs typeface="Arabic Transparent" panose="020B0604020202020204" pitchFamily="34" charset="0"/>
            </a:endParaRPr>
          </a:p>
        </p:txBody>
      </p:sp>
      <p:pic>
        <p:nvPicPr>
          <p:cNvPr id="6" name="Content Placeholder 3" descr="1280px-Mosque_Salaman_pharsi,_battle_of_trench,_Medin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506" y="973324"/>
            <a:ext cx="9807388" cy="54454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2393840" y="4518212"/>
            <a:ext cx="4867572" cy="1783976"/>
          </a:xfrm>
          <a:prstGeom prst="ellipse">
            <a:avLst/>
          </a:prstGeom>
          <a:gradFill flip="none" rotWithShape="1">
            <a:gsLst>
              <a:gs pos="0">
                <a:srgbClr val="486DA2">
                  <a:tint val="66000"/>
                  <a:satMod val="160000"/>
                </a:srgbClr>
              </a:gs>
              <a:gs pos="50000">
                <a:srgbClr val="486DA2">
                  <a:tint val="44500"/>
                  <a:satMod val="160000"/>
                </a:srgbClr>
              </a:gs>
              <a:gs pos="100000">
                <a:srgbClr val="486DA2">
                  <a:tint val="23500"/>
                  <a:satMod val="160000"/>
                </a:srgbClr>
              </a:gs>
            </a:gsLst>
            <a:lin ang="13500000" scaled="1"/>
            <a:tileRect/>
          </a:gradFill>
          <a:ln/>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ar-SA" sz="3200" dirty="0">
                <a:solidFill>
                  <a:srgbClr val="AE1517"/>
                </a:solidFill>
              </a:rPr>
              <a:t>ما هو اسم هذا المسجد</a:t>
            </a:r>
            <a:endParaRPr lang="en-US" sz="3200" dirty="0">
              <a:solidFill>
                <a:srgbClr val="AE1517"/>
              </a:solidFill>
            </a:endParaRPr>
          </a:p>
        </p:txBody>
      </p:sp>
    </p:spTree>
    <p:extLst>
      <p:ext uri="{BB962C8B-B14F-4D97-AF65-F5344CB8AC3E}">
        <p14:creationId xmlns:p14="http://schemas.microsoft.com/office/powerpoint/2010/main" val="238211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a:latin typeface="NikoshBAN" panose="02000000000000000000" pitchFamily="2" charset="0"/>
                <a:cs typeface="NikoshBAN" panose="02000000000000000000" pitchFamily="2" charset="0"/>
              </a:rPr>
              <a:t>৬</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290048" y="-233083"/>
            <a:ext cx="4114800" cy="1417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z="7200" b="1" dirty="0" smtClean="0">
                <a:solidFill>
                  <a:srgbClr val="AE1517"/>
                </a:solidFill>
                <a:cs typeface="Arabic Transparent" panose="020B0604020202020204" pitchFamily="34" charset="0"/>
              </a:rPr>
              <a:t>درس اليوم </a:t>
            </a:r>
            <a:endParaRPr lang="en-US" altLang="en-US" sz="7200" dirty="0" smtClean="0">
              <a:solidFill>
                <a:srgbClr val="AE1517"/>
              </a:solidFill>
              <a:cs typeface="Arabic Transparent" panose="020B0604020202020204" pitchFamily="34" charset="0"/>
            </a:endParaRPr>
          </a:p>
        </p:txBody>
      </p:sp>
      <p:sp>
        <p:nvSpPr>
          <p:cNvPr id="6" name="Content Placeholder 2"/>
          <p:cNvSpPr txBox="1">
            <a:spLocks/>
          </p:cNvSpPr>
          <p:nvPr/>
        </p:nvSpPr>
        <p:spPr bwMode="auto">
          <a:xfrm>
            <a:off x="448235" y="1510553"/>
            <a:ext cx="7358063" cy="2114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ar-SA" altLang="en-US" sz="5400" u="sng" dirty="0" smtClean="0">
                <a:solidFill>
                  <a:srgbClr val="0070C0"/>
                </a:solidFill>
                <a:cs typeface="Arabic Transparent" panose="020B0604020202020204" pitchFamily="34" charset="0"/>
              </a:rPr>
              <a:t>بعثة الرسول (ص:) وقصة </a:t>
            </a:r>
            <a:r>
              <a:rPr lang="en-US" altLang="en-US" sz="5400" u="sng" dirty="0" smtClean="0">
                <a:solidFill>
                  <a:srgbClr val="0070C0"/>
                </a:solidFill>
                <a:cs typeface="Arabic Transparent" panose="020B0604020202020204" pitchFamily="34" charset="0"/>
              </a:rPr>
              <a:t>   </a:t>
            </a:r>
            <a:r>
              <a:rPr lang="ar-SA" altLang="en-US" sz="5400" u="sng" dirty="0" smtClean="0">
                <a:solidFill>
                  <a:srgbClr val="0070C0"/>
                </a:solidFill>
                <a:cs typeface="Arabic Transparent" panose="020B0604020202020204" pitchFamily="34" charset="0"/>
              </a:rPr>
              <a:t>إسلام سلمان الفرسي</a:t>
            </a:r>
            <a:endParaRPr lang="en-US" altLang="en-US" sz="5400" u="sng" dirty="0" smtClean="0">
              <a:solidFill>
                <a:srgbClr val="0070C0"/>
              </a:solidFill>
              <a:cs typeface="Arabic Transparent" panose="020B0604020202020204" pitchFamily="34" charset="0"/>
            </a:endParaRPr>
          </a:p>
        </p:txBody>
      </p:sp>
      <p:sp>
        <p:nvSpPr>
          <p:cNvPr id="7" name="Rectangle 6"/>
          <p:cNvSpPr/>
          <p:nvPr/>
        </p:nvSpPr>
        <p:spPr>
          <a:xfrm>
            <a:off x="0" y="3786188"/>
            <a:ext cx="9861176" cy="2500312"/>
          </a:xfrm>
          <a:prstGeom prst="rect">
            <a:avLst/>
          </a:prstGeom>
          <a:ln>
            <a:noFill/>
          </a:ln>
        </p:spPr>
        <p:style>
          <a:lnRef idx="1">
            <a:schemeClr val="accent2"/>
          </a:lnRef>
          <a:fillRef idx="3">
            <a:schemeClr val="accent2"/>
          </a:fillRef>
          <a:effectRef idx="2">
            <a:schemeClr val="accent2"/>
          </a:effectRef>
          <a:fontRef idx="minor">
            <a:schemeClr val="lt1"/>
          </a:fontRef>
        </p:style>
        <p:txBody>
          <a:bodyPr anchor="ctr"/>
          <a:lstStyle/>
          <a:p>
            <a:pPr algn="ctr" eaLnBrk="1" hangingPunct="1">
              <a:defRPr/>
            </a:pPr>
            <a:r>
              <a:rPr lang="bn-IN" sz="4800" u="sng" dirty="0">
                <a:latin typeface="NikoshBAN" panose="02000000000000000000" pitchFamily="2" charset="0"/>
                <a:cs typeface="NikoshBAN" panose="02000000000000000000" pitchFamily="2" charset="0"/>
              </a:rPr>
              <a:t>রাসুল(সঃ)এর মিশন এবং হযরত সালমান ফারসী(রাঃ) এর ইসলাম গ্রহণ।</a:t>
            </a:r>
            <a:endParaRPr lang="en-US" sz="4800"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5836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৭</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3218330" y="0"/>
            <a:ext cx="4473388" cy="1417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z="6600" smtClean="0">
                <a:solidFill>
                  <a:srgbClr val="0C7CD2"/>
                </a:solidFill>
                <a:cs typeface="Arabic Transparent" panose="020B0604020202020204" pitchFamily="34" charset="0"/>
              </a:rPr>
              <a:t>خلاصة النصُ</a:t>
            </a:r>
            <a:endParaRPr lang="en-US" altLang="en-US" sz="6600" dirty="0" smtClean="0">
              <a:solidFill>
                <a:srgbClr val="0C7CD2"/>
              </a:solidFill>
              <a:cs typeface="Arabic Transparent" panose="020B0604020202020204" pitchFamily="34" charset="0"/>
            </a:endParaRPr>
          </a:p>
        </p:txBody>
      </p:sp>
      <p:sp>
        <p:nvSpPr>
          <p:cNvPr id="6" name="Content Placeholder 2"/>
          <p:cNvSpPr txBox="1">
            <a:spLocks/>
          </p:cNvSpPr>
          <p:nvPr/>
        </p:nvSpPr>
        <p:spPr bwMode="auto">
          <a:xfrm>
            <a:off x="-1" y="1571625"/>
            <a:ext cx="9000565" cy="45259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a:defRPr/>
            </a:pPr>
            <a:r>
              <a:rPr lang="ar-SA" sz="3600" smtClean="0">
                <a:solidFill>
                  <a:schemeClr val="accent6">
                    <a:lumMod val="75000"/>
                  </a:schemeClr>
                </a:solidFill>
                <a:cs typeface="Arabic Transparent" pitchFamily="2" charset="-78"/>
              </a:rPr>
              <a:t>لما هاجر النبىُ (صى:) الى المدينة سمع سلمان الفرسى قدومهُ اليها وكان سلمان مجوسياً من اهل اصبهانِ قبل ذلك وهو سافر اماكنَ كثيرة لطلب دين الحق مثل الشامِ والموصل والعموريةِ والمدينة وغير ذلك وعلم انّ خاتم النبيين لايأكل الصدقة ويقبل الهدية وانّ بين كتقيهِ خاتم النبوّةِ. وجد سلمان كل ما وصفهُ الرجل فاسلم بيد النبى(صى:)</a:t>
            </a:r>
            <a:endParaRPr lang="en-US" sz="3600" dirty="0" smtClean="0">
              <a:solidFill>
                <a:schemeClr val="accent6">
                  <a:lumMod val="75000"/>
                </a:schemeClr>
              </a:solidFill>
              <a:cs typeface="Arabic Transparent" pitchFamily="2" charset="-78"/>
            </a:endParaRPr>
          </a:p>
        </p:txBody>
      </p:sp>
    </p:spTree>
    <p:extLst>
      <p:ext uri="{BB962C8B-B14F-4D97-AF65-F5344CB8AC3E}">
        <p14:creationId xmlns:p14="http://schemas.microsoft.com/office/powerpoint/2010/main" val="372957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iterate type="lt">
                                    <p:tmPct val="10000"/>
                                  </p:iterate>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15" dur="1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a:latin typeface="NikoshBAN" panose="02000000000000000000" pitchFamily="2" charset="0"/>
                <a:cs typeface="NikoshBAN" panose="02000000000000000000" pitchFamily="2" charset="0"/>
              </a:rPr>
              <a:t>৮</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2277036" y="215153"/>
            <a:ext cx="6741459"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altLang="en-US" smtClean="0">
                <a:solidFill>
                  <a:srgbClr val="CC0000"/>
                </a:solidFill>
                <a:cs typeface="Arabic Transparent" panose="020B0604020202020204" pitchFamily="34" charset="0"/>
              </a:rPr>
              <a:t>ذِكْرُ الجمع من المفرد وجعله فى جملةٍ مفيدةٍ</a:t>
            </a:r>
            <a:endParaRPr lang="en-US" altLang="en-US" dirty="0" smtClean="0">
              <a:solidFill>
                <a:srgbClr val="CC0000"/>
              </a:solidFill>
              <a:cs typeface="Arabic Transparent"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3719660774"/>
              </p:ext>
            </p:extLst>
          </p:nvPr>
        </p:nvGraphicFramePr>
        <p:xfrm>
          <a:off x="142875" y="1357313"/>
          <a:ext cx="9503149" cy="5057775"/>
        </p:xfrm>
        <a:graphic>
          <a:graphicData uri="http://schemas.openxmlformats.org/drawingml/2006/table">
            <a:tbl>
              <a:tblPr firstRow="1" bandRow="1">
                <a:tableStyleId>{E8B1032C-EA38-4F05-BA0D-38AFFFC7BED3}</a:tableStyleId>
              </a:tblPr>
              <a:tblGrid>
                <a:gridCol w="4926061"/>
                <a:gridCol w="2360404"/>
                <a:gridCol w="2216684"/>
              </a:tblGrid>
              <a:tr h="9143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600" b="1" dirty="0" smtClean="0">
                          <a:solidFill>
                            <a:schemeClr val="tx1">
                              <a:lumMod val="95000"/>
                              <a:lumOff val="5000"/>
                            </a:schemeClr>
                          </a:solidFill>
                          <a:cs typeface="Arabic Transparent" pitchFamily="2" charset="-78"/>
                        </a:rPr>
                        <a:t>الجملة</a:t>
                      </a:r>
                      <a:endParaRPr lang="en-US" sz="3600" b="1" dirty="0" smtClean="0">
                        <a:solidFill>
                          <a:schemeClr val="tx1">
                            <a:lumMod val="95000"/>
                            <a:lumOff val="5000"/>
                          </a:schemeClr>
                        </a:solidFill>
                        <a:cs typeface="Arabic Transparent" pitchFamily="2" charset="-78"/>
                      </a:endParaRPr>
                    </a:p>
                    <a:p>
                      <a:endParaRPr lang="en-US" sz="1800" dirty="0">
                        <a:cs typeface="Arabic Transparent" pitchFamily="2" charset="-78"/>
                      </a:endParaRPr>
                    </a:p>
                  </a:txBody>
                  <a:tcPr>
                    <a:solidFill>
                      <a:srgbClr val="1F7EE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600" b="1" dirty="0" smtClean="0">
                          <a:solidFill>
                            <a:schemeClr val="accent6"/>
                          </a:solidFill>
                          <a:cs typeface="Arabic Transparent" pitchFamily="2" charset="-78"/>
                        </a:rPr>
                        <a:t>الجمع</a:t>
                      </a:r>
                      <a:endParaRPr lang="en-US" sz="3600" b="1" dirty="0" smtClean="0">
                        <a:solidFill>
                          <a:schemeClr val="accent6"/>
                        </a:solidFill>
                        <a:cs typeface="Arabic Transparent" pitchFamily="2" charset="-78"/>
                      </a:endParaRPr>
                    </a:p>
                    <a:p>
                      <a:endParaRPr lang="en-US" sz="1800" dirty="0">
                        <a:cs typeface="Arabic Transparent" pitchFamily="2" charset="-78"/>
                      </a:endParaRPr>
                    </a:p>
                  </a:txBody>
                  <a:tcPr>
                    <a:solidFill>
                      <a:srgbClr val="00B050"/>
                    </a:solidFill>
                  </a:tcPr>
                </a:tc>
                <a:tc>
                  <a:txBody>
                    <a:bodyPr/>
                    <a:lstStyle/>
                    <a:p>
                      <a:pPr algn="ctr"/>
                      <a:r>
                        <a:rPr lang="ar-SA" sz="3600" b="1" dirty="0" smtClean="0">
                          <a:solidFill>
                            <a:schemeClr val="accent2">
                              <a:lumMod val="75000"/>
                            </a:schemeClr>
                          </a:solidFill>
                          <a:cs typeface="Arabic Transparent" pitchFamily="2" charset="-78"/>
                        </a:rPr>
                        <a:t>المفرد</a:t>
                      </a:r>
                      <a:endParaRPr lang="en-US" sz="3600" dirty="0">
                        <a:cs typeface="Arabic Transparent" pitchFamily="2" charset="-78"/>
                      </a:endParaRPr>
                    </a:p>
                  </a:txBody>
                  <a:tcPr>
                    <a:solidFill>
                      <a:srgbClr val="92D050"/>
                    </a:solidFill>
                  </a:tcPr>
                </a:tc>
              </a:tr>
              <a:tr h="828675">
                <a:tc>
                  <a:txBody>
                    <a:bodyPr/>
                    <a:lstStyle/>
                    <a:p>
                      <a:pPr algn="ctr"/>
                      <a:r>
                        <a:rPr lang="ar-SA" sz="2800" dirty="0" smtClean="0">
                          <a:cs typeface="Arabic Transparent" pitchFamily="2" charset="-78"/>
                        </a:rPr>
                        <a:t>صلات المؤمن وسيلة النجاة</a:t>
                      </a:r>
                      <a:endParaRPr lang="en-US" sz="2800" dirty="0">
                        <a:cs typeface="Arabic Transparent" pitchFamily="2" charset="-78"/>
                      </a:endParaRPr>
                    </a:p>
                  </a:txBody>
                  <a:tcPr>
                    <a:solidFill>
                      <a:srgbClr val="1F7EE7"/>
                    </a:solidFill>
                  </a:tcPr>
                </a:tc>
                <a:tc>
                  <a:txBody>
                    <a:bodyPr/>
                    <a:lstStyle/>
                    <a:p>
                      <a:pPr algn="ctr"/>
                      <a:r>
                        <a:rPr lang="ar-SA" sz="3200" dirty="0" smtClean="0">
                          <a:cs typeface="Arabic Transparent" pitchFamily="2" charset="-78"/>
                        </a:rPr>
                        <a:t>صلوات</a:t>
                      </a:r>
                      <a:endParaRPr lang="en-US" sz="2800" dirty="0">
                        <a:cs typeface="Arabic Transparent" pitchFamily="2" charset="-78"/>
                      </a:endParaRPr>
                    </a:p>
                  </a:txBody>
                  <a:tcPr>
                    <a:solidFill>
                      <a:srgbClr val="00B050"/>
                    </a:solidFill>
                  </a:tcPr>
                </a:tc>
                <a:tc>
                  <a:txBody>
                    <a:bodyPr/>
                    <a:lstStyle/>
                    <a:p>
                      <a:pPr algn="ctr"/>
                      <a:r>
                        <a:rPr lang="ar-SA" sz="3600" dirty="0" smtClean="0">
                          <a:cs typeface="Arabic Transparent" pitchFamily="2" charset="-78"/>
                        </a:rPr>
                        <a:t>صلاة</a:t>
                      </a:r>
                      <a:endParaRPr lang="en-US" sz="3600" dirty="0">
                        <a:cs typeface="Arabic Transparent" pitchFamily="2" charset="-78"/>
                      </a:endParaRPr>
                    </a:p>
                  </a:txBody>
                  <a:tcPr>
                    <a:solidFill>
                      <a:srgbClr val="92D050"/>
                    </a:solidFill>
                  </a:tcPr>
                </a:tc>
              </a:tr>
              <a:tr h="828675">
                <a:tc>
                  <a:txBody>
                    <a:bodyPr/>
                    <a:lstStyle/>
                    <a:p>
                      <a:pPr algn="ctr"/>
                      <a:r>
                        <a:rPr lang="ar-SA" sz="2800" dirty="0" smtClean="0">
                          <a:cs typeface="Arabic Transparent" pitchFamily="2" charset="-78"/>
                        </a:rPr>
                        <a:t>الجماع من اصول الشريعةِ</a:t>
                      </a:r>
                      <a:endParaRPr lang="en-US" sz="2800" dirty="0">
                        <a:cs typeface="Arabic Transparent" pitchFamily="2" charset="-78"/>
                      </a:endParaRPr>
                    </a:p>
                  </a:txBody>
                  <a:tcPr>
                    <a:solidFill>
                      <a:srgbClr val="1F7EE7"/>
                    </a:solidFill>
                  </a:tcPr>
                </a:tc>
                <a:tc>
                  <a:txBody>
                    <a:bodyPr/>
                    <a:lstStyle/>
                    <a:p>
                      <a:pPr algn="ctr"/>
                      <a:r>
                        <a:rPr lang="ar-SA" sz="3600" dirty="0" smtClean="0">
                          <a:cs typeface="Arabic Transparent" pitchFamily="2" charset="-78"/>
                        </a:rPr>
                        <a:t>اُصولٌ</a:t>
                      </a:r>
                      <a:endParaRPr lang="en-US" sz="3600" dirty="0">
                        <a:cs typeface="Arabic Transparent" pitchFamily="2" charset="-78"/>
                      </a:endParaRPr>
                    </a:p>
                  </a:txBody>
                  <a:tcPr>
                    <a:solidFill>
                      <a:srgbClr val="00B050"/>
                    </a:solidFill>
                  </a:tcPr>
                </a:tc>
                <a:tc>
                  <a:txBody>
                    <a:bodyPr/>
                    <a:lstStyle/>
                    <a:p>
                      <a:pPr algn="ctr"/>
                      <a:r>
                        <a:rPr lang="ar-SA" sz="1800" dirty="0" smtClean="0">
                          <a:cs typeface="Arabic Transparent" pitchFamily="2" charset="-78"/>
                        </a:rPr>
                        <a:t> </a:t>
                      </a:r>
                      <a:r>
                        <a:rPr lang="ar-SA" sz="3600" dirty="0" smtClean="0">
                          <a:cs typeface="Arabic Transparent" pitchFamily="2" charset="-78"/>
                        </a:rPr>
                        <a:t>اصل</a:t>
                      </a:r>
                      <a:endParaRPr lang="en-US" sz="1800" dirty="0">
                        <a:cs typeface="Arabic Transparent" pitchFamily="2" charset="-78"/>
                      </a:endParaRPr>
                    </a:p>
                  </a:txBody>
                  <a:tcPr>
                    <a:solidFill>
                      <a:srgbClr val="92D050"/>
                    </a:solidFill>
                  </a:tcPr>
                </a:tc>
              </a:tr>
              <a:tr h="828675">
                <a:tc>
                  <a:txBody>
                    <a:bodyPr/>
                    <a:lstStyle/>
                    <a:p>
                      <a:pPr algn="ctr"/>
                      <a:r>
                        <a:rPr lang="ar-SA" sz="3200" dirty="0" smtClean="0">
                          <a:cs typeface="Arabic Transparent" pitchFamily="2" charset="-78"/>
                        </a:rPr>
                        <a:t>يتّبعُ المسلم اوامر السلامِ</a:t>
                      </a:r>
                      <a:endParaRPr lang="en-US" sz="3200" dirty="0">
                        <a:cs typeface="Arabic Transparent" pitchFamily="2" charset="-78"/>
                      </a:endParaRPr>
                    </a:p>
                  </a:txBody>
                  <a:tcPr>
                    <a:solidFill>
                      <a:srgbClr val="1F7EE7"/>
                    </a:solidFill>
                  </a:tcPr>
                </a:tc>
                <a:tc>
                  <a:txBody>
                    <a:bodyPr/>
                    <a:lstStyle/>
                    <a:p>
                      <a:pPr algn="ctr"/>
                      <a:r>
                        <a:rPr lang="ar-SA" sz="3200" dirty="0" smtClean="0">
                          <a:cs typeface="Arabic Transparent" pitchFamily="2" charset="-78"/>
                        </a:rPr>
                        <a:t>اوامر</a:t>
                      </a:r>
                      <a:endParaRPr lang="en-US" sz="3200" dirty="0">
                        <a:cs typeface="Arabic Transparent" pitchFamily="2" charset="-78"/>
                      </a:endParaRPr>
                    </a:p>
                  </a:txBody>
                  <a:tcPr>
                    <a:solidFill>
                      <a:srgbClr val="00B050"/>
                    </a:solidFill>
                  </a:tcPr>
                </a:tc>
                <a:tc>
                  <a:txBody>
                    <a:bodyPr/>
                    <a:lstStyle/>
                    <a:p>
                      <a:pPr algn="ctr"/>
                      <a:r>
                        <a:rPr lang="ar-SA" sz="3600" dirty="0" smtClean="0">
                          <a:cs typeface="Arabic Transparent" pitchFamily="2" charset="-78"/>
                        </a:rPr>
                        <a:t>امرٌ </a:t>
                      </a:r>
                      <a:endParaRPr lang="en-US" sz="3600" dirty="0">
                        <a:cs typeface="Arabic Transparent" pitchFamily="2" charset="-78"/>
                      </a:endParaRPr>
                    </a:p>
                  </a:txBody>
                  <a:tcPr>
                    <a:solidFill>
                      <a:srgbClr val="92D050"/>
                    </a:solidFill>
                  </a:tcPr>
                </a:tc>
              </a:tr>
              <a:tr h="828675">
                <a:tc>
                  <a:txBody>
                    <a:bodyPr/>
                    <a:lstStyle/>
                    <a:p>
                      <a:pPr algn="ctr"/>
                      <a:r>
                        <a:rPr lang="ar-SA" sz="2800" dirty="0" smtClean="0">
                          <a:cs typeface="Arabic Transparent" pitchFamily="2" charset="-78"/>
                        </a:rPr>
                        <a:t>نَسَخَ السلام الاديانَ الماضيةَ</a:t>
                      </a:r>
                      <a:endParaRPr lang="en-US" sz="2800" dirty="0">
                        <a:cs typeface="Arabic Transparent" pitchFamily="2" charset="-78"/>
                      </a:endParaRPr>
                    </a:p>
                  </a:txBody>
                  <a:tcPr>
                    <a:solidFill>
                      <a:srgbClr val="1F7EE7"/>
                    </a:solidFill>
                  </a:tcPr>
                </a:tc>
                <a:tc>
                  <a:txBody>
                    <a:bodyPr/>
                    <a:lstStyle/>
                    <a:p>
                      <a:pPr algn="ctr"/>
                      <a:r>
                        <a:rPr lang="ar-SA" sz="3600" dirty="0" smtClean="0">
                          <a:cs typeface="Arabic Transparent" pitchFamily="2" charset="-78"/>
                        </a:rPr>
                        <a:t>اديان</a:t>
                      </a:r>
                      <a:endParaRPr lang="en-US" sz="3600" dirty="0">
                        <a:cs typeface="Arabic Transparent" pitchFamily="2" charset="-78"/>
                      </a:endParaRPr>
                    </a:p>
                  </a:txBody>
                  <a:tcPr>
                    <a:solidFill>
                      <a:srgbClr val="00B050"/>
                    </a:solidFill>
                  </a:tcPr>
                </a:tc>
                <a:tc>
                  <a:txBody>
                    <a:bodyPr/>
                    <a:lstStyle/>
                    <a:p>
                      <a:pPr algn="ctr"/>
                      <a:r>
                        <a:rPr lang="ar-SA" sz="3600" dirty="0" smtClean="0">
                          <a:cs typeface="Arabic Transparent" pitchFamily="2" charset="-78"/>
                        </a:rPr>
                        <a:t>دين</a:t>
                      </a:r>
                      <a:endParaRPr lang="en-US" sz="3600" dirty="0">
                        <a:cs typeface="Arabic Transparent" pitchFamily="2" charset="-78"/>
                      </a:endParaRPr>
                    </a:p>
                  </a:txBody>
                  <a:tcPr>
                    <a:solidFill>
                      <a:srgbClr val="92D050"/>
                    </a:solidFill>
                  </a:tcPr>
                </a:tc>
              </a:tr>
              <a:tr h="828675">
                <a:tc>
                  <a:txBody>
                    <a:bodyPr/>
                    <a:lstStyle/>
                    <a:p>
                      <a:pPr algn="ctr"/>
                      <a:r>
                        <a:rPr lang="ar-SA" sz="3200" dirty="0" smtClean="0">
                          <a:cs typeface="Arabic Transparent" pitchFamily="2" charset="-78"/>
                        </a:rPr>
                        <a:t>رجال المدينة مؤمنون</a:t>
                      </a:r>
                      <a:endParaRPr lang="en-US" sz="3200" dirty="0">
                        <a:cs typeface="Arabic Transparent" pitchFamily="2" charset="-78"/>
                      </a:endParaRPr>
                    </a:p>
                  </a:txBody>
                  <a:tcPr>
                    <a:solidFill>
                      <a:srgbClr val="1F7EE7"/>
                    </a:solidFill>
                  </a:tcPr>
                </a:tc>
                <a:tc>
                  <a:txBody>
                    <a:bodyPr/>
                    <a:lstStyle/>
                    <a:p>
                      <a:pPr algn="ctr"/>
                      <a:r>
                        <a:rPr lang="ar-SA" sz="3200" dirty="0" smtClean="0">
                          <a:cs typeface="Arabic Transparent" pitchFamily="2" charset="-78"/>
                        </a:rPr>
                        <a:t>رجال</a:t>
                      </a:r>
                      <a:endParaRPr lang="en-US" sz="3200" dirty="0">
                        <a:cs typeface="Arabic Transparent" pitchFamily="2" charset="-78"/>
                      </a:endParaRPr>
                    </a:p>
                  </a:txBody>
                  <a:tcPr>
                    <a:solidFill>
                      <a:srgbClr val="00B050"/>
                    </a:solidFill>
                  </a:tcPr>
                </a:tc>
                <a:tc>
                  <a:txBody>
                    <a:bodyPr/>
                    <a:lstStyle/>
                    <a:p>
                      <a:pPr algn="ctr"/>
                      <a:r>
                        <a:rPr lang="ar-SA" sz="3200" dirty="0" smtClean="0">
                          <a:cs typeface="Arabic Transparent" pitchFamily="2" charset="-78"/>
                        </a:rPr>
                        <a:t>رجل</a:t>
                      </a:r>
                      <a:endParaRPr lang="en-US" sz="3200" dirty="0">
                        <a:cs typeface="Arabic Transparent" pitchFamily="2" charset="-78"/>
                      </a:endParaRPr>
                    </a:p>
                  </a:txBody>
                  <a:tcPr>
                    <a:solidFill>
                      <a:srgbClr val="92D050"/>
                    </a:solidFill>
                  </a:tcPr>
                </a:tc>
              </a:tr>
            </a:tbl>
          </a:graphicData>
        </a:graphic>
      </p:graphicFrame>
    </p:spTree>
    <p:extLst>
      <p:ext uri="{BB962C8B-B14F-4D97-AF65-F5344CB8AC3E}">
        <p14:creationId xmlns:p14="http://schemas.microsoft.com/office/powerpoint/2010/main" val="255752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২</a:t>
            </a:r>
            <a:r>
              <a:rPr lang="en-US" sz="3200" dirty="0" smtClean="0">
                <a:latin typeface="NikoshBAN" panose="02000000000000000000" pitchFamily="2" charset="0"/>
                <a:cs typeface="NikoshBAN" panose="02000000000000000000" pitchFamily="2" charset="0"/>
              </a:rPr>
              <a:t>/০৩/২০২১</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11488136" y="6234314"/>
            <a:ext cx="533400" cy="769441"/>
          </a:xfrm>
          <a:prstGeom prst="rect">
            <a:avLst/>
          </a:prstGeom>
          <a:noFill/>
        </p:spPr>
        <p:txBody>
          <a:bodyPr wrap="square" rtlCol="0">
            <a:spAutoFit/>
          </a:bodyPr>
          <a:lstStyle/>
          <a:p>
            <a:r>
              <a:rPr lang="en-US" sz="4400" dirty="0" smtClean="0">
                <a:latin typeface="NikoshBAN" panose="02000000000000000000" pitchFamily="2" charset="0"/>
                <a:cs typeface="NikoshBAN" panose="02000000000000000000" pitchFamily="2" charset="0"/>
              </a:rPr>
              <a:t>৯</a:t>
            </a:r>
            <a:endParaRPr lang="en-US" sz="4400" dirty="0">
              <a:latin typeface="NikoshBAN" panose="02000000000000000000" pitchFamily="2" charset="0"/>
              <a:cs typeface="NikoshBAN" panose="02000000000000000000" pitchFamily="2" charset="0"/>
            </a:endParaRPr>
          </a:p>
        </p:txBody>
      </p:sp>
      <p:sp>
        <p:nvSpPr>
          <p:cNvPr id="5" name="Title 1"/>
          <p:cNvSpPr txBox="1">
            <a:spLocks/>
          </p:cNvSpPr>
          <p:nvPr/>
        </p:nvSpPr>
        <p:spPr bwMode="auto">
          <a:xfrm>
            <a:off x="179295" y="215154"/>
            <a:ext cx="8964706" cy="1075764"/>
          </a:xfrm>
          <a:prstGeom prst="rect">
            <a:avLst/>
          </a:prstGeom>
          <a:solidFill>
            <a:srgbClr val="FFC000"/>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altLang="en-US" sz="5400" dirty="0" smtClean="0">
                <a:cs typeface="Arabic Transparent" panose="020B0604020202020204" pitchFamily="34" charset="0"/>
              </a:rPr>
              <a:t>الكلمة المرادفة</a:t>
            </a:r>
            <a:endParaRPr lang="en-US" altLang="en-US" sz="5400" dirty="0" smtClean="0">
              <a:cs typeface="Arabic Transparent"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1183738380"/>
              </p:ext>
            </p:extLst>
          </p:nvPr>
        </p:nvGraphicFramePr>
        <p:xfrm>
          <a:off x="-2" y="1667435"/>
          <a:ext cx="9359154" cy="4554070"/>
        </p:xfrm>
        <a:graphic>
          <a:graphicData uri="http://schemas.openxmlformats.org/drawingml/2006/table">
            <a:tbl>
              <a:tblPr firstRow="1" bandRow="1">
                <a:tableStyleId>{93296810-A885-4BE3-A3E7-6D5BEEA58F35}</a:tableStyleId>
              </a:tblPr>
              <a:tblGrid>
                <a:gridCol w="4446496"/>
                <a:gridCol w="4912658"/>
              </a:tblGrid>
              <a:tr h="10429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600" dirty="0" smtClean="0">
                          <a:solidFill>
                            <a:schemeClr val="bg1"/>
                          </a:solidFill>
                          <a:cs typeface="Arabic Transparent" pitchFamily="2" charset="-78"/>
                        </a:rPr>
                        <a:t>الكلمة المردف</a:t>
                      </a:r>
                      <a:r>
                        <a:rPr lang="ar-SA" sz="1800" dirty="0" smtClean="0">
                          <a:solidFill>
                            <a:schemeClr val="accent2">
                              <a:lumMod val="75000"/>
                            </a:schemeClr>
                          </a:solidFill>
                          <a:cs typeface="Arabic Transparent" pitchFamily="2" charset="-78"/>
                        </a:rPr>
                        <a:t>ة</a:t>
                      </a:r>
                      <a:endParaRPr lang="en-US" sz="1800" dirty="0" smtClean="0">
                        <a:solidFill>
                          <a:schemeClr val="accent2">
                            <a:lumMod val="75000"/>
                          </a:schemeClr>
                        </a:solidFill>
                        <a:cs typeface="Arabic Transparent"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600" dirty="0" smtClean="0">
                          <a:solidFill>
                            <a:schemeClr val="bg1"/>
                          </a:solidFill>
                          <a:cs typeface="Arabic Transparent" pitchFamily="2" charset="-78"/>
                        </a:rPr>
                        <a:t> الكلمة الاصلي</a:t>
                      </a:r>
                      <a:endParaRPr lang="en-US" sz="3600" dirty="0" smtClean="0">
                        <a:solidFill>
                          <a:schemeClr val="bg1"/>
                        </a:solidFill>
                        <a:cs typeface="Arabic Transparent" pitchFamily="2" charset="-78"/>
                      </a:endParaRPr>
                    </a:p>
                    <a:p>
                      <a:pPr algn="ctr"/>
                      <a:endParaRPr lang="en-US" sz="1800" dirty="0">
                        <a:cs typeface="Arabic Transparent" pitchFamily="2" charset="-78"/>
                      </a:endParaRPr>
                    </a:p>
                  </a:txBody>
                  <a:tcPr/>
                </a:tc>
              </a:tr>
              <a:tr h="660514">
                <a:tc>
                  <a:txBody>
                    <a:bodyPr/>
                    <a:lstStyle/>
                    <a:p>
                      <a:pPr algn="ctr"/>
                      <a:r>
                        <a:rPr lang="ar-SA" sz="3200" dirty="0" smtClean="0">
                          <a:cs typeface="Arabic Transparent" pitchFamily="2" charset="-78"/>
                        </a:rPr>
                        <a:t>فعل عمل</a:t>
                      </a:r>
                      <a:endParaRPr lang="en-US" sz="3200" dirty="0">
                        <a:cs typeface="Arabic Transparent" pitchFamily="2" charset="-78"/>
                      </a:endParaRPr>
                    </a:p>
                  </a:txBody>
                  <a:tcPr>
                    <a:solidFill>
                      <a:srgbClr val="00B0F0"/>
                    </a:solidFill>
                  </a:tcPr>
                </a:tc>
                <a:tc>
                  <a:txBody>
                    <a:bodyPr/>
                    <a:lstStyle/>
                    <a:p>
                      <a:pPr algn="ctr"/>
                      <a:r>
                        <a:rPr lang="ar-SA" sz="3200" dirty="0" smtClean="0">
                          <a:cs typeface="Arabic Transparent" pitchFamily="2" charset="-78"/>
                        </a:rPr>
                        <a:t>أمر </a:t>
                      </a:r>
                      <a:endParaRPr lang="en-US" sz="3200" dirty="0">
                        <a:cs typeface="Arabic Transparent" pitchFamily="2" charset="-78"/>
                      </a:endParaRPr>
                    </a:p>
                  </a:txBody>
                  <a:tcPr>
                    <a:solidFill>
                      <a:srgbClr val="00B0F0"/>
                    </a:solidFill>
                  </a:tcPr>
                </a:tc>
              </a:tr>
              <a:tr h="660514">
                <a:tc>
                  <a:txBody>
                    <a:bodyPr/>
                    <a:lstStyle/>
                    <a:p>
                      <a:pPr algn="ctr"/>
                      <a:r>
                        <a:rPr lang="ar-SA" sz="3200" dirty="0" smtClean="0">
                          <a:cs typeface="Arabic Transparent" pitchFamily="2" charset="-78"/>
                        </a:rPr>
                        <a:t>ذهبت </a:t>
                      </a:r>
                      <a:endParaRPr lang="en-US" sz="3200" dirty="0">
                        <a:cs typeface="Arabic Transparent" pitchFamily="2" charset="-78"/>
                      </a:endParaRPr>
                    </a:p>
                  </a:txBody>
                  <a:tcPr>
                    <a:solidFill>
                      <a:srgbClr val="92D050"/>
                    </a:solidFill>
                  </a:tcPr>
                </a:tc>
                <a:tc>
                  <a:txBody>
                    <a:bodyPr/>
                    <a:lstStyle/>
                    <a:p>
                      <a:pPr algn="ctr"/>
                      <a:r>
                        <a:rPr lang="ar-SA" sz="3200" dirty="0" smtClean="0">
                          <a:cs typeface="Arabic Transparent" pitchFamily="2" charset="-78"/>
                        </a:rPr>
                        <a:t>انطلقت</a:t>
                      </a:r>
                      <a:endParaRPr lang="en-US" sz="3200" dirty="0">
                        <a:cs typeface="Arabic Transparent" pitchFamily="2" charset="-78"/>
                      </a:endParaRPr>
                    </a:p>
                  </a:txBody>
                  <a:tcPr>
                    <a:solidFill>
                      <a:srgbClr val="92D050"/>
                    </a:solidFill>
                  </a:tcPr>
                </a:tc>
              </a:tr>
              <a:tr h="799569">
                <a:tc>
                  <a:txBody>
                    <a:bodyPr/>
                    <a:lstStyle/>
                    <a:p>
                      <a:pPr algn="ctr"/>
                      <a:r>
                        <a:rPr lang="ar-SA" sz="4000" dirty="0" smtClean="0">
                          <a:cs typeface="Arabic Transparent" pitchFamily="2" charset="-78"/>
                        </a:rPr>
                        <a:t>لما </a:t>
                      </a:r>
                      <a:endParaRPr lang="en-US" sz="4000" dirty="0">
                        <a:cs typeface="Arabic Transparent" pitchFamily="2" charset="-78"/>
                      </a:endParaRPr>
                    </a:p>
                  </a:txBody>
                  <a:tcPr>
                    <a:solidFill>
                      <a:srgbClr val="FFFF00"/>
                    </a:solidFill>
                  </a:tcPr>
                </a:tc>
                <a:tc>
                  <a:txBody>
                    <a:bodyPr/>
                    <a:lstStyle/>
                    <a:p>
                      <a:pPr algn="ctr"/>
                      <a:r>
                        <a:rPr lang="ar-SA" sz="4000" dirty="0" smtClean="0">
                          <a:cs typeface="Arabic Transparent" pitchFamily="2" charset="-78"/>
                        </a:rPr>
                        <a:t> حين </a:t>
                      </a:r>
                      <a:endParaRPr lang="en-US" sz="4000" dirty="0">
                        <a:cs typeface="Arabic Transparent" pitchFamily="2" charset="-78"/>
                      </a:endParaRPr>
                    </a:p>
                  </a:txBody>
                  <a:tcPr>
                    <a:solidFill>
                      <a:srgbClr val="FFFF00"/>
                    </a:solidFill>
                  </a:tcPr>
                </a:tc>
              </a:tr>
              <a:tr h="730042">
                <a:tc>
                  <a:txBody>
                    <a:bodyPr/>
                    <a:lstStyle/>
                    <a:p>
                      <a:pPr algn="ctr"/>
                      <a:r>
                        <a:rPr lang="ar-SA" sz="3600" dirty="0" smtClean="0">
                          <a:cs typeface="Arabic Transparent" pitchFamily="2" charset="-78"/>
                        </a:rPr>
                        <a:t>شخص</a:t>
                      </a:r>
                      <a:endParaRPr lang="en-US" sz="3600" dirty="0">
                        <a:cs typeface="Arabic Transparent" pitchFamily="2" charset="-78"/>
                      </a:endParaRPr>
                    </a:p>
                  </a:txBody>
                  <a:tcPr>
                    <a:solidFill>
                      <a:srgbClr val="7030A0"/>
                    </a:solidFill>
                  </a:tcPr>
                </a:tc>
                <a:tc>
                  <a:txBody>
                    <a:bodyPr/>
                    <a:lstStyle/>
                    <a:p>
                      <a:pPr algn="ctr"/>
                      <a:r>
                        <a:rPr lang="ar-SA" sz="3600" dirty="0" smtClean="0">
                          <a:cs typeface="Arabic Transparent" pitchFamily="2" charset="-78"/>
                        </a:rPr>
                        <a:t> رجل</a:t>
                      </a:r>
                      <a:endParaRPr lang="en-US" sz="3600" dirty="0">
                        <a:cs typeface="Arabic Transparent" pitchFamily="2" charset="-78"/>
                      </a:endParaRPr>
                    </a:p>
                  </a:txBody>
                  <a:tcPr>
                    <a:solidFill>
                      <a:srgbClr val="7030A0"/>
                    </a:solidFill>
                  </a:tcPr>
                </a:tc>
              </a:tr>
              <a:tr h="660514">
                <a:tc>
                  <a:txBody>
                    <a:bodyPr/>
                    <a:lstStyle/>
                    <a:p>
                      <a:pPr algn="ctr"/>
                      <a:r>
                        <a:rPr lang="ar-SA" sz="3200" dirty="0" smtClean="0">
                          <a:cs typeface="Arabic Transparent" pitchFamily="2" charset="-78"/>
                        </a:rPr>
                        <a:t>توفىّ</a:t>
                      </a:r>
                      <a:endParaRPr lang="en-US" sz="3200" dirty="0">
                        <a:cs typeface="Arabic Transparent" pitchFamily="2" charset="-78"/>
                      </a:endParaRPr>
                    </a:p>
                  </a:txBody>
                  <a:tcPr>
                    <a:solidFill>
                      <a:srgbClr val="AE1517"/>
                    </a:solidFill>
                  </a:tcPr>
                </a:tc>
                <a:tc>
                  <a:txBody>
                    <a:bodyPr/>
                    <a:lstStyle/>
                    <a:p>
                      <a:pPr algn="ctr"/>
                      <a:r>
                        <a:rPr lang="ar-SA" sz="3200" dirty="0" smtClean="0">
                          <a:cs typeface="Arabic Transparent" pitchFamily="2" charset="-78"/>
                        </a:rPr>
                        <a:t>مات</a:t>
                      </a:r>
                      <a:endParaRPr lang="en-US" sz="3200" dirty="0">
                        <a:cs typeface="Arabic Transparent" pitchFamily="2" charset="-78"/>
                      </a:endParaRPr>
                    </a:p>
                  </a:txBody>
                  <a:tcPr>
                    <a:solidFill>
                      <a:srgbClr val="AE1517"/>
                    </a:solidFill>
                  </a:tcPr>
                </a:tc>
              </a:tr>
            </a:tbl>
          </a:graphicData>
        </a:graphic>
      </p:graphicFrame>
    </p:spTree>
    <p:extLst>
      <p:ext uri="{BB962C8B-B14F-4D97-AF65-F5344CB8AC3E}">
        <p14:creationId xmlns:p14="http://schemas.microsoft.com/office/powerpoint/2010/main" val="284723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TotalTime>
  <Words>645</Words>
  <Application>Microsoft Office PowerPoint</Application>
  <PresentationFormat>Widescreen</PresentationFormat>
  <Paragraphs>159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Arabic Transparent</vt:lpstr>
      <vt:lpstr>Arabic Typesetting</vt:lpstr>
      <vt:lpstr>Arial</vt:lpstr>
      <vt:lpstr>NikoshBAN</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NAZRUL</dc:creator>
  <cp:lastModifiedBy>NAZRUL</cp:lastModifiedBy>
  <cp:revision>44</cp:revision>
  <dcterms:created xsi:type="dcterms:W3CDTF">2021-03-02T14:00:05Z</dcterms:created>
  <dcterms:modified xsi:type="dcterms:W3CDTF">2021-03-02T15:36:05Z</dcterms:modified>
</cp:coreProperties>
</file>