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80" r:id="rId6"/>
    <p:sldId id="279" r:id="rId7"/>
    <p:sldId id="259" r:id="rId8"/>
    <p:sldId id="260" r:id="rId9"/>
    <p:sldId id="264" r:id="rId10"/>
    <p:sldId id="282" r:id="rId11"/>
    <p:sldId id="281" r:id="rId12"/>
    <p:sldId id="266" r:id="rId13"/>
    <p:sldId id="263" r:id="rId14"/>
    <p:sldId id="265" r:id="rId15"/>
    <p:sldId id="269" r:id="rId16"/>
    <p:sldId id="284" r:id="rId17"/>
    <p:sldId id="283" r:id="rId18"/>
    <p:sldId id="270" r:id="rId19"/>
    <p:sldId id="268" r:id="rId20"/>
    <p:sldId id="273" r:id="rId21"/>
    <p:sldId id="286" r:id="rId22"/>
    <p:sldId id="285" r:id="rId23"/>
    <p:sldId id="262" r:id="rId24"/>
    <p:sldId id="271" r:id="rId25"/>
    <p:sldId id="275" r:id="rId26"/>
    <p:sldId id="278" r:id="rId27"/>
    <p:sldId id="27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phy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1732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28600"/>
            <a:ext cx="8595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03"/>
            <a:ext cx="9144000" cy="681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8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" y="0"/>
            <a:ext cx="9137307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526" y="304800"/>
            <a:ext cx="4427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তুমি কেমন আছ ?</a:t>
            </a:r>
            <a:endParaRPr lang="en-US" sz="4000" b="1" dirty="0"/>
          </a:p>
        </p:txBody>
      </p:sp>
      <p:sp>
        <p:nvSpPr>
          <p:cNvPr id="9" name="Rectangle 8"/>
          <p:cNvSpPr/>
          <p:nvPr/>
        </p:nvSpPr>
        <p:spPr>
          <a:xfrm>
            <a:off x="57358" y="1600200"/>
            <a:ext cx="73997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তোমার বাবা মা কেমন আছে ? </a:t>
            </a:r>
            <a:endParaRPr lang="en-US" sz="4000" b="1" dirty="0"/>
          </a:p>
        </p:txBody>
      </p:sp>
      <p:sp>
        <p:nvSpPr>
          <p:cNvPr id="13" name="Rectangle 12"/>
          <p:cNvSpPr/>
          <p:nvPr/>
        </p:nvSpPr>
        <p:spPr>
          <a:xfrm>
            <a:off x="187635" y="2971800"/>
            <a:ext cx="7223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তোমার বাড়িতে কেউ অসুস্থ ? </a:t>
            </a:r>
            <a:endParaRPr lang="en-US" sz="4000" b="1" dirty="0"/>
          </a:p>
        </p:txBody>
      </p:sp>
      <p:sp>
        <p:nvSpPr>
          <p:cNvPr id="14" name="Rectangle 13"/>
          <p:cNvSpPr/>
          <p:nvPr/>
        </p:nvSpPr>
        <p:spPr>
          <a:xfrm>
            <a:off x="187635" y="4038600"/>
            <a:ext cx="56781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কি খেয়ে স্কুলে এসেছ ? </a:t>
            </a:r>
            <a:endParaRPr lang="en-US" sz="4000" b="1" dirty="0"/>
          </a:p>
        </p:txBody>
      </p:sp>
      <p:sp>
        <p:nvSpPr>
          <p:cNvPr id="15" name="Rectangle 14"/>
          <p:cNvSpPr/>
          <p:nvPr/>
        </p:nvSpPr>
        <p:spPr>
          <a:xfrm>
            <a:off x="209758" y="5334000"/>
            <a:ext cx="54665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দুপুরে গিয়ে কি খাবে ? </a:t>
            </a:r>
            <a:endParaRPr lang="en-US" sz="4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Down Ribbon 6"/>
          <p:cNvSpPr/>
          <p:nvPr/>
        </p:nvSpPr>
        <p:spPr>
          <a:xfrm>
            <a:off x="0" y="304800"/>
            <a:ext cx="9144000" cy="7620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" y="2590800"/>
            <a:ext cx="9116291" cy="2743200"/>
            <a:chOff x="-1" y="2590800"/>
            <a:chExt cx="9116291" cy="2743200"/>
          </a:xfrm>
        </p:grpSpPr>
        <p:sp>
          <p:nvSpPr>
            <p:cNvPr id="9" name="Rectangle 8"/>
            <p:cNvSpPr/>
            <p:nvPr/>
          </p:nvSpPr>
          <p:spPr>
            <a:xfrm>
              <a:off x="-1" y="3223230"/>
              <a:ext cx="911629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নিজ বাড়িতে বা শ্রেণীকক্ষে শান্তি বজায় </a:t>
              </a:r>
              <a:endPara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রাখার </a:t>
              </a:r>
              <a:r>
                <a:rPr lang="bn-BD" sz="32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জন্য </a:t>
              </a:r>
              <a:r>
                <a:rPr lang="bn-BD" sz="32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কি </a:t>
              </a:r>
              <a:r>
                <a:rPr lang="bn-BD" sz="32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কি করণীয় আছে তা </a:t>
              </a:r>
              <a:endPara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আলোচনা </a:t>
              </a:r>
              <a:r>
                <a:rPr lang="bn-BD" sz="32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করে লিখে </a:t>
              </a:r>
              <a:r>
                <a:rPr lang="bn-BD" sz="32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উপস্থাপন </a:t>
              </a:r>
              <a:r>
                <a:rPr lang="bn-BD" sz="32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কর ।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Bevel 9"/>
            <p:cNvSpPr/>
            <p:nvPr/>
          </p:nvSpPr>
          <p:spPr>
            <a:xfrm>
              <a:off x="228600" y="2590800"/>
              <a:ext cx="8763000" cy="2743200"/>
            </a:xfrm>
            <a:prstGeom prst="bevel">
              <a:avLst>
                <a:gd name="adj" fmla="val 1686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22123"/>
            <a:ext cx="9163665" cy="685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33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4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9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458" cy="6848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Down Ribbon 6"/>
          <p:cNvSpPr/>
          <p:nvPr/>
        </p:nvSpPr>
        <p:spPr>
          <a:xfrm>
            <a:off x="6927" y="381001"/>
            <a:ext cx="9144000" cy="7620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2438400"/>
            <a:ext cx="9144000" cy="3276600"/>
            <a:chOff x="0" y="2438400"/>
            <a:chExt cx="9144000" cy="3276600"/>
          </a:xfrm>
        </p:grpSpPr>
        <p:sp>
          <p:nvSpPr>
            <p:cNvPr id="9" name="Rectangle 8"/>
            <p:cNvSpPr/>
            <p:nvPr/>
          </p:nvSpPr>
          <p:spPr>
            <a:xfrm>
              <a:off x="0" y="3048000"/>
              <a:ext cx="91440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600" b="1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যীশুর শিক্ষা অনুসারে দীন-দরিদ্রের</a:t>
              </a:r>
              <a:r>
                <a:rPr lang="en-US" sz="3600" b="1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b="1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জন্য </a:t>
              </a:r>
              <a:r>
                <a:rPr lang="bn-BD" sz="3600" b="1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তোমাদের কি </a:t>
              </a:r>
              <a:r>
                <a:rPr lang="bn-BD" sz="3600" b="1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করা </a:t>
              </a:r>
              <a:r>
                <a:rPr lang="bn-BD" sz="3600" b="1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উচিৎ বলে </a:t>
              </a:r>
              <a:endPara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b="1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মনে </a:t>
              </a:r>
              <a:r>
                <a:rPr lang="bn-BD" sz="3600" b="1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কর,  তা দলে আলোচনা করে </a:t>
              </a:r>
            </a:p>
            <a:p>
              <a:pPr algn="ctr"/>
              <a:r>
                <a:rPr lang="bn-BD" sz="3600" b="1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লিখে উপস্থাপন কর। </a:t>
              </a:r>
              <a:endParaRPr lang="en-US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228600" y="2438400"/>
              <a:ext cx="8686800" cy="3276600"/>
            </a:xfrm>
            <a:prstGeom prst="frame">
              <a:avLst>
                <a:gd name="adj1" fmla="val 1295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w7WG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2400"/>
            <a:ext cx="2401678" cy="27826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2" name="Group 11"/>
          <p:cNvGrpSpPr/>
          <p:nvPr/>
        </p:nvGrpSpPr>
        <p:grpSpPr>
          <a:xfrm>
            <a:off x="304800" y="457200"/>
            <a:ext cx="5791200" cy="1219200"/>
            <a:chOff x="304800" y="457200"/>
            <a:chExt cx="5791200" cy="1219200"/>
          </a:xfrm>
        </p:grpSpPr>
        <p:sp>
          <p:nvSpPr>
            <p:cNvPr id="7" name="Oval Callout 6"/>
            <p:cNvSpPr/>
            <p:nvPr/>
          </p:nvSpPr>
          <p:spPr>
            <a:xfrm>
              <a:off x="304800" y="457200"/>
              <a:ext cx="5791200" cy="1219200"/>
            </a:xfrm>
            <a:prstGeom prst="wedgeEllipseCallout">
              <a:avLst>
                <a:gd name="adj1" fmla="val -26814"/>
                <a:gd name="adj2" fmla="val 18181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609600"/>
              <a:ext cx="457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</a:t>
              </a:r>
              <a:r>
                <a:rPr lang="bn-BD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9718" y="3198405"/>
            <a:ext cx="8804564" cy="3505200"/>
            <a:chOff x="169718" y="3198405"/>
            <a:chExt cx="8804564" cy="3505200"/>
          </a:xfrm>
        </p:grpSpPr>
        <p:sp>
          <p:nvSpPr>
            <p:cNvPr id="3" name="Rectangle 2"/>
            <p:cNvSpPr/>
            <p:nvPr/>
          </p:nvSpPr>
          <p:spPr>
            <a:xfrm>
              <a:off x="169718" y="3581400"/>
              <a:ext cx="8804564" cy="2739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3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বিপ্লব</a:t>
              </a:r>
              <a:r>
                <a: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বাস্কি</a:t>
              </a:r>
              <a:endPara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1"/>
              <a:r>
                <a:rPr lang="bn-BD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(</a:t>
              </a:r>
              <a:r>
                <a:rPr lang="en-US" sz="3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খ্রিষ্টান</a:t>
              </a:r>
              <a:r>
                <a: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ধর্ম)</a:t>
              </a:r>
            </a:p>
            <a:p>
              <a:pPr lvl="1"/>
              <a:r>
                <a:rPr lang="en-US" sz="3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চব্বিশনগর</a:t>
              </a:r>
              <a:r>
                <a: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bn-BD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বিদ্যালয় ও কলেজ</a:t>
              </a:r>
            </a:p>
            <a:p>
              <a:pPr lvl="1"/>
              <a:r>
                <a:rPr lang="en-US" sz="3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গোদাগাড়ী</a:t>
              </a:r>
              <a:r>
                <a:rPr lang="bn-BD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রাজশাহী ।</a:t>
              </a:r>
            </a:p>
            <a:p>
              <a:pPr lvl="1"/>
              <a:r>
                <a: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bn-BD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mail- </a:t>
              </a:r>
              <a:r>
                <a:rPr lang="bn-BD" sz="2800" b="1" dirty="0">
                  <a:solidFill>
                    <a:srgbClr val="7030A0"/>
                  </a:solidFill>
                  <a:latin typeface="Times New Roman" pitchFamily="18" charset="0"/>
                  <a:cs typeface="NikoshBAN" panose="02000000000000000000" pitchFamily="2" charset="0"/>
                </a:rPr>
                <a:t>baski</a:t>
              </a:r>
              <a:r>
                <a:rPr 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4087</a:t>
              </a:r>
              <a:r>
                <a:rPr lang="bn-BD" sz="2800" b="1" dirty="0">
                  <a:solidFill>
                    <a:srgbClr val="7030A0"/>
                  </a:solidFill>
                  <a:latin typeface="Times New Roman" pitchFamily="18" charset="0"/>
                  <a:cs typeface="NikoshBAN" panose="02000000000000000000" pitchFamily="2" charset="0"/>
                </a:rPr>
                <a:t>@gmail.com</a:t>
              </a:r>
              <a:endParaRPr lang="bn-BD" sz="2800" b="1" dirty="0">
                <a:solidFill>
                  <a:srgbClr val="7030A0"/>
                </a:solidFill>
                <a:latin typeface="Times New Roman" pitchFamily="18" charset="0"/>
                <a:cs typeface="NikoshBAN" panose="02000000000000000000" pitchFamily="2" charset="0"/>
              </a:endParaRPr>
            </a:p>
          </p:txBody>
        </p:sp>
        <p:sp>
          <p:nvSpPr>
            <p:cNvPr id="4" name="Bevel 3"/>
            <p:cNvSpPr/>
            <p:nvPr/>
          </p:nvSpPr>
          <p:spPr>
            <a:xfrm>
              <a:off x="169718" y="3198405"/>
              <a:ext cx="8804564" cy="3505200"/>
            </a:xfrm>
            <a:prstGeom prst="bevel">
              <a:avLst>
                <a:gd name="adj" fmla="val 973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574"/>
            <a:ext cx="9155373" cy="6774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4" y="-14748"/>
            <a:ext cx="9083346" cy="687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52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8"/>
            <a:ext cx="9144000" cy="684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13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Down Ribbon 7"/>
          <p:cNvSpPr/>
          <p:nvPr/>
        </p:nvSpPr>
        <p:spPr>
          <a:xfrm>
            <a:off x="24581" y="152400"/>
            <a:ext cx="9144000" cy="1028701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400" y="2133600"/>
            <a:ext cx="9144000" cy="2895600"/>
            <a:chOff x="152400" y="2133600"/>
            <a:chExt cx="9144000" cy="2895600"/>
          </a:xfrm>
        </p:grpSpPr>
        <p:sp>
          <p:nvSpPr>
            <p:cNvPr id="9" name="Rectangle 8"/>
            <p:cNvSpPr/>
            <p:nvPr/>
          </p:nvSpPr>
          <p:spPr>
            <a:xfrm>
              <a:off x="152400" y="2743200"/>
              <a:ext cx="91440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কীভাবে তুমি দীন-দরিদ্রের </a:t>
              </a:r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ইশ্বরভক্তদের ) মাঝে শান্তি স্থাপন করবে ?  </a:t>
              </a:r>
              <a:endParaRPr lang="en-US" sz="4000" b="1" dirty="0"/>
            </a:p>
          </p:txBody>
        </p:sp>
        <p:sp>
          <p:nvSpPr>
            <p:cNvPr id="10" name="Frame 9"/>
            <p:cNvSpPr/>
            <p:nvPr/>
          </p:nvSpPr>
          <p:spPr>
            <a:xfrm>
              <a:off x="304800" y="2133600"/>
              <a:ext cx="8839199" cy="2895600"/>
            </a:xfrm>
            <a:prstGeom prst="fram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12" name="TextBox 11"/>
            <p:cNvSpPr txBox="1"/>
            <p:nvPr/>
          </p:nvSpPr>
          <p:spPr>
            <a:xfrm>
              <a:off x="2743200" y="0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মূল্যায়ন  </a:t>
              </a:r>
              <a:endPara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Down Ribbon 12"/>
            <p:cNvSpPr/>
            <p:nvPr/>
          </p:nvSpPr>
          <p:spPr>
            <a:xfrm>
              <a:off x="0" y="0"/>
              <a:ext cx="9144000" cy="838200"/>
            </a:xfrm>
            <a:prstGeom prst="ribb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1600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যীশু পুনরুত্থানের পর কি রেখে গেছেন ?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8194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ক। শান্তি 	 	  		খ। কষ্ট</a:t>
            </a:r>
          </a:p>
          <a:p>
            <a:pPr algn="just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গ। সাহায্য	 	    	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আন্তরিকতা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914400" y="2837210"/>
            <a:ext cx="685800" cy="5207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192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যীশু বলে গেছেন- </a:t>
            </a:r>
            <a:endParaRPr lang="bn-BD" sz="3200" dirty="0" smtClean="0">
              <a:solidFill>
                <a:srgbClr val="7030A0"/>
              </a:solidFill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3200" dirty="0" smtClean="0">
                <a:solidFill>
                  <a:srgbClr val="7030A0"/>
                </a:solidFill>
              </a:rPr>
              <a:t> 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মঙ্গল বার্তা</a:t>
            </a:r>
            <a:endParaRPr lang="en-US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bn-BD" sz="3200" dirty="0" smtClean="0">
                <a:solidFill>
                  <a:srgbClr val="7030A0"/>
                </a:solidFill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বন্দীর কাছে মুক্তি</a:t>
            </a:r>
            <a:endParaRPr lang="en-US" sz="3200" dirty="0" smtClean="0">
              <a:solidFill>
                <a:srgbClr val="7030A0"/>
              </a:solidFill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bn-BD" sz="3200" dirty="0" smtClean="0">
                <a:solidFill>
                  <a:srgbClr val="7030A0"/>
                </a:solidFill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পদদলিত মানুষের মুক্তির কথা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6576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কোনটি সঠিক </a:t>
            </a:r>
          </a:p>
          <a:p>
            <a:pPr algn="just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ক।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  			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গ।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			ঘ। 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3600" dirty="0" smtClean="0">
                <a:solidFill>
                  <a:srgbClr val="7030A0"/>
                </a:solidFill>
                <a:latin typeface="Times New Roman" pitchFamily="18" charset="0"/>
              </a:rPr>
              <a:t>,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410200" y="4746908"/>
            <a:ext cx="762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29" y="0"/>
            <a:ext cx="9252858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84798" y="76200"/>
            <a:ext cx="8784236" cy="1752600"/>
            <a:chOff x="184798" y="76200"/>
            <a:chExt cx="8784236" cy="1752600"/>
          </a:xfrm>
        </p:grpSpPr>
        <p:sp>
          <p:nvSpPr>
            <p:cNvPr id="10" name="TextBox 9"/>
            <p:cNvSpPr txBox="1"/>
            <p:nvPr/>
          </p:nvSpPr>
          <p:spPr>
            <a:xfrm>
              <a:off x="184798" y="398502"/>
              <a:ext cx="878423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b="1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কাজঃ</a:t>
              </a:r>
              <a:endParaRPr lang="en-US" sz="6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1371600" y="76200"/>
              <a:ext cx="6477000" cy="1752600"/>
            </a:xfrm>
            <a:prstGeom prst="frame">
              <a:avLst>
                <a:gd name="adj1" fmla="val 1614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16" y="2514600"/>
            <a:ext cx="9144000" cy="3048000"/>
            <a:chOff x="4916" y="2514600"/>
            <a:chExt cx="9144000" cy="3048000"/>
          </a:xfrm>
        </p:grpSpPr>
        <p:sp>
          <p:nvSpPr>
            <p:cNvPr id="13" name="TextBox 12"/>
            <p:cNvSpPr txBox="1"/>
            <p:nvPr/>
          </p:nvSpPr>
          <p:spPr>
            <a:xfrm>
              <a:off x="4916" y="3048000"/>
              <a:ext cx="9144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BD" sz="4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যীশুর প্রধান কাজ হলো শান্তি স্থাপন- কথাটির যথার্থতা যাচাই কর ।  </a:t>
              </a:r>
              <a:endPara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Bevel 13"/>
            <p:cNvSpPr/>
            <p:nvPr/>
          </p:nvSpPr>
          <p:spPr>
            <a:xfrm>
              <a:off x="4916" y="2514600"/>
              <a:ext cx="9144000" cy="3048000"/>
            </a:xfrm>
            <a:prstGeom prst="beve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miley Face 4"/>
          <p:cNvSpPr/>
          <p:nvPr/>
        </p:nvSpPr>
        <p:spPr>
          <a:xfrm>
            <a:off x="0" y="0"/>
            <a:ext cx="9144000" cy="1577009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3855" y="5791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আগামী ক্লাসে আবার দেখা হবে।  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9144000" cy="691242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" y="0"/>
            <a:ext cx="9144000" cy="1802295"/>
            <a:chOff x="1" y="0"/>
            <a:chExt cx="9144000" cy="1802295"/>
          </a:xfrm>
        </p:grpSpPr>
        <p:sp>
          <p:nvSpPr>
            <p:cNvPr id="16" name="Explosion 2 15"/>
            <p:cNvSpPr/>
            <p:nvPr/>
          </p:nvSpPr>
          <p:spPr>
            <a:xfrm>
              <a:off x="1" y="0"/>
              <a:ext cx="9144000" cy="1802295"/>
            </a:xfrm>
            <a:prstGeom prst="irregularSeal2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05878" y="558536"/>
              <a:ext cx="4333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  <a:r>
                <a:rPr lang="bn-BD" sz="4800" b="1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8" name="Picture 17" descr="61182947_1195804097246677_145586764560046489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339" y="3886199"/>
            <a:ext cx="2266122" cy="27270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Rectangle 18"/>
          <p:cNvSpPr/>
          <p:nvPr/>
        </p:nvSpPr>
        <p:spPr>
          <a:xfrm>
            <a:off x="221673" y="1981200"/>
            <a:ext cx="6636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খ্রিষ্টান ধর্ম ও নৈতিক শিক্ষা </a:t>
            </a:r>
          </a:p>
          <a:p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পঞ্চমঃ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যীশুর </a:t>
            </a: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বাণী প্রচারের মূলভাব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bn-B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2458"/>
            <a:ext cx="9108000" cy="685554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603855" y="-1297"/>
            <a:ext cx="3660118" cy="123211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1"/>
            <a:ext cx="9144000" cy="68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517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1"/>
            <a:ext cx="9144000" cy="68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392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187071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BD" sz="72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endParaRPr lang="en-US" sz="72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4290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 ও দীন- দরিদ্র। </a:t>
            </a:r>
            <a:endParaRPr lang="en-US" sz="5400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99725" y="53500"/>
            <a:ext cx="8600661" cy="1013300"/>
            <a:chOff x="397565" y="14615"/>
            <a:chExt cx="8600661" cy="1563756"/>
          </a:xfrm>
          <a:solidFill>
            <a:srgbClr val="00CCFF"/>
          </a:solidFill>
        </p:grpSpPr>
        <p:sp>
          <p:nvSpPr>
            <p:cNvPr id="12" name="Cloud Callout 11"/>
            <p:cNvSpPr/>
            <p:nvPr/>
          </p:nvSpPr>
          <p:spPr>
            <a:xfrm>
              <a:off x="397565" y="14615"/>
              <a:ext cx="8600661" cy="1563756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84782" y="251084"/>
              <a:ext cx="442622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6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2000" y="1524001"/>
            <a:ext cx="5585792" cy="1143000"/>
            <a:chOff x="881269" y="2003447"/>
            <a:chExt cx="6029739" cy="1550504"/>
          </a:xfrm>
          <a:solidFill>
            <a:srgbClr val="00B050"/>
          </a:solidFill>
        </p:grpSpPr>
        <p:sp>
          <p:nvSpPr>
            <p:cNvPr id="15" name="Down Arrow Callout 14"/>
            <p:cNvSpPr/>
            <p:nvPr/>
          </p:nvSpPr>
          <p:spPr>
            <a:xfrm>
              <a:off x="881269" y="2003447"/>
              <a:ext cx="6029739" cy="1550504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63525" y="2107096"/>
              <a:ext cx="5841466" cy="70975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পাঠশেষে শিক্ষার্থীরা-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8600" y="29718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 শান্তি সম্পর্কে যীশুর শিক্ষা বর্ননা করতে পারবে।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7818" y="47244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২। দীন-দরিদ্র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সম্পর্কে যীশুর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শিক্ষা ব্যাখ্যা  করতে পারবে।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2585" cy="6848168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213</Words>
  <Application>Microsoft Office PowerPoint</Application>
  <PresentationFormat>On-screen Show (4:3)</PresentationFormat>
  <Paragraphs>53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BIPLOB BASKI</dc:creator>
  <cp:lastModifiedBy>Windows User</cp:lastModifiedBy>
  <cp:revision>167</cp:revision>
  <dcterms:created xsi:type="dcterms:W3CDTF">2006-08-16T00:00:00Z</dcterms:created>
  <dcterms:modified xsi:type="dcterms:W3CDTF">2021-03-02T16:48:35Z</dcterms:modified>
</cp:coreProperties>
</file>