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72" r:id="rId3"/>
    <p:sldId id="273" r:id="rId4"/>
    <p:sldId id="259" r:id="rId5"/>
    <p:sldId id="260" r:id="rId6"/>
    <p:sldId id="275" r:id="rId7"/>
    <p:sldId id="276" r:id="rId8"/>
    <p:sldId id="263" r:id="rId9"/>
    <p:sldId id="264" r:id="rId10"/>
    <p:sldId id="265" r:id="rId11"/>
    <p:sldId id="266" r:id="rId12"/>
    <p:sldId id="269" r:id="rId13"/>
    <p:sldId id="270" r:id="rId14"/>
    <p:sldId id="286" r:id="rId15"/>
    <p:sldId id="271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8" r:id="rId24"/>
    <p:sldId id="287" r:id="rId25"/>
    <p:sldId id="291" r:id="rId26"/>
    <p:sldId id="285" r:id="rId27"/>
    <p:sldId id="289" r:id="rId28"/>
    <p:sldId id="29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CFF66"/>
    <a:srgbClr val="00FFFF"/>
    <a:srgbClr val="33CC33"/>
    <a:srgbClr val="009900"/>
    <a:srgbClr val="660033"/>
    <a:srgbClr val="00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FBBF8-601A-4953-8614-A57549217B9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0234C3-70D2-407D-9301-DCDA187050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গারো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মান্দিদের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আদি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ধর্মের</a:t>
            </a:r>
            <a:r>
              <a:rPr lang="en-US" baseline="0" dirty="0" smtClean="0"/>
              <a:t>  </a:t>
            </a:r>
            <a:r>
              <a:rPr lang="en-US" baseline="0" dirty="0" err="1" smtClean="0"/>
              <a:t>নাম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সাংসারেক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এবং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তাদের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প্রধান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দেবতার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নাম</a:t>
            </a:r>
            <a:r>
              <a:rPr lang="en-US" baseline="0" dirty="0" smtClean="0"/>
              <a:t> “ </a:t>
            </a:r>
            <a:r>
              <a:rPr lang="en-US" baseline="0" dirty="0" err="1" smtClean="0"/>
              <a:t>তাতারা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রাবুগা</a:t>
            </a:r>
            <a:r>
              <a:rPr lang="en-US" baseline="0" dirty="0" smtClean="0"/>
              <a:t>” </a:t>
            </a:r>
            <a:r>
              <a:rPr lang="en-US" baseline="0" dirty="0" err="1" smtClean="0"/>
              <a:t>কিন্তু</a:t>
            </a:r>
            <a:r>
              <a:rPr lang="en-US" baseline="0" dirty="0" smtClean="0"/>
              <a:t> এ </a:t>
            </a:r>
            <a:r>
              <a:rPr lang="en-US" baseline="0" dirty="0" err="1" smtClean="0"/>
              <a:t>জাতিসত্তার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অধিকাংশ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মানুষ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খ্রীষ্টান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ধর্ম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গ্রহণ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করেছে</a:t>
            </a:r>
            <a:r>
              <a:rPr lang="en-US" baseline="0" smtClean="0"/>
              <a:t> 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234C3-70D2-407D-9301-DCDA1870508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8D7E4-68E6-433E-95D6-D08C157D629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4460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C992-732C-473B-86EC-7A53C9F3596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995F-17A1-4CCB-B194-B482D153D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C992-732C-473B-86EC-7A53C9F3596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995F-17A1-4CCB-B194-B482D153D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C992-732C-473B-86EC-7A53C9F3596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995F-17A1-4CCB-B194-B482D153D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C992-732C-473B-86EC-7A53C9F3596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995F-17A1-4CCB-B194-B482D153D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C992-732C-473B-86EC-7A53C9F3596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995F-17A1-4CCB-B194-B482D153D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C992-732C-473B-86EC-7A53C9F3596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995F-17A1-4CCB-B194-B482D153D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C992-732C-473B-86EC-7A53C9F3596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995F-17A1-4CCB-B194-B482D153D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C992-732C-473B-86EC-7A53C9F3596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995F-17A1-4CCB-B194-B482D153D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C992-732C-473B-86EC-7A53C9F3596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995F-17A1-4CCB-B194-B482D153D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C992-732C-473B-86EC-7A53C9F3596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995F-17A1-4CCB-B194-B482D153D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C992-732C-473B-86EC-7A53C9F3596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995F-17A1-4CCB-B194-B482D153D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5C992-732C-473B-86EC-7A53C9F3596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B995F-17A1-4CCB-B194-B482D153D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7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0066"/>
          </a:solidFill>
        </p:spPr>
        <p:txBody>
          <a:bodyPr>
            <a:noAutofit/>
          </a:bodyPr>
          <a:lstStyle/>
          <a:p>
            <a:r>
              <a:rPr lang="en-US" sz="9600" i="1" dirty="0" smtClean="0"/>
              <a:t>WELLCOME</a:t>
            </a:r>
            <a:endParaRPr lang="en-US" sz="9600" i="1" dirty="0"/>
          </a:p>
        </p:txBody>
      </p:sp>
      <p:pic>
        <p:nvPicPr>
          <p:cNvPr id="1027" name="Picture 3" descr="C:\Users\unicom\Pictures\Flower\image_629718_160852662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1371600"/>
            <a:ext cx="9144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solidFill>
            <a:srgbClr val="CCFF66"/>
          </a:solidFill>
        </p:spPr>
        <p:txBody>
          <a:bodyPr>
            <a:normAutofit/>
          </a:bodyPr>
          <a:lstStyle/>
          <a:p>
            <a:r>
              <a:rPr lang="en-US" sz="7200" dirty="0" err="1" smtClean="0">
                <a:solidFill>
                  <a:srgbClr val="FF0066"/>
                </a:solidFill>
              </a:rPr>
              <a:t>গারোদের</a:t>
            </a:r>
            <a:r>
              <a:rPr lang="en-US" sz="7200" dirty="0" smtClean="0">
                <a:solidFill>
                  <a:srgbClr val="FF0066"/>
                </a:solidFill>
              </a:rPr>
              <a:t>  </a:t>
            </a:r>
            <a:r>
              <a:rPr lang="en-US" sz="7200" dirty="0" err="1" smtClean="0">
                <a:solidFill>
                  <a:srgbClr val="FF0066"/>
                </a:solidFill>
              </a:rPr>
              <a:t>বাসস্থান</a:t>
            </a:r>
            <a:r>
              <a:rPr lang="en-US" sz="7200" dirty="0" smtClean="0">
                <a:solidFill>
                  <a:srgbClr val="FF0066"/>
                </a:solidFill>
              </a:rPr>
              <a:t> </a:t>
            </a:r>
            <a:endParaRPr lang="en-US" sz="7200" dirty="0">
              <a:solidFill>
                <a:srgbClr val="FF0066"/>
              </a:solidFill>
            </a:endParaRPr>
          </a:p>
        </p:txBody>
      </p:sp>
      <p:pic>
        <p:nvPicPr>
          <p:cNvPr id="1026" name="Picture 2" descr="C:\Users\unicom\Pictures\New folder\g2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</a:rPr>
              <a:t>অধিকাংশ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গারোই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খুব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সাদাসিধে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বাড়িতে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বসবাস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করে</a:t>
            </a:r>
            <a:r>
              <a:rPr lang="en-US" sz="3200" dirty="0" smtClean="0">
                <a:solidFill>
                  <a:srgbClr val="FFFF00"/>
                </a:solidFill>
              </a:rPr>
              <a:t>  </a:t>
            </a:r>
            <a:r>
              <a:rPr lang="en-US" sz="3200" dirty="0" err="1" smtClean="0">
                <a:solidFill>
                  <a:srgbClr val="FFFF00"/>
                </a:solidFill>
              </a:rPr>
              <a:t>এসব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বাড়িঘর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বাঁশ,খড়</a:t>
            </a:r>
            <a:r>
              <a:rPr lang="en-US" sz="3200" dirty="0" smtClean="0">
                <a:solidFill>
                  <a:srgbClr val="FFFF00"/>
                </a:solidFill>
              </a:rPr>
              <a:t> ,ও </a:t>
            </a:r>
            <a:r>
              <a:rPr lang="en-US" sz="3200" dirty="0" err="1" smtClean="0">
                <a:solidFill>
                  <a:srgbClr val="FFFF00"/>
                </a:solidFill>
              </a:rPr>
              <a:t>মাটি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দিয়ে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তৈরি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করা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হয়</a:t>
            </a:r>
            <a:r>
              <a:rPr lang="en-US" sz="3200" dirty="0" smtClean="0">
                <a:solidFill>
                  <a:srgbClr val="FFFF00"/>
                </a:solidFill>
              </a:rPr>
              <a:t>।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1"/>
            <a:ext cx="9144000" cy="5486400"/>
          </a:xfrm>
          <a:solidFill>
            <a:srgbClr val="92D050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</a:rPr>
              <a:t>অনেকে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</a:rPr>
              <a:t>আবার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</a:rPr>
              <a:t>ইটের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</a:rPr>
              <a:t>দেয়াল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</a:rPr>
              <a:t>এবং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</a:rPr>
              <a:t>টিনের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</a:rPr>
              <a:t>ছাঁদ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</a:rPr>
              <a:t>দিয়েওবাড়ি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</a:rPr>
              <a:t>বানিয়ে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</a:rPr>
              <a:t>বাস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</a:rPr>
              <a:t>করে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</a:rPr>
              <a:t> ।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</a:rPr>
              <a:t>অতীতে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</a:rPr>
              <a:t>গারোদের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</a:rPr>
              <a:t>সমাজে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</a:rPr>
              <a:t>দোচালা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</a:rPr>
              <a:t>লম্বা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</a:rPr>
              <a:t>বাসগৃহ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</a:rPr>
              <a:t>বেশ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</a:rPr>
              <a:t>জনপ্রিয়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</a:rPr>
              <a:t>ছিল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</a:rPr>
              <a:t> ।  এ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</a:rPr>
              <a:t>ধরনের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</a:rPr>
              <a:t>ঘরকে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</a:rPr>
              <a:t>তাদের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</a:rPr>
              <a:t>ভাষায়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</a:rPr>
              <a:t>বলা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</a:rPr>
              <a:t>হয়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</a:rPr>
              <a:t> “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</a:rPr>
              <a:t>নক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4000" dirty="0" err="1" smtClean="0"/>
              <a:t>গারোদের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পোশাক</a:t>
            </a:r>
            <a:r>
              <a:rPr lang="en-US" sz="4000" dirty="0" smtClean="0"/>
              <a:t> </a:t>
            </a:r>
            <a:r>
              <a:rPr lang="en-US" sz="4000" dirty="0" err="1" smtClean="0"/>
              <a:t>পরিচ্ছদ</a:t>
            </a:r>
            <a:r>
              <a:rPr lang="en-US" sz="4000" dirty="0" smtClean="0"/>
              <a:t> ও </a:t>
            </a:r>
            <a:r>
              <a:rPr lang="en-US" sz="4000" dirty="0" err="1" smtClean="0"/>
              <a:t>অলংকার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447800"/>
            <a:ext cx="4495800" cy="5410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 descr="C:\Users\unicom\Pictures\New folder\g1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9144000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52800"/>
            <a:ext cx="9144000" cy="35052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4" name="Picture 3" descr="C:\Users\unicom\Pictures\New folder\G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33CC33"/>
          </a:solidFill>
        </p:spPr>
        <p:txBody>
          <a:bodyPr>
            <a:normAutofit/>
          </a:bodyPr>
          <a:lstStyle/>
          <a:p>
            <a:r>
              <a:rPr lang="en-US" sz="3600" dirty="0" err="1" smtClean="0"/>
              <a:t>মান্দি</a:t>
            </a:r>
            <a:r>
              <a:rPr lang="en-US" sz="3600" dirty="0" smtClean="0"/>
              <a:t> </a:t>
            </a:r>
            <a:r>
              <a:rPr lang="en-US" sz="3600" dirty="0" err="1" smtClean="0"/>
              <a:t>বা</a:t>
            </a:r>
            <a:r>
              <a:rPr lang="en-US" sz="3600" dirty="0" smtClean="0"/>
              <a:t> </a:t>
            </a:r>
            <a:r>
              <a:rPr lang="en-US" sz="3600" dirty="0" err="1" smtClean="0"/>
              <a:t>গারো</a:t>
            </a:r>
            <a:r>
              <a:rPr lang="en-US" sz="3600" dirty="0" smtClean="0"/>
              <a:t> </a:t>
            </a:r>
            <a:r>
              <a:rPr lang="en-US" sz="3600" dirty="0" err="1" smtClean="0"/>
              <a:t>নারীদের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ঐতিহ্যবাহী</a:t>
            </a:r>
            <a:r>
              <a:rPr lang="en-US" sz="3600" dirty="0" smtClean="0"/>
              <a:t> </a:t>
            </a:r>
            <a:r>
              <a:rPr lang="en-US" sz="3600" dirty="0" err="1" smtClean="0"/>
              <a:t>পোশাক</a:t>
            </a:r>
            <a:r>
              <a:rPr lang="en-US" sz="3600" dirty="0" smtClean="0"/>
              <a:t>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হলো</a:t>
            </a:r>
            <a:r>
              <a:rPr lang="en-US" dirty="0" smtClean="0"/>
              <a:t> “</a:t>
            </a:r>
            <a:r>
              <a:rPr lang="en-US" dirty="0" err="1" smtClean="0"/>
              <a:t>দকমান্দা”ও</a:t>
            </a:r>
            <a:r>
              <a:rPr lang="en-US" dirty="0" smtClean="0"/>
              <a:t> </a:t>
            </a:r>
            <a:r>
              <a:rPr lang="en-US" dirty="0" err="1" smtClean="0"/>
              <a:t>দকশারি</a:t>
            </a:r>
            <a:r>
              <a:rPr lang="en-US" dirty="0" smtClean="0"/>
              <a:t> । </a:t>
            </a:r>
            <a:r>
              <a:rPr lang="en-US" dirty="0" err="1" smtClean="0"/>
              <a:t>আর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  <a:solidFill>
            <a:srgbClr val="FF0066"/>
          </a:solidFill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    </a:t>
            </a:r>
            <a:r>
              <a:rPr lang="en-US" dirty="0" err="1" smtClean="0"/>
              <a:t>পুরুষের</a:t>
            </a:r>
            <a:r>
              <a:rPr lang="en-US" dirty="0" smtClean="0"/>
              <a:t> </a:t>
            </a:r>
            <a:r>
              <a:rPr lang="en-US" dirty="0" err="1" smtClean="0"/>
              <a:t>ঐতিহ্যবাহী</a:t>
            </a:r>
            <a:r>
              <a:rPr lang="en-US" dirty="0" smtClean="0"/>
              <a:t> </a:t>
            </a:r>
            <a:r>
              <a:rPr lang="en-US" dirty="0" err="1" smtClean="0"/>
              <a:t>পোশাক</a:t>
            </a:r>
            <a:r>
              <a:rPr lang="en-US" dirty="0" smtClean="0"/>
              <a:t> </a:t>
            </a:r>
            <a:r>
              <a:rPr lang="en-US" dirty="0" err="1" smtClean="0"/>
              <a:t>হলো</a:t>
            </a:r>
            <a:r>
              <a:rPr lang="en-US" dirty="0" smtClean="0"/>
              <a:t> “</a:t>
            </a:r>
            <a:r>
              <a:rPr lang="en-US" dirty="0" err="1" smtClean="0"/>
              <a:t>গান্দো</a:t>
            </a:r>
            <a:r>
              <a:rPr lang="en-US" dirty="0" smtClean="0"/>
              <a:t> “</a:t>
            </a:r>
            <a:r>
              <a:rPr lang="en-US" dirty="0" err="1" smtClean="0"/>
              <a:t>সাধারণত</a:t>
            </a:r>
            <a:r>
              <a:rPr lang="en-US" dirty="0" smtClean="0"/>
              <a:t> </a:t>
            </a:r>
            <a:r>
              <a:rPr lang="en-US" dirty="0" err="1" smtClean="0"/>
              <a:t>গারোরা</a:t>
            </a:r>
            <a:r>
              <a:rPr lang="en-US" dirty="0" smtClean="0"/>
              <a:t> </a:t>
            </a:r>
            <a:r>
              <a:rPr lang="en-US" dirty="0" err="1" smtClean="0"/>
              <a:t>ঐতিহ্যবাহী</a:t>
            </a:r>
            <a:r>
              <a:rPr lang="en-US" dirty="0" smtClean="0"/>
              <a:t> </a:t>
            </a:r>
            <a:r>
              <a:rPr lang="en-US" dirty="0" err="1" smtClean="0"/>
              <a:t>গানি</a:t>
            </a:r>
            <a:r>
              <a:rPr lang="en-US" dirty="0" smtClean="0"/>
              <a:t> ,</a:t>
            </a:r>
            <a:r>
              <a:rPr lang="en-US" dirty="0" err="1" smtClean="0"/>
              <a:t>গান্দো</a:t>
            </a:r>
            <a:r>
              <a:rPr lang="en-US" dirty="0" smtClean="0"/>
              <a:t> ,</a:t>
            </a:r>
            <a:r>
              <a:rPr lang="en-US" dirty="0" err="1" smtClean="0"/>
              <a:t>বিকমাচো</a:t>
            </a:r>
            <a:r>
              <a:rPr lang="en-US" dirty="0" smtClean="0"/>
              <a:t> ,</a:t>
            </a:r>
            <a:r>
              <a:rPr lang="en-US" dirty="0" err="1" smtClean="0"/>
              <a:t>রিকমাচ</a:t>
            </a:r>
            <a:r>
              <a:rPr lang="en-US" dirty="0" smtClean="0"/>
              <a:t> </a:t>
            </a:r>
            <a:r>
              <a:rPr lang="en-US" dirty="0" err="1" smtClean="0"/>
              <a:t>ইত্যাদি</a:t>
            </a:r>
            <a:r>
              <a:rPr lang="en-US" dirty="0" smtClean="0"/>
              <a:t> </a:t>
            </a:r>
            <a:r>
              <a:rPr lang="en-US" dirty="0" err="1" smtClean="0"/>
              <a:t>পোশাক</a:t>
            </a:r>
            <a:r>
              <a:rPr lang="en-US" dirty="0" smtClean="0"/>
              <a:t> </a:t>
            </a:r>
            <a:r>
              <a:rPr lang="en-US" dirty="0" err="1" smtClean="0"/>
              <a:t>পরিধান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।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তবে</a:t>
            </a:r>
            <a:r>
              <a:rPr lang="en-US" dirty="0" smtClean="0"/>
              <a:t> </a:t>
            </a:r>
            <a:r>
              <a:rPr lang="en-US" dirty="0" err="1" smtClean="0"/>
              <a:t>বর্তমান</a:t>
            </a:r>
            <a:r>
              <a:rPr lang="en-US" dirty="0" smtClean="0"/>
              <a:t> </a:t>
            </a:r>
            <a:r>
              <a:rPr lang="en-US" dirty="0" err="1" smtClean="0"/>
              <a:t>গারোরা</a:t>
            </a:r>
            <a:r>
              <a:rPr lang="en-US" dirty="0" smtClean="0"/>
              <a:t> </a:t>
            </a:r>
            <a:r>
              <a:rPr lang="en-US" dirty="0" err="1" smtClean="0"/>
              <a:t>আধুনিক</a:t>
            </a:r>
            <a:r>
              <a:rPr lang="en-US" dirty="0" smtClean="0"/>
              <a:t> </a:t>
            </a:r>
            <a:r>
              <a:rPr lang="en-US" dirty="0" err="1" smtClean="0"/>
              <a:t>পোশাক</a:t>
            </a:r>
            <a:r>
              <a:rPr lang="en-US" dirty="0" smtClean="0"/>
              <a:t> </a:t>
            </a:r>
            <a:r>
              <a:rPr lang="en-US" dirty="0" err="1" smtClean="0"/>
              <a:t>পরিধান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গারো</a:t>
            </a:r>
            <a:r>
              <a:rPr lang="en-US" dirty="0" smtClean="0"/>
              <a:t> </a:t>
            </a:r>
            <a:r>
              <a:rPr lang="en-US" dirty="0" err="1" smtClean="0"/>
              <a:t>মেয়েরা</a:t>
            </a:r>
            <a:r>
              <a:rPr lang="en-US" dirty="0" smtClean="0"/>
              <a:t> </a:t>
            </a:r>
            <a:r>
              <a:rPr lang="en-US" dirty="0" err="1" smtClean="0"/>
              <a:t>শাড়ি</a:t>
            </a:r>
            <a:r>
              <a:rPr lang="en-US" dirty="0" smtClean="0"/>
              <a:t> ,</a:t>
            </a:r>
            <a:r>
              <a:rPr lang="en-US" dirty="0" err="1" smtClean="0"/>
              <a:t>ব্লাউজ</a:t>
            </a:r>
            <a:r>
              <a:rPr lang="en-US" dirty="0" smtClean="0"/>
              <a:t> ,</a:t>
            </a:r>
            <a:r>
              <a:rPr lang="en-US" dirty="0" err="1" smtClean="0"/>
              <a:t>সালোয়ার</a:t>
            </a:r>
            <a:r>
              <a:rPr lang="en-US" dirty="0" smtClean="0"/>
              <a:t> </a:t>
            </a:r>
            <a:r>
              <a:rPr lang="en-US" dirty="0" err="1" smtClean="0"/>
              <a:t>কামিজ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প্যান্ট,লুংগি</a:t>
            </a:r>
            <a:r>
              <a:rPr lang="en-US" dirty="0" smtClean="0"/>
              <a:t> ,</a:t>
            </a:r>
            <a:r>
              <a:rPr lang="en-US" dirty="0" err="1" smtClean="0"/>
              <a:t>পাঞ্জাবি</a:t>
            </a:r>
            <a:r>
              <a:rPr lang="en-US" dirty="0" smtClean="0"/>
              <a:t> ,</a:t>
            </a:r>
            <a:r>
              <a:rPr lang="en-US" dirty="0" err="1" smtClean="0"/>
              <a:t>জুতা</a:t>
            </a:r>
            <a:r>
              <a:rPr lang="en-US" dirty="0" smtClean="0"/>
              <a:t> ,</a:t>
            </a:r>
            <a:r>
              <a:rPr lang="en-US" dirty="0" err="1" smtClean="0"/>
              <a:t>ইত্যাদি</a:t>
            </a:r>
            <a:r>
              <a:rPr lang="en-US" dirty="0" smtClean="0"/>
              <a:t> । </a:t>
            </a:r>
            <a:r>
              <a:rPr lang="en-US" dirty="0" err="1" smtClean="0"/>
              <a:t>গারো</a:t>
            </a:r>
            <a:r>
              <a:rPr lang="en-US" dirty="0" smtClean="0"/>
              <a:t> </a:t>
            </a:r>
            <a:r>
              <a:rPr lang="en-US" dirty="0" err="1" smtClean="0"/>
              <a:t>ছেলে</a:t>
            </a:r>
            <a:r>
              <a:rPr lang="en-US" dirty="0" smtClean="0"/>
              <a:t>- </a:t>
            </a:r>
            <a:r>
              <a:rPr lang="en-US" dirty="0" err="1" smtClean="0"/>
              <a:t>মেয়েরা</a:t>
            </a:r>
            <a:r>
              <a:rPr lang="en-US" dirty="0" smtClean="0"/>
              <a:t> </a:t>
            </a: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ধরনের</a:t>
            </a:r>
            <a:r>
              <a:rPr lang="en-US" dirty="0" smtClean="0"/>
              <a:t> </a:t>
            </a:r>
            <a:r>
              <a:rPr lang="en-US" dirty="0" err="1" smtClean="0"/>
              <a:t>অলঙ্কার</a:t>
            </a:r>
            <a:r>
              <a:rPr lang="en-US" dirty="0" smtClean="0"/>
              <a:t> </a:t>
            </a:r>
            <a:r>
              <a:rPr lang="en-US" dirty="0" err="1" smtClean="0"/>
              <a:t>নিজেদের</a:t>
            </a:r>
            <a:r>
              <a:rPr lang="en-US" dirty="0" smtClean="0"/>
              <a:t> </a:t>
            </a:r>
            <a:r>
              <a:rPr lang="en-US" dirty="0" err="1" smtClean="0"/>
              <a:t>সাজাতে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পছন্দ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।</a:t>
            </a:r>
          </a:p>
          <a:p>
            <a:pPr>
              <a:buNone/>
            </a:pP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5400" dirty="0" err="1" smtClean="0"/>
              <a:t>গারোদের</a:t>
            </a:r>
            <a:r>
              <a:rPr lang="en-US" sz="5400" dirty="0" smtClean="0"/>
              <a:t> </a:t>
            </a:r>
            <a:r>
              <a:rPr lang="en-US" sz="5400" dirty="0" err="1" smtClean="0"/>
              <a:t>জীবিকা</a:t>
            </a:r>
            <a:r>
              <a:rPr lang="en-US" sz="5400" dirty="0" smtClean="0"/>
              <a:t> </a:t>
            </a:r>
            <a:r>
              <a:rPr lang="en-US" sz="5400" dirty="0" err="1" smtClean="0"/>
              <a:t>ব্যবস্থা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pic>
        <p:nvPicPr>
          <p:cNvPr id="4098" name="Picture 2" descr="C:\Users\unicom\Pictures\New folder\g1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447800"/>
            <a:ext cx="4362450" cy="5410200"/>
          </a:xfrm>
          <a:prstGeom prst="rect">
            <a:avLst/>
          </a:prstGeom>
          <a:noFill/>
        </p:spPr>
      </p:pic>
      <p:pic>
        <p:nvPicPr>
          <p:cNvPr id="4099" name="Picture 3" descr="C:\Users\unicom\Pictures\New folder\g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267201" y="1447800"/>
            <a:ext cx="4876800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rgbClr val="FFFF00"/>
                </a:solidFill>
              </a:rPr>
              <a:t>গারো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সমাজের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অধিকাংশ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মানুষরাই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দরিদ্র</a:t>
            </a:r>
            <a:r>
              <a:rPr lang="en-US" sz="3600" dirty="0" smtClean="0">
                <a:solidFill>
                  <a:srgbClr val="FFFF00"/>
                </a:solidFill>
              </a:rPr>
              <a:t>।</a:t>
            </a:r>
            <a:br>
              <a:rPr lang="en-US" sz="3600" dirty="0" smtClean="0">
                <a:solidFill>
                  <a:srgbClr val="FFFF00"/>
                </a:solidFill>
              </a:rPr>
            </a:br>
            <a:r>
              <a:rPr lang="en-US" sz="3600" dirty="0" err="1" smtClean="0">
                <a:solidFill>
                  <a:srgbClr val="FFFF00"/>
                </a:solidFill>
              </a:rPr>
              <a:t>তাদের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প্রধান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পেশা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হলো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কৃষিকাজ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এবং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তাদের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  <a:solidFill>
            <a:srgbClr val="33CC33"/>
          </a:solidFill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অনেকেই</a:t>
            </a:r>
            <a:r>
              <a:rPr lang="en-US" dirty="0" smtClean="0"/>
              <a:t> </a:t>
            </a:r>
            <a:r>
              <a:rPr lang="en-US" dirty="0" err="1" smtClean="0"/>
              <a:t>দিনমজুরের</a:t>
            </a:r>
            <a:r>
              <a:rPr lang="en-US" dirty="0" smtClean="0"/>
              <a:t> </a:t>
            </a:r>
            <a:r>
              <a:rPr lang="en-US" dirty="0" err="1" smtClean="0"/>
              <a:t>মতো</a:t>
            </a:r>
            <a:r>
              <a:rPr lang="en-US" dirty="0" smtClean="0"/>
              <a:t> </a:t>
            </a:r>
            <a:r>
              <a:rPr lang="en-US" dirty="0" err="1" smtClean="0"/>
              <a:t>প্রানান্তকর</a:t>
            </a:r>
            <a:r>
              <a:rPr lang="en-US" dirty="0" smtClean="0"/>
              <a:t> </a:t>
            </a:r>
            <a:r>
              <a:rPr lang="en-US" dirty="0" err="1" smtClean="0"/>
              <a:t>পরিশ্রম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।</a:t>
            </a:r>
            <a:r>
              <a:rPr lang="en-US" dirty="0" err="1" smtClean="0"/>
              <a:t>গারোরা</a:t>
            </a:r>
            <a:r>
              <a:rPr lang="en-US" dirty="0" smtClean="0"/>
              <a:t> </a:t>
            </a:r>
            <a:r>
              <a:rPr lang="en-US" dirty="0" err="1" smtClean="0"/>
              <a:t>আগে</a:t>
            </a:r>
            <a:r>
              <a:rPr lang="en-US" dirty="0" smtClean="0"/>
              <a:t> </a:t>
            </a:r>
            <a:r>
              <a:rPr lang="en-US" dirty="0" err="1" smtClean="0"/>
              <a:t>জুম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পালাক্রম</a:t>
            </a:r>
            <a:r>
              <a:rPr lang="en-US" dirty="0" smtClean="0"/>
              <a:t> </a:t>
            </a:r>
            <a:r>
              <a:rPr lang="en-US" dirty="0" err="1" smtClean="0"/>
              <a:t>চাষ</a:t>
            </a:r>
            <a:r>
              <a:rPr lang="en-US" dirty="0" smtClean="0"/>
              <a:t> </a:t>
            </a:r>
            <a:r>
              <a:rPr lang="en-US" dirty="0" err="1" smtClean="0"/>
              <a:t>করতেন</a:t>
            </a:r>
            <a:r>
              <a:rPr lang="en-US" dirty="0" smtClean="0"/>
              <a:t> ।</a:t>
            </a:r>
          </a:p>
          <a:p>
            <a:pPr>
              <a:buNone/>
            </a:pPr>
            <a:r>
              <a:rPr lang="en-US" dirty="0" smtClean="0"/>
              <a:t>  এ </a:t>
            </a:r>
            <a:r>
              <a:rPr lang="en-US" dirty="0" err="1" smtClean="0"/>
              <a:t>চাষে</a:t>
            </a:r>
            <a:r>
              <a:rPr lang="en-US" dirty="0" smtClean="0"/>
              <a:t> </a:t>
            </a:r>
            <a:r>
              <a:rPr lang="en-US" dirty="0" err="1" smtClean="0"/>
              <a:t>তারা</a:t>
            </a:r>
            <a:r>
              <a:rPr lang="en-US" dirty="0" smtClean="0"/>
              <a:t> </a:t>
            </a:r>
            <a:r>
              <a:rPr lang="en-US" dirty="0" err="1" smtClean="0"/>
              <a:t>প্রধানত</a:t>
            </a:r>
            <a:r>
              <a:rPr lang="en-US" dirty="0" smtClean="0"/>
              <a:t> </a:t>
            </a:r>
            <a:r>
              <a:rPr lang="en-US" dirty="0" err="1" smtClean="0"/>
              <a:t>ধান,কমলা,চা,এবং</a:t>
            </a:r>
            <a:r>
              <a:rPr lang="en-US" dirty="0" smtClean="0"/>
              <a:t> </a:t>
            </a:r>
            <a:r>
              <a:rPr lang="en-US" dirty="0" err="1" smtClean="0"/>
              <a:t>নানা</a:t>
            </a:r>
            <a:r>
              <a:rPr lang="en-US" dirty="0" smtClean="0"/>
              <a:t> </a:t>
            </a:r>
            <a:r>
              <a:rPr lang="en-US" dirty="0" err="1" smtClean="0"/>
              <a:t>জাতের</a:t>
            </a:r>
            <a:r>
              <a:rPr lang="en-US" dirty="0" smtClean="0"/>
              <a:t> </a:t>
            </a:r>
            <a:r>
              <a:rPr lang="en-US" dirty="0" err="1" smtClean="0"/>
              <a:t>সবজি</a:t>
            </a:r>
            <a:r>
              <a:rPr lang="en-US" dirty="0" smtClean="0"/>
              <a:t> </a:t>
            </a:r>
            <a:r>
              <a:rPr lang="en-US" dirty="0" err="1" smtClean="0"/>
              <a:t>উৎপাদন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। </a:t>
            </a:r>
            <a:r>
              <a:rPr lang="en-US" dirty="0" err="1" smtClean="0"/>
              <a:t>পরবর্তীতে</a:t>
            </a:r>
            <a:r>
              <a:rPr lang="en-US" dirty="0" smtClean="0"/>
              <a:t> </a:t>
            </a:r>
            <a:r>
              <a:rPr lang="en-US" dirty="0" err="1" smtClean="0"/>
              <a:t>সরকারী</a:t>
            </a:r>
            <a:r>
              <a:rPr lang="en-US" dirty="0" smtClean="0"/>
              <a:t> </a:t>
            </a:r>
            <a:r>
              <a:rPr lang="en-US" dirty="0" err="1" smtClean="0"/>
              <a:t>নিষেধাজ্ঞার</a:t>
            </a:r>
            <a:r>
              <a:rPr lang="en-US" dirty="0" smtClean="0"/>
              <a:t> </a:t>
            </a:r>
            <a:r>
              <a:rPr lang="en-US" dirty="0" err="1" smtClean="0"/>
              <a:t>কারণে</a:t>
            </a:r>
            <a:r>
              <a:rPr lang="en-US" dirty="0" smtClean="0"/>
              <a:t> </a:t>
            </a:r>
            <a:r>
              <a:rPr lang="en-US" dirty="0" err="1" smtClean="0"/>
              <a:t>তারা</a:t>
            </a:r>
            <a:r>
              <a:rPr lang="en-US" dirty="0" smtClean="0"/>
              <a:t> ১৯৫০ </a:t>
            </a:r>
            <a:r>
              <a:rPr lang="en-US" dirty="0" err="1" smtClean="0"/>
              <a:t>সালের</a:t>
            </a:r>
            <a:r>
              <a:rPr lang="en-US" dirty="0" smtClean="0"/>
              <a:t> </a:t>
            </a:r>
            <a:r>
              <a:rPr lang="en-US" dirty="0" err="1" smtClean="0"/>
              <a:t>পর</a:t>
            </a:r>
            <a:r>
              <a:rPr lang="en-US" dirty="0" smtClean="0"/>
              <a:t> </a:t>
            </a:r>
            <a:r>
              <a:rPr lang="en-US" dirty="0" err="1" smtClean="0"/>
              <a:t>হেকে</a:t>
            </a:r>
            <a:r>
              <a:rPr lang="en-US" dirty="0" smtClean="0"/>
              <a:t> </a:t>
            </a:r>
            <a:r>
              <a:rPr lang="en-US" dirty="0" err="1" smtClean="0"/>
              <a:t>আর</a:t>
            </a:r>
            <a:r>
              <a:rPr lang="en-US" dirty="0" smtClean="0"/>
              <a:t> </a:t>
            </a:r>
            <a:r>
              <a:rPr lang="en-US" dirty="0" err="1" smtClean="0"/>
              <a:t>জুম</a:t>
            </a:r>
            <a:r>
              <a:rPr lang="en-US" dirty="0" smtClean="0"/>
              <a:t> </a:t>
            </a:r>
            <a:r>
              <a:rPr lang="en-US" dirty="0" err="1" smtClean="0"/>
              <a:t>চাষ</a:t>
            </a:r>
            <a:r>
              <a:rPr lang="en-US" dirty="0" smtClean="0"/>
              <a:t> </a:t>
            </a:r>
            <a:r>
              <a:rPr lang="en-US" dirty="0" err="1" smtClean="0"/>
              <a:t>করছে</a:t>
            </a:r>
            <a:r>
              <a:rPr lang="en-US" dirty="0" smtClean="0"/>
              <a:t> </a:t>
            </a:r>
            <a:r>
              <a:rPr lang="en-US" dirty="0" err="1" smtClean="0"/>
              <a:t>না।এখন</a:t>
            </a:r>
            <a:r>
              <a:rPr lang="en-US" dirty="0" smtClean="0"/>
              <a:t> </a:t>
            </a:r>
            <a:r>
              <a:rPr lang="en-US" dirty="0" err="1" smtClean="0"/>
              <a:t>তারা</a:t>
            </a:r>
            <a:r>
              <a:rPr lang="en-US" dirty="0" smtClean="0"/>
              <a:t> </a:t>
            </a:r>
            <a:r>
              <a:rPr lang="en-US" dirty="0" err="1" smtClean="0"/>
              <a:t>হাল</a:t>
            </a:r>
            <a:r>
              <a:rPr lang="en-US" dirty="0" smtClean="0"/>
              <a:t> </a:t>
            </a:r>
            <a:r>
              <a:rPr lang="en-US" dirty="0" err="1" smtClean="0"/>
              <a:t>চাষ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কৃষি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অভ্যস্ত</a:t>
            </a:r>
            <a:r>
              <a:rPr lang="en-US" dirty="0" smtClean="0"/>
              <a:t> </a:t>
            </a:r>
            <a:r>
              <a:rPr lang="en-US" dirty="0" err="1" smtClean="0"/>
              <a:t>হয়ে</a:t>
            </a:r>
            <a:r>
              <a:rPr lang="en-US" dirty="0" smtClean="0"/>
              <a:t> </a:t>
            </a:r>
            <a:r>
              <a:rPr lang="en-US" dirty="0" err="1" smtClean="0"/>
              <a:t>পড়ছে</a:t>
            </a:r>
            <a:r>
              <a:rPr lang="en-US" dirty="0" smtClean="0"/>
              <a:t> । এ </a:t>
            </a:r>
            <a:r>
              <a:rPr lang="en-US" dirty="0" err="1" smtClean="0"/>
              <a:t>কৃষি</a:t>
            </a:r>
            <a:r>
              <a:rPr lang="en-US" dirty="0" smtClean="0"/>
              <a:t> </a:t>
            </a:r>
            <a:r>
              <a:rPr lang="en-US" dirty="0" err="1" smtClean="0"/>
              <a:t>পদ্ধতিতে</a:t>
            </a:r>
            <a:r>
              <a:rPr lang="en-US" dirty="0" smtClean="0"/>
              <a:t> </a:t>
            </a:r>
            <a:r>
              <a:rPr lang="en-US" dirty="0" err="1" smtClean="0"/>
              <a:t>তারা</a:t>
            </a:r>
            <a:r>
              <a:rPr lang="en-US" dirty="0" smtClean="0"/>
              <a:t> </a:t>
            </a:r>
            <a:r>
              <a:rPr lang="en-US" dirty="0" err="1" smtClean="0"/>
              <a:t>প্রধানত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ধান</a:t>
            </a:r>
            <a:r>
              <a:rPr lang="en-US" dirty="0" smtClean="0"/>
              <a:t> ,</a:t>
            </a:r>
            <a:r>
              <a:rPr lang="en-US" dirty="0" err="1" smtClean="0"/>
              <a:t>নানা</a:t>
            </a:r>
            <a:r>
              <a:rPr lang="en-US" dirty="0" smtClean="0"/>
              <a:t> </a:t>
            </a:r>
            <a:r>
              <a:rPr lang="en-US" dirty="0" err="1" smtClean="0"/>
              <a:t>জাতের</a:t>
            </a:r>
            <a:r>
              <a:rPr lang="en-US" dirty="0" smtClean="0"/>
              <a:t> </a:t>
            </a:r>
            <a:r>
              <a:rPr lang="en-US" dirty="0" err="1" smtClean="0"/>
              <a:t>সব্জি</a:t>
            </a:r>
            <a:r>
              <a:rPr lang="en-US" dirty="0" smtClean="0"/>
              <a:t> ,</a:t>
            </a:r>
            <a:r>
              <a:rPr lang="en-US" dirty="0" err="1" smtClean="0"/>
              <a:t>আনারস</a:t>
            </a:r>
            <a:r>
              <a:rPr lang="en-US" dirty="0" smtClean="0"/>
              <a:t> </a:t>
            </a:r>
            <a:r>
              <a:rPr lang="en-US" dirty="0" err="1" smtClean="0"/>
              <a:t>ইত্যাদি</a:t>
            </a:r>
            <a:r>
              <a:rPr lang="en-US" dirty="0" smtClean="0"/>
              <a:t> </a:t>
            </a:r>
            <a:r>
              <a:rPr lang="en-US" dirty="0" err="1" smtClean="0"/>
              <a:t>উৎপাদন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।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6600" dirty="0" err="1" smtClean="0"/>
              <a:t>গারোদের</a:t>
            </a:r>
            <a:r>
              <a:rPr lang="en-US" sz="6600" dirty="0" smtClean="0"/>
              <a:t> </a:t>
            </a:r>
            <a:r>
              <a:rPr lang="en-US" sz="6600" dirty="0" err="1" smtClean="0"/>
              <a:t>বিবাহব্যবস্থা</a:t>
            </a:r>
            <a:r>
              <a:rPr lang="en-US" sz="6600" dirty="0" smtClean="0"/>
              <a:t> </a:t>
            </a:r>
            <a:endParaRPr lang="en-US" sz="6600" dirty="0"/>
          </a:p>
        </p:txBody>
      </p:sp>
      <p:pic>
        <p:nvPicPr>
          <p:cNvPr id="5122" name="Picture 2" descr="C:\Users\unicom\Pictures\New folder\g4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4571999" cy="5486400"/>
          </a:xfrm>
          <a:prstGeom prst="rect">
            <a:avLst/>
          </a:prstGeom>
          <a:noFill/>
        </p:spPr>
      </p:pic>
      <p:pic>
        <p:nvPicPr>
          <p:cNvPr id="5123" name="Picture 3" descr="C:\Users\unicom\Pictures\New folder\G3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371600"/>
            <a:ext cx="4572000" cy="1752600"/>
          </a:xfrm>
          <a:prstGeom prst="rect">
            <a:avLst/>
          </a:prstGeom>
          <a:noFill/>
        </p:spPr>
      </p:pic>
      <p:pic>
        <p:nvPicPr>
          <p:cNvPr id="5124" name="Picture 4" descr="C:\Users\unicom\Pictures\New folder\g4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3200400"/>
            <a:ext cx="45720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9900"/>
          </a:solidFill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গারো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সমাজে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err="1" smtClean="0">
                <a:solidFill>
                  <a:srgbClr val="FFFF00"/>
                </a:solidFill>
              </a:rPr>
              <a:t>বিবাহ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বিচ্ছেদের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ঘটনা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err="1" smtClean="0">
                <a:solidFill>
                  <a:srgbClr val="FFFF00"/>
                </a:solidFill>
              </a:rPr>
              <a:t>খুব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কম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ঘটে</a:t>
            </a:r>
            <a:r>
              <a:rPr lang="en-US" dirty="0" smtClean="0">
                <a:solidFill>
                  <a:srgbClr val="FFFF00"/>
                </a:solidFill>
              </a:rPr>
              <a:t> ।</a:t>
            </a:r>
            <a:r>
              <a:rPr lang="en-US" dirty="0" err="1" smtClean="0">
                <a:solidFill>
                  <a:srgbClr val="FFFF00"/>
                </a:solidFill>
              </a:rPr>
              <a:t>তবে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যদি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বিবাহ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বিচ্ছেদ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তবে</a:t>
            </a:r>
            <a:r>
              <a:rPr lang="en-US" dirty="0" smtClean="0"/>
              <a:t> </a:t>
            </a:r>
            <a:r>
              <a:rPr lang="en-US" dirty="0" err="1" smtClean="0"/>
              <a:t>শালিসের</a:t>
            </a:r>
            <a:r>
              <a:rPr lang="en-US" dirty="0" smtClean="0"/>
              <a:t> </a:t>
            </a:r>
            <a:r>
              <a:rPr lang="en-US" dirty="0" err="1" smtClean="0"/>
              <a:t>মাধ্যমের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</a:t>
            </a:r>
            <a:r>
              <a:rPr lang="en-US" dirty="0" err="1" smtClean="0"/>
              <a:t>সমাধান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,     </a:t>
            </a:r>
            <a:r>
              <a:rPr lang="en-US" dirty="0" err="1" smtClean="0"/>
              <a:t>এক্ষেত্রে</a:t>
            </a:r>
            <a:r>
              <a:rPr lang="en-US" dirty="0" smtClean="0"/>
              <a:t> </a:t>
            </a:r>
            <a:r>
              <a:rPr lang="en-US" dirty="0" err="1" smtClean="0"/>
              <a:t>বিচ্ছেদের</a:t>
            </a:r>
            <a:r>
              <a:rPr lang="en-US" dirty="0" smtClean="0"/>
              <a:t> </a:t>
            </a:r>
            <a:r>
              <a:rPr lang="en-US" dirty="0" err="1" smtClean="0"/>
              <a:t>স্বামী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স্ত্রীকে</a:t>
            </a:r>
            <a:r>
              <a:rPr lang="en-US" dirty="0" smtClean="0"/>
              <a:t> </a:t>
            </a:r>
            <a:r>
              <a:rPr lang="en-US" dirty="0" err="1" smtClean="0"/>
              <a:t>দোষী</a:t>
            </a:r>
            <a:r>
              <a:rPr lang="en-US" dirty="0" smtClean="0"/>
              <a:t> </a:t>
            </a:r>
            <a:r>
              <a:rPr lang="en-US" dirty="0" err="1" smtClean="0"/>
              <a:t>সাব্যস্ত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দোষী</a:t>
            </a:r>
            <a:r>
              <a:rPr lang="en-US" dirty="0" smtClean="0"/>
              <a:t> </a:t>
            </a:r>
            <a:r>
              <a:rPr lang="en-US" dirty="0" err="1" smtClean="0"/>
              <a:t>ব্যক্তির</a:t>
            </a:r>
            <a:r>
              <a:rPr lang="en-US" dirty="0" smtClean="0"/>
              <a:t> </a:t>
            </a:r>
            <a:r>
              <a:rPr lang="en-US" dirty="0" err="1" smtClean="0"/>
              <a:t>গোষ্ঠীর</a:t>
            </a:r>
            <a:r>
              <a:rPr lang="en-US" dirty="0" smtClean="0"/>
              <a:t> </a:t>
            </a:r>
            <a:r>
              <a:rPr lang="en-US" dirty="0" err="1" smtClean="0"/>
              <a:t>লোক</a:t>
            </a:r>
            <a:r>
              <a:rPr lang="en-US" dirty="0" smtClean="0"/>
              <a:t> </a:t>
            </a:r>
            <a:r>
              <a:rPr lang="en-US" dirty="0" err="1" smtClean="0"/>
              <a:t>অন্য</a:t>
            </a:r>
            <a:r>
              <a:rPr lang="en-US" dirty="0" smtClean="0"/>
              <a:t> </a:t>
            </a:r>
            <a:r>
              <a:rPr lang="en-US" dirty="0" err="1" smtClean="0"/>
              <a:t>পক্ষকে</a:t>
            </a:r>
            <a:r>
              <a:rPr lang="en-US" dirty="0" smtClean="0"/>
              <a:t>            </a:t>
            </a:r>
            <a:r>
              <a:rPr lang="en-US" dirty="0" err="1" smtClean="0"/>
              <a:t>জরিমানা</a:t>
            </a:r>
            <a:r>
              <a:rPr lang="en-US" dirty="0" smtClean="0"/>
              <a:t> </a:t>
            </a:r>
            <a:r>
              <a:rPr lang="en-US" dirty="0" err="1" smtClean="0"/>
              <a:t>দেওয়ার</a:t>
            </a:r>
            <a:r>
              <a:rPr lang="en-US" dirty="0" smtClean="0"/>
              <a:t> </a:t>
            </a:r>
            <a:r>
              <a:rPr lang="en-US" dirty="0" err="1" smtClean="0"/>
              <a:t>শর্তে</a:t>
            </a:r>
            <a:r>
              <a:rPr lang="en-US" dirty="0" smtClean="0"/>
              <a:t> </a:t>
            </a:r>
            <a:r>
              <a:rPr lang="en-US" dirty="0" err="1" smtClean="0"/>
              <a:t>বিচ্ছেদ</a:t>
            </a:r>
            <a:r>
              <a:rPr lang="en-US" dirty="0" smtClean="0"/>
              <a:t> </a:t>
            </a:r>
            <a:r>
              <a:rPr lang="en-US" dirty="0" err="1" smtClean="0"/>
              <a:t>ঘটায়</a:t>
            </a:r>
            <a:r>
              <a:rPr lang="en-US" dirty="0" smtClean="0"/>
              <a:t> ।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7200" dirty="0" err="1" smtClean="0">
                <a:solidFill>
                  <a:srgbClr val="FFFF00"/>
                </a:solidFill>
              </a:rPr>
              <a:t>গারোদের</a:t>
            </a:r>
            <a:r>
              <a:rPr lang="en-US" sz="7200" dirty="0" smtClean="0">
                <a:solidFill>
                  <a:srgbClr val="FFFF00"/>
                </a:solidFill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</a:rPr>
              <a:t>ভাষা</a:t>
            </a:r>
            <a:r>
              <a:rPr lang="en-US" sz="7200" dirty="0" smtClean="0">
                <a:solidFill>
                  <a:srgbClr val="FFFF00"/>
                </a:solidFill>
              </a:rPr>
              <a:t> ও </a:t>
            </a:r>
            <a:r>
              <a:rPr lang="en-US" sz="7200" dirty="0" err="1" smtClean="0">
                <a:solidFill>
                  <a:srgbClr val="FFFF00"/>
                </a:solidFill>
              </a:rPr>
              <a:t>শিক্ষা</a:t>
            </a:r>
            <a:r>
              <a:rPr lang="en-US" sz="7200" dirty="0" smtClean="0">
                <a:solidFill>
                  <a:srgbClr val="FFFF00"/>
                </a:solidFill>
              </a:rPr>
              <a:t> </a:t>
            </a:r>
            <a:endParaRPr lang="en-US" sz="7200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unicom\Videos\Captures\V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4572000"/>
            <a:ext cx="4343400" cy="2286000"/>
          </a:xfrm>
          <a:prstGeom prst="rect">
            <a:avLst/>
          </a:prstGeom>
          <a:noFill/>
        </p:spPr>
      </p:pic>
      <p:pic>
        <p:nvPicPr>
          <p:cNvPr id="1027" name="Picture 3" descr="C:\Users\unicom\Videos\Captures\V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371600"/>
            <a:ext cx="4267200" cy="3276600"/>
          </a:xfrm>
          <a:prstGeom prst="rect">
            <a:avLst/>
          </a:prstGeom>
          <a:noFill/>
        </p:spPr>
      </p:pic>
      <p:pic>
        <p:nvPicPr>
          <p:cNvPr id="1028" name="Picture 4" descr="C:\Users\unicom\Videos\Captures\v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19600" y="4572000"/>
            <a:ext cx="4724400" cy="2286000"/>
          </a:xfrm>
          <a:prstGeom prst="rect">
            <a:avLst/>
          </a:prstGeom>
          <a:noFill/>
        </p:spPr>
      </p:pic>
      <p:pic>
        <p:nvPicPr>
          <p:cNvPr id="1029" name="Picture 5" descr="C:\Users\unicom\Videos\Captures\V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67200" y="1447800"/>
            <a:ext cx="48768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7F3C2E-A624-4D32-A097-3E404E924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676541" cy="1981199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Nikosh" panose="02000000000000000000" pitchFamily="2" charset="0"/>
                <a:cs typeface="Nikosh" panose="02000000000000000000" pitchFamily="2" charset="0"/>
              </a:rPr>
              <a:t>      </a:t>
            </a:r>
            <a:r>
              <a:rPr lang="en-US" sz="6000" i="1" dirty="0" err="1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শিক্ষক</a:t>
            </a:r>
            <a:r>
              <a:rPr lang="en-US" sz="6000" i="1" dirty="0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প</a:t>
            </a:r>
            <a:r>
              <a:rPr lang="as-IN" sz="6000" i="1" dirty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6000" i="1" dirty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6000" i="1" dirty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চ</a:t>
            </a:r>
            <a:r>
              <a:rPr lang="en-US" sz="6000" i="1" dirty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6000" i="1" dirty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6000" i="1" dirty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0" y="2057400"/>
            <a:ext cx="9144000" cy="48006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4000" i="1" dirty="0" smtClean="0"/>
              <a:t>            </a:t>
            </a:r>
            <a:r>
              <a:rPr lang="en-US" sz="4000" i="1" dirty="0" err="1" smtClean="0"/>
              <a:t>মোঃ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শাখাওয়াত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হোসেন</a:t>
            </a:r>
            <a:endParaRPr lang="en-US" sz="4000" i="1" dirty="0" smtClean="0"/>
          </a:p>
          <a:p>
            <a:r>
              <a:rPr lang="en-US" sz="4000" i="1" dirty="0" smtClean="0"/>
              <a:t>            </a:t>
            </a:r>
            <a:r>
              <a:rPr lang="en-US" sz="4000" i="1" dirty="0" err="1" smtClean="0"/>
              <a:t>প্রভাষক</a:t>
            </a:r>
            <a:r>
              <a:rPr lang="en-US" sz="4000" i="1" dirty="0" smtClean="0"/>
              <a:t> (</a:t>
            </a:r>
            <a:r>
              <a:rPr lang="en-US" sz="4000" i="1" dirty="0" err="1" smtClean="0"/>
              <a:t>সমাজবিজ্ঞান</a:t>
            </a:r>
            <a:r>
              <a:rPr lang="en-US" sz="4000" i="1" dirty="0" smtClean="0"/>
              <a:t>)</a:t>
            </a:r>
          </a:p>
          <a:p>
            <a:r>
              <a:rPr lang="en-US" sz="4000" i="1" dirty="0" smtClean="0"/>
              <a:t>            </a:t>
            </a:r>
            <a:r>
              <a:rPr lang="en-US" sz="4000" i="1" dirty="0" err="1" smtClean="0"/>
              <a:t>খোশবাস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উচ্চ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বিদ্যালয়</a:t>
            </a:r>
            <a:r>
              <a:rPr lang="en-US" sz="4000" i="1" dirty="0" smtClean="0"/>
              <a:t> ও </a:t>
            </a:r>
            <a:r>
              <a:rPr lang="en-US" sz="4000" i="1" dirty="0" err="1" smtClean="0"/>
              <a:t>কলেজ</a:t>
            </a:r>
            <a:endParaRPr lang="en-US" sz="4000" i="1" dirty="0" smtClean="0"/>
          </a:p>
          <a:p>
            <a:r>
              <a:rPr lang="en-US" sz="4000" i="1" dirty="0" smtClean="0"/>
              <a:t>            </a:t>
            </a:r>
            <a:r>
              <a:rPr lang="en-US" sz="4000" i="1" dirty="0" err="1" smtClean="0"/>
              <a:t>খোশবাস</a:t>
            </a:r>
            <a:r>
              <a:rPr lang="en-US" sz="4000" i="1" dirty="0" smtClean="0"/>
              <a:t> ,</a:t>
            </a:r>
            <a:r>
              <a:rPr lang="en-US" sz="4000" i="1" dirty="0" err="1" smtClean="0"/>
              <a:t>বরুড়া,কুমিল্লা</a:t>
            </a:r>
            <a:r>
              <a:rPr lang="en-US" sz="4000" i="1" dirty="0" smtClean="0"/>
              <a:t>।</a:t>
            </a:r>
          </a:p>
          <a:p>
            <a:endParaRPr lang="en-US" sz="4000" dirty="0" smtClean="0"/>
          </a:p>
          <a:p>
            <a:endParaRPr lang="en-US" sz="4000" dirty="0" smtClean="0"/>
          </a:p>
          <a:p>
            <a:endParaRPr lang="en-US" sz="40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  <p:pic>
        <p:nvPicPr>
          <p:cNvPr id="2050" name="Picture 2" descr="C:\Users\unicom\Pictures\Saved Pictures\Untitled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1" y="0"/>
            <a:ext cx="1447800" cy="1981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55208512"/>
      </p:ext>
    </p:extLst>
  </p:cSld>
  <p:clrMapOvr>
    <a:masterClrMapping/>
  </p:clrMapOvr>
  <p:transition advTm="12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err="1" smtClean="0">
                <a:solidFill>
                  <a:srgbClr val="FFFF00"/>
                </a:solidFill>
              </a:rPr>
              <a:t>গারোদের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ভাষার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নাম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আচিক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কুসিক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গারোদের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নিজস্ব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ভাষা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নেই</a:t>
            </a:r>
            <a:r>
              <a:rPr lang="en-US" sz="3600" dirty="0" smtClean="0">
                <a:solidFill>
                  <a:srgbClr val="FFFF00"/>
                </a:solidFill>
              </a:rPr>
              <a:t> ।</a:t>
            </a:r>
            <a:r>
              <a:rPr lang="en-US" sz="3600" dirty="0" err="1" smtClean="0">
                <a:solidFill>
                  <a:srgbClr val="FFFF00"/>
                </a:solidFill>
              </a:rPr>
              <a:t>গারোদের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ভাষার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স্থানীয়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নাম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মান্দি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বা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গারো</a:t>
            </a:r>
            <a:r>
              <a:rPr lang="en-US" sz="3600" dirty="0" smtClean="0">
                <a:solidFill>
                  <a:srgbClr val="FFFF00"/>
                </a:solidFill>
              </a:rPr>
              <a:t/>
            </a:r>
            <a:br>
              <a:rPr lang="en-US" sz="3600" dirty="0" smtClean="0">
                <a:solidFill>
                  <a:srgbClr val="FFFF00"/>
                </a:solidFill>
              </a:rPr>
            </a:br>
            <a:r>
              <a:rPr lang="en-US" sz="3600" dirty="0" err="1" smtClean="0">
                <a:solidFill>
                  <a:srgbClr val="FFFF00"/>
                </a:solidFill>
              </a:rPr>
              <a:t>ভাষা</a:t>
            </a:r>
            <a:r>
              <a:rPr lang="en-US" sz="3600" dirty="0" smtClean="0">
                <a:solidFill>
                  <a:srgbClr val="FFFF00"/>
                </a:solidFill>
              </a:rPr>
              <a:t> ।</a:t>
            </a:r>
            <a:r>
              <a:rPr lang="en-US" sz="3600" dirty="0" err="1" smtClean="0">
                <a:solidFill>
                  <a:srgbClr val="FFFF00"/>
                </a:solidFill>
              </a:rPr>
              <a:t>গারোরা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যে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ভাষায়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কথা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বলে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তা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মূলতী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সনো</a:t>
            </a:r>
            <a:r>
              <a:rPr lang="en-US" sz="3600" dirty="0" smtClean="0">
                <a:solidFill>
                  <a:srgbClr val="FFFF00"/>
                </a:solidFill>
              </a:rPr>
              <a:t> -</a:t>
            </a:r>
            <a:br>
              <a:rPr lang="en-US" sz="3600" dirty="0" smtClean="0">
                <a:solidFill>
                  <a:srgbClr val="FFFF00"/>
                </a:solidFill>
              </a:rPr>
            </a:b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টিবেটান</a:t>
            </a:r>
            <a:r>
              <a:rPr lang="en-US" dirty="0" smtClean="0"/>
              <a:t> </a:t>
            </a:r>
            <a:r>
              <a:rPr lang="en-US" dirty="0" err="1" smtClean="0"/>
              <a:t>ভাষার</a:t>
            </a:r>
            <a:r>
              <a:rPr lang="en-US" dirty="0" smtClean="0"/>
              <a:t> </a:t>
            </a:r>
            <a:r>
              <a:rPr lang="en-US" dirty="0" err="1" smtClean="0"/>
              <a:t>অন্তর্গত</a:t>
            </a:r>
            <a:r>
              <a:rPr lang="en-US" dirty="0" smtClean="0"/>
              <a:t> ।</a:t>
            </a:r>
            <a:r>
              <a:rPr lang="en-US" dirty="0" err="1" smtClean="0"/>
              <a:t>তবে</a:t>
            </a:r>
            <a:r>
              <a:rPr lang="en-US" dirty="0" smtClean="0"/>
              <a:t> </a:t>
            </a:r>
            <a:r>
              <a:rPr lang="en-US" dirty="0" err="1" smtClean="0"/>
              <a:t>বর্তমানে</a:t>
            </a:r>
            <a:r>
              <a:rPr lang="en-US" dirty="0" smtClean="0"/>
              <a:t> </a:t>
            </a:r>
            <a:r>
              <a:rPr lang="en-US" dirty="0" err="1" smtClean="0"/>
              <a:t>ভারতের</a:t>
            </a:r>
            <a:r>
              <a:rPr lang="en-US" dirty="0" smtClean="0"/>
              <a:t> </a:t>
            </a:r>
            <a:r>
              <a:rPr lang="en-US" dirty="0" err="1" smtClean="0"/>
              <a:t>গারোরা</a:t>
            </a:r>
            <a:r>
              <a:rPr lang="en-US" dirty="0" smtClean="0"/>
              <a:t> </a:t>
            </a:r>
            <a:r>
              <a:rPr lang="en-US" dirty="0" err="1" smtClean="0"/>
              <a:t>আসাম</a:t>
            </a:r>
            <a:r>
              <a:rPr lang="en-US" dirty="0" smtClean="0"/>
              <a:t> </a:t>
            </a:r>
            <a:r>
              <a:rPr lang="en-US" dirty="0" err="1" smtClean="0"/>
              <a:t>অঞ্চল</a:t>
            </a:r>
            <a:r>
              <a:rPr lang="en-US" dirty="0" smtClean="0"/>
              <a:t> </a:t>
            </a:r>
            <a:r>
              <a:rPr lang="en-US" dirty="0" err="1" smtClean="0"/>
              <a:t>রোমান</a:t>
            </a:r>
            <a:r>
              <a:rPr lang="en-US" dirty="0" smtClean="0"/>
              <a:t> </a:t>
            </a:r>
            <a:r>
              <a:rPr lang="en-US" dirty="0" err="1" smtClean="0"/>
              <a:t>হরফে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বাংলাদেশের</a:t>
            </a:r>
            <a:r>
              <a:rPr lang="en-US" dirty="0" smtClean="0"/>
              <a:t> </a:t>
            </a:r>
            <a:r>
              <a:rPr lang="en-US" dirty="0" err="1" smtClean="0"/>
              <a:t>গারোরা</a:t>
            </a:r>
            <a:r>
              <a:rPr lang="en-US" dirty="0" smtClean="0"/>
              <a:t> </a:t>
            </a:r>
            <a:r>
              <a:rPr lang="en-US" dirty="0" err="1" smtClean="0"/>
              <a:t>বাংলা</a:t>
            </a:r>
            <a:r>
              <a:rPr lang="en-US" dirty="0" smtClean="0"/>
              <a:t> </a:t>
            </a:r>
            <a:r>
              <a:rPr lang="en-US" dirty="0" err="1" smtClean="0"/>
              <a:t>হরফে</a:t>
            </a:r>
            <a:r>
              <a:rPr lang="en-US" dirty="0" smtClean="0"/>
              <a:t> </a:t>
            </a:r>
            <a:r>
              <a:rPr lang="en-US" dirty="0" err="1" smtClean="0"/>
              <a:t>গারো</a:t>
            </a:r>
            <a:r>
              <a:rPr lang="en-US" dirty="0" smtClean="0"/>
              <a:t> </a:t>
            </a:r>
            <a:r>
              <a:rPr lang="en-US" dirty="0" err="1" smtClean="0"/>
              <a:t>ভাষা</a:t>
            </a:r>
            <a:r>
              <a:rPr lang="en-US" dirty="0" smtClean="0"/>
              <a:t> </a:t>
            </a:r>
            <a:r>
              <a:rPr lang="en-US" dirty="0" err="1" smtClean="0"/>
              <a:t>লিখছে</a:t>
            </a:r>
            <a:r>
              <a:rPr lang="en-US" dirty="0" smtClean="0"/>
              <a:t> 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FFFF"/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গারোদের</a:t>
            </a:r>
            <a:r>
              <a:rPr lang="en-US" dirty="0" smtClean="0"/>
              <a:t> </a:t>
            </a:r>
            <a:r>
              <a:rPr lang="en-US" dirty="0" err="1" smtClean="0"/>
              <a:t>সামাজিক</a:t>
            </a:r>
            <a:r>
              <a:rPr lang="en-US" dirty="0" smtClean="0"/>
              <a:t> </a:t>
            </a:r>
            <a:r>
              <a:rPr lang="en-US" dirty="0" err="1" smtClean="0"/>
              <a:t>উৎসব</a:t>
            </a:r>
            <a:r>
              <a:rPr lang="en-US" dirty="0" smtClean="0"/>
              <a:t> ও </a:t>
            </a:r>
            <a:r>
              <a:rPr lang="en-US" dirty="0" err="1" smtClean="0"/>
              <a:t>আচার</a:t>
            </a:r>
            <a:r>
              <a:rPr lang="en-US" dirty="0" smtClean="0"/>
              <a:t> ও </a:t>
            </a:r>
            <a:r>
              <a:rPr lang="en-US" dirty="0" err="1" smtClean="0"/>
              <a:t>অনুষ্ঠান</a:t>
            </a:r>
            <a:r>
              <a:rPr lang="en-US" dirty="0" smtClean="0"/>
              <a:t> ।</a:t>
            </a:r>
            <a:endParaRPr lang="en-US" dirty="0"/>
          </a:p>
        </p:txBody>
      </p:sp>
      <p:pic>
        <p:nvPicPr>
          <p:cNvPr id="6146" name="Picture 2" descr="C:\Users\unicom\Pictures\New folder\g3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9144000" cy="2743200"/>
          </a:xfrm>
          <a:prstGeom prst="rect">
            <a:avLst/>
          </a:prstGeom>
          <a:noFill/>
        </p:spPr>
      </p:pic>
      <p:pic>
        <p:nvPicPr>
          <p:cNvPr id="6147" name="Picture 3" descr="C:\Users\unicom\Pictures\New folder\g2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4191000"/>
            <a:ext cx="4419600" cy="2667000"/>
          </a:xfrm>
          <a:prstGeom prst="rect">
            <a:avLst/>
          </a:prstGeom>
          <a:noFill/>
        </p:spPr>
      </p:pic>
      <p:pic>
        <p:nvPicPr>
          <p:cNvPr id="14338" name="Picture 2" descr="C:\Users\unicom\Pictures\New folder\g3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4267200"/>
            <a:ext cx="46482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CCFF66"/>
          </a:solidFill>
        </p:spPr>
        <p:txBody>
          <a:bodyPr>
            <a:normAutofit/>
          </a:bodyPr>
          <a:lstStyle/>
          <a:p>
            <a:r>
              <a:rPr lang="en-US" sz="3600" dirty="0" err="1" smtClean="0"/>
              <a:t>গারো</a:t>
            </a:r>
            <a:r>
              <a:rPr lang="en-US" sz="3600" dirty="0" smtClean="0"/>
              <a:t> </a:t>
            </a:r>
            <a:r>
              <a:rPr lang="en-US" sz="3600" dirty="0" err="1" smtClean="0"/>
              <a:t>সমাজে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বিভিন্ন</a:t>
            </a:r>
            <a:r>
              <a:rPr lang="en-US" sz="3600" dirty="0" smtClean="0"/>
              <a:t> </a:t>
            </a:r>
            <a:r>
              <a:rPr lang="en-US" sz="3600" dirty="0" err="1" smtClean="0"/>
              <a:t>সাংস্কৃতিক</a:t>
            </a:r>
            <a:r>
              <a:rPr lang="en-US" sz="3600" dirty="0" smtClean="0"/>
              <a:t> </a:t>
            </a:r>
            <a:r>
              <a:rPr lang="en-US" sz="3600" dirty="0" err="1" smtClean="0"/>
              <a:t>আচার</a:t>
            </a:r>
            <a:r>
              <a:rPr lang="en-US" sz="3600" dirty="0" smtClean="0"/>
              <a:t> –</a:t>
            </a:r>
            <a:r>
              <a:rPr lang="en-US" sz="3600" dirty="0" err="1" smtClean="0"/>
              <a:t>অনুষ্ঠান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পালিত</a:t>
            </a:r>
            <a:r>
              <a:rPr lang="en-US" sz="3600" dirty="0" smtClean="0"/>
              <a:t> </a:t>
            </a:r>
            <a:r>
              <a:rPr lang="en-US" sz="3600" dirty="0" err="1" smtClean="0"/>
              <a:t>হয়ে</a:t>
            </a:r>
            <a:r>
              <a:rPr lang="en-US" sz="3600" dirty="0" smtClean="0"/>
              <a:t> </a:t>
            </a:r>
            <a:r>
              <a:rPr lang="en-US" sz="3600" dirty="0" err="1" smtClean="0"/>
              <a:t>থাকে</a:t>
            </a:r>
            <a:r>
              <a:rPr lang="en-US" sz="3600" dirty="0" smtClean="0"/>
              <a:t> । </a:t>
            </a:r>
            <a:r>
              <a:rPr lang="en-US" sz="3600" dirty="0" err="1" smtClean="0"/>
              <a:t>তাদের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সবচেয়ে</a:t>
            </a:r>
            <a:r>
              <a:rPr lang="en-US" sz="3600" dirty="0" smtClean="0"/>
              <a:t>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rgbClr val="002060"/>
          </a:solidFill>
        </p:spPr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বড়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উৎসব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হলো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ওয়ানগালা</a:t>
            </a:r>
            <a:r>
              <a:rPr lang="en-US" dirty="0" smtClean="0">
                <a:solidFill>
                  <a:srgbClr val="FFFF00"/>
                </a:solidFill>
              </a:rPr>
              <a:t> ।</a:t>
            </a:r>
            <a:r>
              <a:rPr lang="en-US" dirty="0" err="1" smtClean="0">
                <a:solidFill>
                  <a:srgbClr val="FFFF00"/>
                </a:solidFill>
              </a:rPr>
              <a:t>সাধারণত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অক্টোবর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মাসে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    </a:t>
            </a:r>
            <a:r>
              <a:rPr lang="en-US" dirty="0" err="1" smtClean="0">
                <a:solidFill>
                  <a:srgbClr val="FFFF00"/>
                </a:solidFill>
              </a:rPr>
              <a:t>বা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নভেম্বরে</a:t>
            </a:r>
            <a:r>
              <a:rPr lang="en-US" dirty="0" smtClean="0">
                <a:solidFill>
                  <a:srgbClr val="FFFF00"/>
                </a:solidFill>
              </a:rPr>
              <a:t> এ </a:t>
            </a:r>
            <a:r>
              <a:rPr lang="en-US" dirty="0" err="1" smtClean="0">
                <a:solidFill>
                  <a:srgbClr val="FFFF00"/>
                </a:solidFill>
              </a:rPr>
              <a:t>উৎসব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উদযাপিত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হয়</a:t>
            </a:r>
            <a:r>
              <a:rPr lang="en-US" dirty="0" smtClean="0">
                <a:solidFill>
                  <a:srgbClr val="FFFF00"/>
                </a:solidFill>
              </a:rPr>
              <a:t> ।</a:t>
            </a:r>
            <a:r>
              <a:rPr lang="en-US" dirty="0" err="1" smtClean="0">
                <a:solidFill>
                  <a:srgbClr val="FFFF00"/>
                </a:solidFill>
              </a:rPr>
              <a:t>শীত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আসার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আগে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তাদের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বর্ষ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পঞ্জিকার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সপ্তম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বা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দশম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মাস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মেজাফাং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মাসে</a:t>
            </a:r>
            <a:r>
              <a:rPr lang="en-US" dirty="0" smtClean="0">
                <a:solidFill>
                  <a:srgbClr val="FFFF00"/>
                </a:solidFill>
              </a:rPr>
              <a:t> এ </a:t>
            </a:r>
            <a:r>
              <a:rPr lang="en-US" dirty="0" err="1" smtClean="0">
                <a:solidFill>
                  <a:srgbClr val="FFFF00"/>
                </a:solidFill>
              </a:rPr>
              <a:t>উৎসব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অনুষ্ঠিত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হয়</a:t>
            </a:r>
            <a:r>
              <a:rPr lang="en-US" dirty="0" smtClean="0">
                <a:solidFill>
                  <a:srgbClr val="FFFF00"/>
                </a:solidFill>
              </a:rPr>
              <a:t> ।এ </a:t>
            </a:r>
            <a:r>
              <a:rPr lang="en-US" dirty="0" err="1" smtClean="0">
                <a:solidFill>
                  <a:srgbClr val="FFFF00"/>
                </a:solidFill>
              </a:rPr>
              <a:t>উৎসব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dirty="0" err="1" smtClean="0">
                <a:solidFill>
                  <a:srgbClr val="FFFF00"/>
                </a:solidFill>
              </a:rPr>
              <a:t>সম্পর্কে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বলা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হয়</a:t>
            </a:r>
            <a:r>
              <a:rPr lang="en-US" dirty="0" smtClean="0">
                <a:solidFill>
                  <a:srgbClr val="FFFF00"/>
                </a:solidFill>
              </a:rPr>
              <a:t> ,</a:t>
            </a:r>
            <a:r>
              <a:rPr lang="en-US" dirty="0" err="1" smtClean="0">
                <a:solidFill>
                  <a:srgbClr val="FFFF00"/>
                </a:solidFill>
              </a:rPr>
              <a:t>যখন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বনের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মেগাং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পাহাড়ি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ফুল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ফুটতে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শুরু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করে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তখনই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ওয়ানগালা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আয়োজনের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সময়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হয়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এবং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পূর্ণিমা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চাঁদের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আলো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থাকতে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থাকতেই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ওয়ানগালা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শেষ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হয়</a:t>
            </a:r>
            <a:r>
              <a:rPr lang="en-US" dirty="0" smtClean="0">
                <a:solidFill>
                  <a:srgbClr val="FFFF00"/>
                </a:solidFill>
              </a:rPr>
              <a:t> ।</a:t>
            </a:r>
            <a:r>
              <a:rPr lang="en-US" dirty="0" err="1" smtClean="0">
                <a:solidFill>
                  <a:srgbClr val="FFFF00"/>
                </a:solidFill>
              </a:rPr>
              <a:t>ভালো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ফলনের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জন্য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দেবদেবীর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সুদৃষ্টি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কামনার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উদ্দেশ্যই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তারা</a:t>
            </a:r>
            <a:r>
              <a:rPr lang="en-US" dirty="0" smtClean="0">
                <a:solidFill>
                  <a:srgbClr val="FFFF00"/>
                </a:solidFill>
              </a:rPr>
              <a:t> এ </a:t>
            </a:r>
            <a:r>
              <a:rPr lang="en-US" dirty="0" err="1" smtClean="0">
                <a:solidFill>
                  <a:srgbClr val="FFFF00"/>
                </a:solidFill>
              </a:rPr>
              <a:t>উৎসব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করে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থাকে</a:t>
            </a:r>
            <a:r>
              <a:rPr lang="en-US" dirty="0" smtClean="0">
                <a:solidFill>
                  <a:srgbClr val="FFFF00"/>
                </a:solidFill>
              </a:rPr>
              <a:t> ।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3"/>
            <a:tile tx="0" ty="0" sx="100000" sy="100000" flip="none" algn="tl"/>
          </a:blipFill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গারোদের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ধর্ম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5362" name="Picture 2" descr="C:\Users\unicom\Pictures\Saved Pictures\garo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343400" y="1447800"/>
            <a:ext cx="4800600" cy="5410200"/>
          </a:xfrm>
          <a:prstGeom prst="rect">
            <a:avLst/>
          </a:prstGeom>
          <a:noFill/>
        </p:spPr>
      </p:pic>
      <p:pic>
        <p:nvPicPr>
          <p:cNvPr id="15363" name="Picture 3" descr="C:\Users\unicom\Pictures\Saved Pictures\download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0" y="1447800"/>
            <a:ext cx="4343400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FFFF"/>
          </a:solidFill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বর্তমানে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বাংলাদেশের</a:t>
            </a:r>
            <a:r>
              <a:rPr lang="en-US" dirty="0" smtClean="0">
                <a:solidFill>
                  <a:srgbClr val="C00000"/>
                </a:solidFill>
              </a:rPr>
              <a:t> ৯০ </a:t>
            </a:r>
            <a:r>
              <a:rPr lang="en-US" dirty="0" err="1" smtClean="0">
                <a:solidFill>
                  <a:srgbClr val="C00000"/>
                </a:solidFill>
              </a:rPr>
              <a:t>ভাগ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গারোই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err="1" smtClean="0">
                <a:solidFill>
                  <a:srgbClr val="C00000"/>
                </a:solidFill>
              </a:rPr>
              <a:t>ধর্মান্তরিত</a:t>
            </a:r>
            <a:r>
              <a:rPr lang="en-US" dirty="0" smtClean="0">
                <a:solidFill>
                  <a:srgbClr val="C00000"/>
                </a:solidFill>
              </a:rPr>
              <a:t> খ্রীষ্টান,২ </a:t>
            </a:r>
            <a:r>
              <a:rPr lang="en-US" dirty="0" err="1" smtClean="0">
                <a:solidFill>
                  <a:srgbClr val="C00000"/>
                </a:solidFill>
              </a:rPr>
              <a:t>ভাগ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মুসলমান</a:t>
            </a:r>
            <a:r>
              <a:rPr lang="en-US" dirty="0" smtClean="0">
                <a:solidFill>
                  <a:srgbClr val="C00000"/>
                </a:solidFill>
              </a:rPr>
              <a:t> ও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  <a:solidFill>
            <a:srgbClr val="33CC33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/>
              <a:t>   </a:t>
            </a:r>
            <a:r>
              <a:rPr lang="en-US" sz="3600" dirty="0" err="1" smtClean="0"/>
              <a:t>হিন্দু</a:t>
            </a:r>
            <a:r>
              <a:rPr lang="en-US" sz="3600" dirty="0" smtClean="0"/>
              <a:t> ,</a:t>
            </a:r>
            <a:r>
              <a:rPr lang="en-US" sz="3600" dirty="0" err="1" smtClean="0"/>
              <a:t>বাকি</a:t>
            </a:r>
            <a:r>
              <a:rPr lang="en-US" sz="3600" dirty="0" smtClean="0"/>
              <a:t> ৮ </a:t>
            </a:r>
            <a:r>
              <a:rPr lang="en-US" sz="3600" dirty="0" err="1" smtClean="0"/>
              <a:t>ভাগ</a:t>
            </a:r>
            <a:r>
              <a:rPr lang="en-US" sz="3600" dirty="0" smtClean="0"/>
              <a:t> </a:t>
            </a:r>
            <a:r>
              <a:rPr lang="en-US" sz="3600" dirty="0" err="1" smtClean="0"/>
              <a:t>ঐতিহ্যবাহী</a:t>
            </a:r>
            <a:r>
              <a:rPr lang="en-US" sz="3600" dirty="0" smtClean="0"/>
              <a:t> </a:t>
            </a:r>
            <a:r>
              <a:rPr lang="en-US" sz="3600" dirty="0" err="1" smtClean="0"/>
              <a:t>ধর্মের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লোক</a:t>
            </a:r>
            <a:r>
              <a:rPr lang="en-US" sz="3600" dirty="0" smtClean="0"/>
              <a:t> </a:t>
            </a:r>
          </a:p>
          <a:p>
            <a:pPr>
              <a:buNone/>
            </a:pPr>
            <a:r>
              <a:rPr lang="en-US" sz="3600" dirty="0" smtClean="0"/>
              <a:t>  </a:t>
            </a:r>
            <a:r>
              <a:rPr lang="en-US" sz="3600" dirty="0" err="1" smtClean="0"/>
              <a:t>গারোদের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ঐতিহ্যবাহী</a:t>
            </a:r>
            <a:r>
              <a:rPr lang="en-US" sz="3600" dirty="0" smtClean="0"/>
              <a:t> </a:t>
            </a:r>
            <a:r>
              <a:rPr lang="en-US" sz="3600" dirty="0" err="1" smtClean="0"/>
              <a:t>ধর্মের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নাম</a:t>
            </a:r>
            <a:r>
              <a:rPr lang="en-US" sz="3600" dirty="0" smtClean="0"/>
              <a:t> </a:t>
            </a:r>
            <a:r>
              <a:rPr lang="en-US" sz="3600" dirty="0" err="1" smtClean="0"/>
              <a:t>সংসারেক</a:t>
            </a:r>
            <a:r>
              <a:rPr lang="en-US" sz="3600" dirty="0" smtClean="0"/>
              <a:t> </a:t>
            </a:r>
          </a:p>
          <a:p>
            <a:pPr>
              <a:buNone/>
            </a:pPr>
            <a:r>
              <a:rPr lang="en-US" sz="3600" dirty="0" smtClean="0"/>
              <a:t>  </a:t>
            </a:r>
            <a:r>
              <a:rPr lang="en-US" sz="3600" dirty="0" err="1" smtClean="0"/>
              <a:t>এবং</a:t>
            </a:r>
            <a:r>
              <a:rPr lang="en-US" sz="3600" dirty="0" smtClean="0"/>
              <a:t> </a:t>
            </a:r>
            <a:r>
              <a:rPr lang="en-US" sz="3600" dirty="0" err="1" smtClean="0"/>
              <a:t>তাদের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প্রধান</a:t>
            </a:r>
            <a:r>
              <a:rPr lang="en-US" sz="3600" dirty="0" smtClean="0"/>
              <a:t> </a:t>
            </a:r>
            <a:r>
              <a:rPr lang="en-US" sz="3600" dirty="0" err="1" smtClean="0"/>
              <a:t>দেবতার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নাম</a:t>
            </a:r>
            <a:r>
              <a:rPr lang="en-US" sz="3600" dirty="0" smtClean="0"/>
              <a:t> </a:t>
            </a:r>
            <a:r>
              <a:rPr lang="en-US" sz="3600" dirty="0" err="1" smtClean="0"/>
              <a:t>টাটরা</a:t>
            </a:r>
            <a:r>
              <a:rPr lang="en-US" sz="3600" dirty="0" smtClean="0"/>
              <a:t> </a:t>
            </a:r>
            <a:r>
              <a:rPr lang="en-US" sz="3600" dirty="0" err="1" smtClean="0"/>
              <a:t>বা</a:t>
            </a:r>
            <a:r>
              <a:rPr lang="en-US" sz="3600" dirty="0" smtClean="0"/>
              <a:t> </a:t>
            </a:r>
          </a:p>
          <a:p>
            <a:pPr>
              <a:buNone/>
            </a:pPr>
            <a:r>
              <a:rPr lang="en-US" sz="3600" dirty="0" smtClean="0"/>
              <a:t>   </a:t>
            </a:r>
            <a:r>
              <a:rPr lang="en-US" sz="3600" dirty="0" err="1" smtClean="0"/>
              <a:t>তাত্তারা</a:t>
            </a:r>
            <a:r>
              <a:rPr lang="en-US" sz="3600" dirty="0" smtClean="0"/>
              <a:t> </a:t>
            </a:r>
            <a:r>
              <a:rPr lang="en-US" sz="3600" dirty="0" err="1" smtClean="0"/>
              <a:t>রাবুগা</a:t>
            </a:r>
            <a:r>
              <a:rPr lang="en-US" sz="3600" dirty="0" smtClean="0"/>
              <a:t> ।</a:t>
            </a:r>
            <a:r>
              <a:rPr lang="en-US" sz="3600" dirty="0" err="1" smtClean="0"/>
              <a:t>গারোরা</a:t>
            </a:r>
            <a:r>
              <a:rPr lang="en-US" sz="3600" dirty="0" smtClean="0"/>
              <a:t> </a:t>
            </a:r>
            <a:r>
              <a:rPr lang="en-US" sz="3600" dirty="0" err="1" smtClean="0"/>
              <a:t>হিন্দুদের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মতো</a:t>
            </a:r>
            <a:r>
              <a:rPr lang="en-US" sz="3600" dirty="0" smtClean="0"/>
              <a:t> </a:t>
            </a:r>
            <a:r>
              <a:rPr lang="en-US" sz="3600" dirty="0" err="1" smtClean="0"/>
              <a:t>পূজা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করে</a:t>
            </a:r>
            <a:r>
              <a:rPr lang="en-US" sz="3600" dirty="0" smtClean="0"/>
              <a:t> </a:t>
            </a:r>
            <a:r>
              <a:rPr lang="en-US" sz="3600" dirty="0" err="1" smtClean="0"/>
              <a:t>থাকে</a:t>
            </a:r>
            <a:r>
              <a:rPr lang="en-US" sz="3600" dirty="0" smtClean="0"/>
              <a:t> ।</a:t>
            </a:r>
            <a:r>
              <a:rPr lang="en-US" sz="3600" dirty="0" err="1" smtClean="0"/>
              <a:t>গারোদের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প্রধান</a:t>
            </a:r>
            <a:r>
              <a:rPr lang="en-US" sz="3600" dirty="0" smtClean="0"/>
              <a:t> </a:t>
            </a:r>
            <a:r>
              <a:rPr lang="en-US" sz="3600" dirty="0" err="1" smtClean="0"/>
              <a:t>পূজার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   </a:t>
            </a:r>
            <a:r>
              <a:rPr lang="en-US" sz="3600" dirty="0" err="1" smtClean="0"/>
              <a:t>নাম</a:t>
            </a:r>
            <a:r>
              <a:rPr lang="en-US" sz="3600" dirty="0" smtClean="0"/>
              <a:t> </a:t>
            </a:r>
            <a:r>
              <a:rPr lang="en-US" sz="3600" dirty="0" err="1" smtClean="0"/>
              <a:t>হচ্ছে</a:t>
            </a:r>
            <a:r>
              <a:rPr lang="en-US" sz="3600" dirty="0" smtClean="0"/>
              <a:t> </a:t>
            </a:r>
            <a:r>
              <a:rPr lang="en-US" sz="3600" dirty="0" err="1" smtClean="0"/>
              <a:t>ওয়াংলা</a:t>
            </a:r>
            <a:r>
              <a:rPr lang="en-US" sz="3600" dirty="0" smtClean="0"/>
              <a:t> </a:t>
            </a:r>
            <a:r>
              <a:rPr lang="en-US" sz="3600" dirty="0" err="1" smtClean="0"/>
              <a:t>বা</a:t>
            </a:r>
            <a:r>
              <a:rPr lang="en-US" sz="3600" dirty="0" smtClean="0"/>
              <a:t> </a:t>
            </a:r>
            <a:r>
              <a:rPr lang="en-US" sz="3600" dirty="0" err="1" smtClean="0"/>
              <a:t>ওয়ানগালা</a:t>
            </a:r>
            <a:r>
              <a:rPr lang="en-US" sz="3600" dirty="0" smtClean="0"/>
              <a:t> । </a:t>
            </a:r>
            <a:r>
              <a:rPr lang="en-US" sz="3600" dirty="0" err="1" smtClean="0"/>
              <a:t>ঠাকুরকে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  </a:t>
            </a:r>
            <a:r>
              <a:rPr lang="en-US" sz="3600" dirty="0" err="1" smtClean="0"/>
              <a:t>গারোরা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কমল</a:t>
            </a:r>
            <a:r>
              <a:rPr lang="en-US" sz="3600" dirty="0" smtClean="0"/>
              <a:t> </a:t>
            </a:r>
            <a:r>
              <a:rPr lang="en-US" sz="3600" dirty="0" err="1" smtClean="0"/>
              <a:t>বলে</a:t>
            </a:r>
            <a:r>
              <a:rPr lang="en-US" sz="3600" dirty="0" smtClean="0"/>
              <a:t> </a:t>
            </a:r>
            <a:r>
              <a:rPr lang="en-US" sz="3600" dirty="0" err="1" smtClean="0"/>
              <a:t>থাকে</a:t>
            </a:r>
            <a:r>
              <a:rPr lang="en-US" sz="3600" dirty="0" smtClean="0"/>
              <a:t> ।</a:t>
            </a:r>
            <a:r>
              <a:rPr lang="en-US" sz="3600" dirty="0" err="1" smtClean="0"/>
              <a:t>গারোদের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মধ্যেও</a:t>
            </a:r>
            <a:r>
              <a:rPr lang="en-US" sz="3600" dirty="0" smtClean="0"/>
              <a:t> </a:t>
            </a:r>
          </a:p>
          <a:p>
            <a:pPr>
              <a:buNone/>
            </a:pPr>
            <a:r>
              <a:rPr lang="en-US" sz="3600" dirty="0" smtClean="0"/>
              <a:t>  </a:t>
            </a:r>
            <a:r>
              <a:rPr lang="en-US" sz="3600" dirty="0" err="1" smtClean="0"/>
              <a:t>জীবহত্যা</a:t>
            </a:r>
            <a:r>
              <a:rPr lang="en-US" sz="3600" dirty="0" smtClean="0"/>
              <a:t> ,</a:t>
            </a:r>
            <a:r>
              <a:rPr lang="en-US" sz="3600" dirty="0" err="1" smtClean="0"/>
              <a:t>নৃত্যানুষ্ঠান</a:t>
            </a:r>
            <a:r>
              <a:rPr lang="en-US" sz="3600" dirty="0" smtClean="0"/>
              <a:t> </a:t>
            </a:r>
            <a:r>
              <a:rPr lang="en-US" sz="3600" dirty="0" err="1" smtClean="0"/>
              <a:t>এবং</a:t>
            </a:r>
            <a:r>
              <a:rPr lang="en-US" sz="3600" dirty="0" smtClean="0"/>
              <a:t> </a:t>
            </a:r>
            <a:r>
              <a:rPr lang="en-US" sz="3600" dirty="0" err="1" smtClean="0"/>
              <a:t>আনুষ্ঠানিকভাবে</a:t>
            </a:r>
            <a:r>
              <a:rPr lang="en-US" sz="3600" dirty="0" smtClean="0"/>
              <a:t> </a:t>
            </a:r>
          </a:p>
          <a:p>
            <a:pPr>
              <a:buNone/>
            </a:pPr>
            <a:r>
              <a:rPr lang="en-US" sz="3600" dirty="0" smtClean="0"/>
              <a:t>  </a:t>
            </a:r>
            <a:r>
              <a:rPr lang="en-US" sz="3600" dirty="0" err="1" smtClean="0"/>
              <a:t>মধ্যপান</a:t>
            </a:r>
            <a:r>
              <a:rPr lang="en-US" sz="3600" dirty="0" smtClean="0"/>
              <a:t> </a:t>
            </a:r>
            <a:r>
              <a:rPr lang="en-US" sz="3600" dirty="0" err="1" smtClean="0"/>
              <a:t>ধর্মের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সাথে</a:t>
            </a:r>
            <a:r>
              <a:rPr lang="en-US" sz="3600" dirty="0" smtClean="0"/>
              <a:t> </a:t>
            </a:r>
            <a:r>
              <a:rPr lang="en-US" sz="3600" dirty="0" err="1" smtClean="0"/>
              <a:t>যুক্ত</a:t>
            </a:r>
            <a:r>
              <a:rPr lang="en-US" sz="3600" dirty="0" smtClean="0"/>
              <a:t> । 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1371600"/>
          </a:xfrm>
          <a:solidFill>
            <a:schemeClr val="accent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en-US" sz="8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গারোদের</a:t>
            </a:r>
            <a:r>
              <a:rPr lang="en-US" sz="8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অন্ত্যেষ্টিক্রিয়া</a:t>
            </a:r>
            <a:endParaRPr lang="en-US" sz="8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7572" y="1593374"/>
            <a:ext cx="7717971" cy="4289108"/>
          </a:xfrm>
        </p:spPr>
      </p:pic>
      <p:sp>
        <p:nvSpPr>
          <p:cNvPr id="6" name="Rectangle 5"/>
          <p:cNvSpPr/>
          <p:nvPr/>
        </p:nvSpPr>
        <p:spPr>
          <a:xfrm>
            <a:off x="1632857" y="5867400"/>
            <a:ext cx="5736771" cy="990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FF0066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গারো</a:t>
            </a:r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সমাজে মৃতদেহ দাহ</a:t>
            </a:r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6813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গারোদের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মতে</a:t>
            </a:r>
            <a:r>
              <a:rPr lang="en-US" dirty="0" smtClean="0">
                <a:solidFill>
                  <a:srgbClr val="002060"/>
                </a:solidFill>
              </a:rPr>
              <a:t> ,</a:t>
            </a:r>
            <a:r>
              <a:rPr lang="en-US" dirty="0" err="1" smtClean="0">
                <a:solidFill>
                  <a:srgbClr val="002060"/>
                </a:solidFill>
              </a:rPr>
              <a:t>দেহ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থেকে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আত্মা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বিদায়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নিলেই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মানুষের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মৃত্যু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হয়</a:t>
            </a:r>
            <a:r>
              <a:rPr lang="en-US" dirty="0" smtClean="0">
                <a:solidFill>
                  <a:srgbClr val="002060"/>
                </a:solidFill>
              </a:rPr>
              <a:t> ।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rgbClr val="FFC000"/>
          </a:solidFill>
        </p:spPr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তাদের</a:t>
            </a:r>
            <a:r>
              <a:rPr lang="en-US" dirty="0" smtClean="0"/>
              <a:t>  </a:t>
            </a:r>
            <a:r>
              <a:rPr lang="en-US" dirty="0" err="1" smtClean="0"/>
              <a:t>মতে</a:t>
            </a:r>
            <a:r>
              <a:rPr lang="en-US" dirty="0" smtClean="0"/>
              <a:t> ,</a:t>
            </a:r>
            <a:r>
              <a:rPr lang="en-US" dirty="0" err="1" smtClean="0"/>
              <a:t>আত্মা</a:t>
            </a:r>
            <a:r>
              <a:rPr lang="en-US" dirty="0" smtClean="0"/>
              <a:t> </a:t>
            </a:r>
            <a:r>
              <a:rPr lang="en-US" dirty="0" err="1" smtClean="0"/>
              <a:t>অমর</a:t>
            </a:r>
            <a:r>
              <a:rPr lang="en-US" dirty="0" smtClean="0"/>
              <a:t> । </a:t>
            </a:r>
            <a:r>
              <a:rPr lang="en-US" dirty="0" err="1" smtClean="0"/>
              <a:t>তাদের</a:t>
            </a:r>
            <a:r>
              <a:rPr lang="en-US" dirty="0" smtClean="0"/>
              <a:t> </a:t>
            </a:r>
            <a:r>
              <a:rPr lang="en-US" dirty="0" err="1" smtClean="0"/>
              <a:t>বিশ্বাস</a:t>
            </a:r>
            <a:r>
              <a:rPr lang="en-US" dirty="0" smtClean="0"/>
              <a:t> </a:t>
            </a:r>
            <a:r>
              <a:rPr lang="en-US" dirty="0" err="1" smtClean="0"/>
              <a:t>মৃত্যুর</a:t>
            </a:r>
            <a:r>
              <a:rPr lang="en-US" dirty="0" smtClean="0"/>
              <a:t> </a:t>
            </a:r>
            <a:r>
              <a:rPr lang="en-US" dirty="0" err="1" smtClean="0"/>
              <a:t>পর</a:t>
            </a:r>
            <a:r>
              <a:rPr lang="en-US" dirty="0" smtClean="0"/>
              <a:t> </a:t>
            </a:r>
            <a:r>
              <a:rPr lang="en-US" dirty="0" err="1" smtClean="0"/>
              <a:t>আত্মা</a:t>
            </a:r>
            <a:r>
              <a:rPr lang="en-US" dirty="0" smtClean="0"/>
              <a:t> “</a:t>
            </a:r>
            <a:r>
              <a:rPr lang="en-US" dirty="0" err="1" smtClean="0"/>
              <a:t>চিকমাং</a:t>
            </a:r>
            <a:r>
              <a:rPr lang="en-US" dirty="0" smtClean="0"/>
              <a:t>” </a:t>
            </a:r>
            <a:r>
              <a:rPr lang="en-US" dirty="0" err="1" smtClean="0"/>
              <a:t>নামক</a:t>
            </a:r>
            <a:r>
              <a:rPr lang="en-US" dirty="0" smtClean="0"/>
              <a:t> </a:t>
            </a:r>
            <a:r>
              <a:rPr lang="en-US" dirty="0" err="1" smtClean="0"/>
              <a:t>স্থানে</a:t>
            </a:r>
            <a:r>
              <a:rPr lang="en-US" dirty="0" smtClean="0"/>
              <a:t> </a:t>
            </a:r>
            <a:r>
              <a:rPr lang="en-US" dirty="0" err="1" smtClean="0"/>
              <a:t>চলে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। “</a:t>
            </a:r>
            <a:r>
              <a:rPr lang="en-US" dirty="0" err="1" smtClean="0"/>
              <a:t>চিকমাং</a:t>
            </a:r>
            <a:r>
              <a:rPr lang="en-US" dirty="0" smtClean="0"/>
              <a:t>”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হলো</a:t>
            </a:r>
            <a:r>
              <a:rPr lang="en-US" dirty="0" smtClean="0"/>
              <a:t> </a:t>
            </a:r>
            <a:r>
              <a:rPr lang="en-US" dirty="0" err="1" smtClean="0"/>
              <a:t>আত্মা</a:t>
            </a:r>
            <a:r>
              <a:rPr lang="en-US" dirty="0" smtClean="0"/>
              <a:t> </a:t>
            </a:r>
            <a:r>
              <a:rPr lang="en-US" dirty="0" err="1" smtClean="0"/>
              <a:t>দেশ</a:t>
            </a:r>
            <a:r>
              <a:rPr lang="en-US" dirty="0" smtClean="0"/>
              <a:t> ।</a:t>
            </a:r>
            <a:r>
              <a:rPr lang="en-US" dirty="0" err="1" smtClean="0"/>
              <a:t>তাদের</a:t>
            </a:r>
            <a:r>
              <a:rPr lang="en-US" dirty="0" smtClean="0"/>
              <a:t> </a:t>
            </a:r>
            <a:r>
              <a:rPr lang="en-US" dirty="0" err="1" smtClean="0"/>
              <a:t>মতে</a:t>
            </a:r>
            <a:r>
              <a:rPr lang="en-US" dirty="0" smtClean="0"/>
              <a:t> ,</a:t>
            </a:r>
            <a:r>
              <a:rPr lang="en-US" dirty="0" err="1" smtClean="0"/>
              <a:t>গারো</a:t>
            </a:r>
            <a:r>
              <a:rPr lang="en-US" dirty="0" smtClean="0"/>
              <a:t> </a:t>
            </a:r>
            <a:r>
              <a:rPr lang="en-US" dirty="0" err="1" smtClean="0"/>
              <a:t>পাহাড়ের</a:t>
            </a:r>
            <a:r>
              <a:rPr lang="en-US" dirty="0" smtClean="0"/>
              <a:t> </a:t>
            </a:r>
            <a:r>
              <a:rPr lang="en-US" dirty="0" err="1" smtClean="0"/>
              <a:t>দক্ষিণ</a:t>
            </a:r>
            <a:r>
              <a:rPr lang="en-US" dirty="0" smtClean="0"/>
              <a:t> –</a:t>
            </a:r>
            <a:r>
              <a:rPr lang="en-US" dirty="0" err="1" smtClean="0"/>
              <a:t>পূর্বে</a:t>
            </a:r>
            <a:r>
              <a:rPr lang="en-US" dirty="0" smtClean="0"/>
              <a:t> </a:t>
            </a:r>
            <a:r>
              <a:rPr lang="en-US" dirty="0" err="1" smtClean="0"/>
              <a:t>পাহাড়ের</a:t>
            </a:r>
            <a:r>
              <a:rPr lang="en-US" dirty="0" smtClean="0"/>
              <a:t> </a:t>
            </a:r>
            <a:r>
              <a:rPr lang="en-US" dirty="0" err="1" smtClean="0"/>
              <a:t>চূড়ায়</a:t>
            </a:r>
            <a:r>
              <a:rPr lang="en-US" dirty="0" smtClean="0"/>
              <a:t> “</a:t>
            </a:r>
            <a:r>
              <a:rPr lang="en-US" dirty="0" err="1" smtClean="0"/>
              <a:t>চিকমাং”এ</a:t>
            </a:r>
            <a:r>
              <a:rPr lang="en-US" dirty="0" smtClean="0"/>
              <a:t> </a:t>
            </a:r>
            <a:r>
              <a:rPr lang="en-US" dirty="0" err="1" smtClean="0"/>
              <a:t>কেবল</a:t>
            </a:r>
            <a:r>
              <a:rPr lang="en-US" dirty="0" smtClean="0"/>
              <a:t> </a:t>
            </a:r>
            <a:r>
              <a:rPr lang="en-US" dirty="0" err="1" smtClean="0"/>
              <a:t>মৃতরাই</a:t>
            </a:r>
            <a:r>
              <a:rPr lang="en-US" dirty="0" smtClean="0"/>
              <a:t> </a:t>
            </a:r>
            <a:r>
              <a:rPr lang="en-US" dirty="0" err="1" smtClean="0"/>
              <a:t>যেতে</a:t>
            </a:r>
            <a:r>
              <a:rPr lang="en-US" dirty="0" smtClean="0"/>
              <a:t> </a:t>
            </a:r>
            <a:r>
              <a:rPr lang="en-US" dirty="0" err="1" smtClean="0"/>
              <a:t>পারে,জীবিতরা</a:t>
            </a:r>
            <a:r>
              <a:rPr lang="en-US" dirty="0" smtClean="0"/>
              <a:t> </a:t>
            </a:r>
            <a:r>
              <a:rPr lang="en-US" dirty="0" err="1" smtClean="0"/>
              <a:t>যেতে</a:t>
            </a:r>
            <a:r>
              <a:rPr lang="en-US" dirty="0" smtClean="0"/>
              <a:t> </a:t>
            </a:r>
            <a:r>
              <a:rPr lang="en-US" dirty="0" err="1" smtClean="0"/>
              <a:t>পারে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 । </a:t>
            </a:r>
            <a:r>
              <a:rPr lang="en-US" dirty="0" err="1" smtClean="0"/>
              <a:t>গারোরা</a:t>
            </a:r>
            <a:r>
              <a:rPr lang="en-US" dirty="0" smtClean="0"/>
              <a:t> </a:t>
            </a:r>
            <a:r>
              <a:rPr lang="en-US" dirty="0" err="1" smtClean="0"/>
              <a:t>মৃতদেহের</a:t>
            </a:r>
            <a:r>
              <a:rPr lang="en-US" dirty="0" smtClean="0"/>
              <a:t> </a:t>
            </a:r>
            <a:r>
              <a:rPr lang="en-US" dirty="0" err="1" smtClean="0"/>
              <a:t>গোসল</a:t>
            </a:r>
            <a:r>
              <a:rPr lang="en-US" dirty="0" smtClean="0"/>
              <a:t> </a:t>
            </a:r>
            <a:r>
              <a:rPr lang="en-US" dirty="0" err="1" smtClean="0"/>
              <a:t>দেয়</a:t>
            </a:r>
            <a:r>
              <a:rPr lang="en-US" dirty="0" smtClean="0"/>
              <a:t> ।</a:t>
            </a:r>
            <a:r>
              <a:rPr lang="en-US" dirty="0" err="1" smtClean="0"/>
              <a:t>গোসলের</a:t>
            </a:r>
            <a:r>
              <a:rPr lang="en-US" dirty="0" smtClean="0"/>
              <a:t> </a:t>
            </a:r>
            <a:r>
              <a:rPr lang="en-US" dirty="0" err="1" smtClean="0"/>
              <a:t>পর</a:t>
            </a:r>
            <a:r>
              <a:rPr lang="en-US" dirty="0" smtClean="0"/>
              <a:t> </a:t>
            </a:r>
            <a:r>
              <a:rPr lang="en-US" dirty="0" err="1" smtClean="0"/>
              <a:t>মৃতদেহ</a:t>
            </a:r>
            <a:r>
              <a:rPr lang="en-US" dirty="0" smtClean="0"/>
              <a:t>  </a:t>
            </a:r>
            <a:r>
              <a:rPr lang="en-US" dirty="0" err="1" smtClean="0"/>
              <a:t>পোড়ানো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। </a:t>
            </a:r>
            <a:r>
              <a:rPr lang="en-US" dirty="0" err="1" smtClean="0"/>
              <a:t>তবে</a:t>
            </a:r>
            <a:r>
              <a:rPr lang="en-US" dirty="0" smtClean="0"/>
              <a:t> </a:t>
            </a:r>
            <a:r>
              <a:rPr lang="en-US" dirty="0" err="1" smtClean="0"/>
              <a:t>মৃতদেহ</a:t>
            </a:r>
            <a:r>
              <a:rPr lang="en-US" dirty="0" smtClean="0"/>
              <a:t> </a:t>
            </a:r>
            <a:r>
              <a:rPr lang="en-US" dirty="0" err="1" smtClean="0"/>
              <a:t>দিনের</a:t>
            </a:r>
            <a:r>
              <a:rPr lang="en-US" dirty="0" smtClean="0"/>
              <a:t> </a:t>
            </a:r>
            <a:r>
              <a:rPr lang="en-US" dirty="0" err="1" smtClean="0"/>
              <a:t>আলোয়</a:t>
            </a:r>
            <a:r>
              <a:rPr lang="en-US" dirty="0" smtClean="0"/>
              <a:t> </a:t>
            </a:r>
            <a:r>
              <a:rPr lang="en-US" dirty="0" err="1" smtClean="0"/>
              <a:t>পোড়ানো</a:t>
            </a:r>
            <a:r>
              <a:rPr lang="en-US" dirty="0" smtClean="0"/>
              <a:t> </a:t>
            </a:r>
            <a:r>
              <a:rPr lang="en-US" dirty="0" err="1" smtClean="0"/>
              <a:t>রীতি</a:t>
            </a:r>
            <a:r>
              <a:rPr lang="en-US" dirty="0" smtClean="0"/>
              <a:t> </a:t>
            </a:r>
            <a:r>
              <a:rPr lang="en-US" dirty="0" err="1" smtClean="0"/>
              <a:t>নাই</a:t>
            </a:r>
            <a:r>
              <a:rPr lang="en-US" dirty="0" smtClean="0"/>
              <a:t> ।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5400" dirty="0" err="1" smtClean="0">
                <a:solidFill>
                  <a:srgbClr val="FFFF00"/>
                </a:solidFill>
              </a:rPr>
              <a:t>বাড়ির</a:t>
            </a:r>
            <a:r>
              <a:rPr lang="en-US" sz="5400" dirty="0" smtClean="0">
                <a:solidFill>
                  <a:srgbClr val="FFFF00"/>
                </a:solidFill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</a:rPr>
              <a:t>কাজ</a:t>
            </a:r>
            <a:r>
              <a:rPr lang="en-US" sz="54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00FFFF"/>
                </a:solidFill>
              </a:rPr>
              <a:t>চাকমা</a:t>
            </a:r>
            <a:r>
              <a:rPr lang="en-US" sz="3600" dirty="0" smtClean="0">
                <a:solidFill>
                  <a:srgbClr val="00FFFF"/>
                </a:solidFill>
              </a:rPr>
              <a:t> ও </a:t>
            </a:r>
            <a:r>
              <a:rPr lang="en-US" sz="3600" dirty="0" err="1" smtClean="0">
                <a:solidFill>
                  <a:srgbClr val="00FFFF"/>
                </a:solidFill>
              </a:rPr>
              <a:t>গারোদের</a:t>
            </a:r>
            <a:r>
              <a:rPr lang="en-US" sz="3600" dirty="0" smtClean="0">
                <a:solidFill>
                  <a:srgbClr val="00FFFF"/>
                </a:solidFill>
              </a:rPr>
              <a:t>  </a:t>
            </a:r>
            <a:r>
              <a:rPr lang="en-US" sz="3600" dirty="0" err="1" smtClean="0">
                <a:solidFill>
                  <a:srgbClr val="00FFFF"/>
                </a:solidFill>
              </a:rPr>
              <a:t>মধ্যে</a:t>
            </a:r>
            <a:r>
              <a:rPr lang="en-US" sz="3600" dirty="0" smtClean="0">
                <a:solidFill>
                  <a:srgbClr val="00FFFF"/>
                </a:solidFill>
              </a:rPr>
              <a:t> </a:t>
            </a:r>
            <a:br>
              <a:rPr lang="en-US" sz="3600" dirty="0" smtClean="0">
                <a:solidFill>
                  <a:srgbClr val="00FFFF"/>
                </a:solidFill>
              </a:rPr>
            </a:br>
            <a:r>
              <a:rPr lang="en-US" sz="3600" dirty="0" err="1" smtClean="0">
                <a:solidFill>
                  <a:srgbClr val="00FFFF"/>
                </a:solidFill>
              </a:rPr>
              <a:t>বিভিন্ন</a:t>
            </a:r>
            <a:r>
              <a:rPr lang="en-US" sz="3600" dirty="0" smtClean="0">
                <a:solidFill>
                  <a:srgbClr val="00FFFF"/>
                </a:solidFill>
              </a:rPr>
              <a:t> </a:t>
            </a:r>
            <a:r>
              <a:rPr lang="en-US" sz="3600" dirty="0" err="1" smtClean="0">
                <a:solidFill>
                  <a:srgbClr val="00FFFF"/>
                </a:solidFill>
              </a:rPr>
              <a:t>বিষয়ে</a:t>
            </a:r>
            <a:r>
              <a:rPr lang="en-US" sz="3600" dirty="0" smtClean="0">
                <a:solidFill>
                  <a:srgbClr val="00FFFF"/>
                </a:solidFill>
              </a:rPr>
              <a:t> </a:t>
            </a:r>
            <a:r>
              <a:rPr lang="en-US" sz="3600" dirty="0" err="1" smtClean="0">
                <a:solidFill>
                  <a:srgbClr val="00FFFF"/>
                </a:solidFill>
              </a:rPr>
              <a:t>মিল</a:t>
            </a:r>
            <a:r>
              <a:rPr lang="en-US" sz="3600" dirty="0" smtClean="0">
                <a:solidFill>
                  <a:srgbClr val="00FFFF"/>
                </a:solidFill>
              </a:rPr>
              <a:t> ও </a:t>
            </a:r>
            <a:r>
              <a:rPr lang="en-US" sz="3600" dirty="0" err="1" smtClean="0">
                <a:solidFill>
                  <a:srgbClr val="00FFFF"/>
                </a:solidFill>
              </a:rPr>
              <a:t>অমিলের</a:t>
            </a:r>
            <a:r>
              <a:rPr lang="en-US" sz="3600" dirty="0" smtClean="0">
                <a:solidFill>
                  <a:srgbClr val="00FFFF"/>
                </a:solidFill>
              </a:rPr>
              <a:t> </a:t>
            </a:r>
            <a:r>
              <a:rPr lang="en-US" sz="3600" dirty="0" err="1" smtClean="0">
                <a:solidFill>
                  <a:srgbClr val="00FFFF"/>
                </a:solidFill>
              </a:rPr>
              <a:t>ক্ষেত্রগুলো</a:t>
            </a:r>
            <a:r>
              <a:rPr lang="en-US" sz="3600" dirty="0" smtClean="0">
                <a:solidFill>
                  <a:srgbClr val="00FFFF"/>
                </a:solidFill>
              </a:rPr>
              <a:t> </a:t>
            </a:r>
            <a:r>
              <a:rPr lang="en-US" sz="3600" dirty="0" err="1" smtClean="0">
                <a:solidFill>
                  <a:srgbClr val="00FFFF"/>
                </a:solidFill>
              </a:rPr>
              <a:t>ব্যাখা</a:t>
            </a:r>
            <a:r>
              <a:rPr lang="en-US" sz="3600" dirty="0" smtClean="0">
                <a:solidFill>
                  <a:srgbClr val="00FFFF"/>
                </a:solidFill>
              </a:rPr>
              <a:t> </a:t>
            </a:r>
            <a:r>
              <a:rPr lang="en-US" sz="3600" dirty="0" err="1" smtClean="0">
                <a:solidFill>
                  <a:srgbClr val="00FFFF"/>
                </a:solidFill>
              </a:rPr>
              <a:t>কর</a:t>
            </a:r>
            <a:r>
              <a:rPr lang="en-US" sz="3600" dirty="0" smtClean="0">
                <a:solidFill>
                  <a:srgbClr val="00FFFF"/>
                </a:solidFill>
              </a:rPr>
              <a:t> ।</a:t>
            </a:r>
            <a:endParaRPr lang="en-US" sz="3600" dirty="0">
              <a:solidFill>
                <a:srgbClr val="00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 descr="C:\Users\unicom\Pictures\Saved Pictures\school-768x5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371600"/>
            <a:ext cx="9144000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9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ধন্যবাদ</a:t>
            </a:r>
            <a:endParaRPr lang="en-US" sz="9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6386" name="Picture 2" descr="C:\Users\unicom\Pictures\Saved Pictures\shutterstock_57515881-750x4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0"/>
            <a:ext cx="9143999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8000" i="1" u="sng" dirty="0" err="1" smtClean="0"/>
              <a:t>বিষয়</a:t>
            </a:r>
            <a:r>
              <a:rPr lang="en-US" sz="8000" i="1" u="sng" dirty="0" smtClean="0"/>
              <a:t> </a:t>
            </a:r>
            <a:r>
              <a:rPr lang="en-US" sz="8000" i="1" u="sng" dirty="0" err="1" smtClean="0"/>
              <a:t>পরিচিতি</a:t>
            </a:r>
            <a:endParaRPr lang="en-US" sz="8000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8458200" cy="4724400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i="1" dirty="0" smtClean="0"/>
              <a:t>   </a:t>
            </a:r>
            <a:r>
              <a:rPr lang="en-US" sz="6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সমাজবিজ্ঞান</a:t>
            </a:r>
            <a:r>
              <a:rPr lang="en-US" sz="6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২য় </a:t>
            </a:r>
            <a:r>
              <a:rPr lang="en-US" sz="6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পত্র</a:t>
            </a:r>
            <a:endParaRPr lang="en-US" sz="60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en-US" sz="6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</a:t>
            </a:r>
            <a:r>
              <a:rPr lang="en-US" sz="6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অধ্যায়</a:t>
            </a:r>
            <a:r>
              <a:rPr lang="en-US" sz="6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০৪</a:t>
            </a:r>
          </a:p>
          <a:p>
            <a:pPr>
              <a:buNone/>
            </a:pPr>
            <a:r>
              <a:rPr lang="en-US" sz="6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</a:t>
            </a:r>
            <a:r>
              <a:rPr lang="en-US" sz="6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পাঠ</a:t>
            </a:r>
            <a:r>
              <a:rPr lang="en-US" sz="6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</a:t>
            </a:r>
            <a:r>
              <a:rPr lang="en-US" sz="6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গারো</a:t>
            </a:r>
            <a:r>
              <a:rPr lang="en-US" sz="6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(GARO)</a:t>
            </a:r>
            <a:endParaRPr lang="en-US" sz="60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1447800"/>
            <a:ext cx="9144000" cy="5410200"/>
          </a:xfrm>
          <a:prstGeom prst="fram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FFFF"/>
          </a:solidFill>
        </p:spPr>
        <p:txBody>
          <a:bodyPr/>
          <a:lstStyle/>
          <a:p>
            <a:r>
              <a:rPr lang="en-US" dirty="0" err="1" smtClean="0"/>
              <a:t>নিচের</a:t>
            </a:r>
            <a:r>
              <a:rPr lang="en-US" dirty="0" smtClean="0"/>
              <a:t> </a:t>
            </a:r>
            <a:r>
              <a:rPr lang="en-US" dirty="0" err="1" smtClean="0"/>
              <a:t>ছবিগুলো</a:t>
            </a:r>
            <a:r>
              <a:rPr lang="en-US" dirty="0" smtClean="0"/>
              <a:t> </a:t>
            </a:r>
            <a:r>
              <a:rPr lang="en-US" dirty="0" err="1" smtClean="0"/>
              <a:t>লক্ষ্য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074" name="Picture 2" descr="C:\Users\unicom\Pictures\New folder\g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4648200" cy="2819400"/>
          </a:xfrm>
          <a:prstGeom prst="rect">
            <a:avLst/>
          </a:prstGeom>
          <a:noFill/>
        </p:spPr>
      </p:pic>
      <p:pic>
        <p:nvPicPr>
          <p:cNvPr id="3075" name="Picture 3" descr="C:\Users\unicom\Pictures\New folder\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267200"/>
            <a:ext cx="4648200" cy="2590800"/>
          </a:xfrm>
          <a:prstGeom prst="rect">
            <a:avLst/>
          </a:prstGeom>
          <a:noFill/>
        </p:spPr>
      </p:pic>
      <p:pic>
        <p:nvPicPr>
          <p:cNvPr id="3076" name="Picture 4" descr="C:\Users\unicom\Pictures\New folder\g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724400" y="1371600"/>
            <a:ext cx="4419600" cy="2819400"/>
          </a:xfrm>
          <a:prstGeom prst="rect">
            <a:avLst/>
          </a:prstGeom>
          <a:noFill/>
        </p:spPr>
      </p:pic>
      <p:pic>
        <p:nvPicPr>
          <p:cNvPr id="3077" name="Picture 5" descr="C:\Users\unicom\Pictures\New folder\G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8200" y="4267200"/>
            <a:ext cx="44958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7200" dirty="0" err="1" smtClean="0"/>
              <a:t>আজকের</a:t>
            </a:r>
            <a:r>
              <a:rPr lang="en-US" sz="7200" dirty="0" smtClean="0"/>
              <a:t> </a:t>
            </a:r>
            <a:r>
              <a:rPr lang="en-US" sz="7200" dirty="0" err="1" smtClean="0"/>
              <a:t>পাঠ</a:t>
            </a:r>
            <a:r>
              <a:rPr lang="en-US" sz="7200" dirty="0" smtClean="0"/>
              <a:t> </a:t>
            </a:r>
            <a:r>
              <a:rPr lang="en-US" sz="7200" dirty="0" err="1" smtClean="0"/>
              <a:t>গারো</a:t>
            </a:r>
            <a:r>
              <a:rPr lang="en-US" sz="7200" dirty="0" smtClean="0"/>
              <a:t> </a:t>
            </a:r>
            <a:endParaRPr lang="en-US" sz="7200" dirty="0"/>
          </a:p>
        </p:txBody>
      </p:sp>
      <p:pic>
        <p:nvPicPr>
          <p:cNvPr id="4098" name="Picture 2" descr="C:\Users\unicom\Pictures\New folder\Gg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9144000" cy="556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    </a:t>
            </a:r>
            <a:r>
              <a:rPr lang="en-US" dirty="0" err="1" smtClean="0">
                <a:solidFill>
                  <a:srgbClr val="FFFF00"/>
                </a:solidFill>
              </a:rPr>
              <a:t>শিখনফল</a:t>
            </a:r>
            <a:r>
              <a:rPr lang="en-US" dirty="0" smtClean="0">
                <a:solidFill>
                  <a:srgbClr val="FFFF00"/>
                </a:solidFill>
              </a:rPr>
              <a:t> -</a:t>
            </a:r>
            <a:r>
              <a:rPr lang="en-US" dirty="0" err="1" smtClean="0">
                <a:solidFill>
                  <a:srgbClr val="FFFF00"/>
                </a:solidFill>
              </a:rPr>
              <a:t>এই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পাঠ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শেষে</a:t>
            </a:r>
            <a:r>
              <a:rPr lang="en-US" dirty="0" smtClean="0">
                <a:solidFill>
                  <a:srgbClr val="FFFF00"/>
                </a:solidFill>
              </a:rPr>
              <a:t> ----------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rgbClr val="00B050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           </a:t>
            </a:r>
            <a:r>
              <a:rPr lang="en-US" sz="4000" dirty="0" err="1" smtClean="0"/>
              <a:t>গারোদের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ধারণা</a:t>
            </a:r>
            <a:r>
              <a:rPr lang="en-US" sz="4000" dirty="0" smtClean="0"/>
              <a:t> ও </a:t>
            </a:r>
            <a:r>
              <a:rPr lang="en-US" sz="4000" dirty="0" err="1" smtClean="0"/>
              <a:t>প্রকৃতি</a:t>
            </a:r>
            <a:r>
              <a:rPr lang="en-US" sz="4000" dirty="0" smtClean="0"/>
              <a:t> </a:t>
            </a:r>
            <a:r>
              <a:rPr lang="en-US" sz="4000" dirty="0" err="1" smtClean="0"/>
              <a:t>বর্ণনা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পারবে</a:t>
            </a:r>
            <a:r>
              <a:rPr lang="en-US" sz="4000" dirty="0" smtClean="0"/>
              <a:t>।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           </a:t>
            </a:r>
            <a:r>
              <a:rPr lang="en-US" sz="4400" dirty="0" err="1" smtClean="0">
                <a:solidFill>
                  <a:srgbClr val="FFFF00"/>
                </a:solidFill>
              </a:rPr>
              <a:t>গারোদের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নামের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উৎপত্তি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বর্ণনা</a:t>
            </a:r>
            <a:r>
              <a:rPr lang="en-US" sz="4400" dirty="0" smtClean="0">
                <a:solidFill>
                  <a:srgbClr val="FFFF00"/>
                </a:solidFill>
              </a:rPr>
              <a:t>                 </a:t>
            </a:r>
            <a:r>
              <a:rPr lang="en-US" sz="4400" dirty="0" err="1" smtClean="0">
                <a:solidFill>
                  <a:srgbClr val="FFFF00"/>
                </a:solidFill>
              </a:rPr>
              <a:t>করতে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পারবে</a:t>
            </a:r>
            <a:r>
              <a:rPr lang="en-US" sz="4400" dirty="0" smtClean="0">
                <a:solidFill>
                  <a:srgbClr val="FFFF00"/>
                </a:solidFill>
              </a:rPr>
              <a:t>।</a:t>
            </a:r>
          </a:p>
          <a:p>
            <a:pPr>
              <a:buNone/>
            </a:pPr>
            <a:endParaRPr lang="en-US" sz="2800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              </a:t>
            </a:r>
            <a:r>
              <a:rPr lang="en-US" sz="4400" dirty="0" err="1" smtClean="0">
                <a:solidFill>
                  <a:srgbClr val="002060"/>
                </a:solidFill>
              </a:rPr>
              <a:t>গারোদের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সামাজিক</a:t>
            </a:r>
            <a:r>
              <a:rPr lang="en-US" sz="4400" dirty="0" smtClean="0">
                <a:solidFill>
                  <a:srgbClr val="002060"/>
                </a:solidFill>
              </a:rPr>
              <a:t> ও </a:t>
            </a:r>
            <a:r>
              <a:rPr lang="en-US" sz="4400" dirty="0" err="1" smtClean="0">
                <a:solidFill>
                  <a:srgbClr val="002060"/>
                </a:solidFill>
              </a:rPr>
              <a:t>সাংস্কৃতিক</a:t>
            </a:r>
            <a:r>
              <a:rPr lang="en-US" sz="4400" dirty="0" smtClean="0">
                <a:solidFill>
                  <a:srgbClr val="002060"/>
                </a:solidFill>
              </a:rPr>
              <a:t>   </a:t>
            </a:r>
            <a:r>
              <a:rPr lang="en-US" sz="4400" dirty="0" err="1" smtClean="0">
                <a:solidFill>
                  <a:srgbClr val="002060"/>
                </a:solidFill>
              </a:rPr>
              <a:t>জীবনধারা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বর্ণনা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করতে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পারবে</a:t>
            </a:r>
            <a:r>
              <a:rPr lang="en-US" sz="4400" dirty="0" smtClean="0">
                <a:solidFill>
                  <a:srgbClr val="002060"/>
                </a:solidFill>
              </a:rPr>
              <a:t> ।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28600" y="1600200"/>
            <a:ext cx="97840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0" y="3429000"/>
            <a:ext cx="978408" cy="484632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52400" y="51816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6600" dirty="0" err="1" smtClean="0"/>
              <a:t>গারোদের</a:t>
            </a:r>
            <a:r>
              <a:rPr lang="en-US" sz="6600" dirty="0" smtClean="0"/>
              <a:t> </a:t>
            </a:r>
            <a:r>
              <a:rPr lang="en-US" sz="6600" dirty="0" err="1" smtClean="0"/>
              <a:t>ধারণা</a:t>
            </a:r>
            <a:r>
              <a:rPr lang="en-US" sz="6600" dirty="0" smtClean="0"/>
              <a:t> ও </a:t>
            </a:r>
            <a:r>
              <a:rPr lang="en-US" sz="6600" dirty="0" err="1" smtClean="0"/>
              <a:t>প্রকৃতি</a:t>
            </a:r>
            <a:r>
              <a:rPr lang="en-US" sz="6600" dirty="0" smtClean="0"/>
              <a:t>-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rgbClr val="0099CC"/>
          </a:solidFill>
        </p:spPr>
        <p:txBody>
          <a:bodyPr/>
          <a:lstStyle/>
          <a:p>
            <a:pPr>
              <a:buNone/>
            </a:pPr>
            <a:r>
              <a:rPr lang="en-US" dirty="0" err="1" smtClean="0"/>
              <a:t>গারো</a:t>
            </a:r>
            <a:r>
              <a:rPr lang="en-US" dirty="0" smtClean="0"/>
              <a:t> </a:t>
            </a:r>
            <a:r>
              <a:rPr lang="en-US" dirty="0" err="1" smtClean="0"/>
              <a:t>নৃগোষ্ঠী</a:t>
            </a:r>
            <a:r>
              <a:rPr lang="en-US" dirty="0" smtClean="0"/>
              <a:t> </a:t>
            </a:r>
            <a:r>
              <a:rPr lang="en-US" dirty="0" err="1" smtClean="0"/>
              <a:t>উপমহাদেশের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প্রাচীন</a:t>
            </a:r>
            <a:r>
              <a:rPr lang="en-US" dirty="0" smtClean="0"/>
              <a:t> </a:t>
            </a:r>
            <a:r>
              <a:rPr lang="en-US" dirty="0" err="1" smtClean="0"/>
              <a:t>জনগোষ্ঠীর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নাম</a:t>
            </a:r>
            <a:r>
              <a:rPr lang="en-US" dirty="0" smtClean="0"/>
              <a:t> ।</a:t>
            </a:r>
            <a:r>
              <a:rPr lang="en-US" dirty="0" err="1" smtClean="0"/>
              <a:t>বাংলাদেশের</a:t>
            </a:r>
            <a:r>
              <a:rPr lang="en-US" dirty="0" smtClean="0"/>
              <a:t> </a:t>
            </a:r>
            <a:r>
              <a:rPr lang="en-US" dirty="0" err="1" smtClean="0"/>
              <a:t>ময়মনসিংহ</a:t>
            </a:r>
            <a:r>
              <a:rPr lang="en-US" dirty="0" smtClean="0"/>
              <a:t> ,</a:t>
            </a:r>
            <a:r>
              <a:rPr lang="en-US" dirty="0" err="1" smtClean="0"/>
              <a:t>জামালপুর</a:t>
            </a:r>
            <a:r>
              <a:rPr lang="en-US" dirty="0" smtClean="0"/>
              <a:t> ,</a:t>
            </a:r>
            <a:r>
              <a:rPr lang="en-US" dirty="0" err="1" smtClean="0"/>
              <a:t>শেরপুর</a:t>
            </a:r>
            <a:r>
              <a:rPr lang="en-US" dirty="0"/>
              <a:t> </a:t>
            </a:r>
            <a:r>
              <a:rPr lang="en-US" dirty="0" err="1" smtClean="0"/>
              <a:t>নেত্রকোনা</a:t>
            </a:r>
            <a:r>
              <a:rPr lang="en-US" dirty="0" smtClean="0"/>
              <a:t> ও </a:t>
            </a:r>
            <a:r>
              <a:rPr lang="en-US" dirty="0" err="1" smtClean="0"/>
              <a:t>টাঙ্গাইল</a:t>
            </a:r>
            <a:r>
              <a:rPr lang="en-US" dirty="0" smtClean="0"/>
              <a:t> </a:t>
            </a:r>
            <a:r>
              <a:rPr lang="en-US" dirty="0" err="1" smtClean="0"/>
              <a:t>জেলার</a:t>
            </a:r>
            <a:r>
              <a:rPr lang="en-US" dirty="0" smtClean="0"/>
              <a:t> </a:t>
            </a:r>
            <a:r>
              <a:rPr lang="en-US" dirty="0" err="1" smtClean="0"/>
              <a:t>কোনো</a:t>
            </a:r>
            <a:r>
              <a:rPr lang="en-US" dirty="0" smtClean="0"/>
              <a:t> </a:t>
            </a:r>
            <a:r>
              <a:rPr lang="en-US" dirty="0" err="1" smtClean="0"/>
              <a:t>কোনো</a:t>
            </a:r>
            <a:r>
              <a:rPr lang="en-US" dirty="0" smtClean="0"/>
              <a:t> </a:t>
            </a:r>
            <a:r>
              <a:rPr lang="en-US" dirty="0" err="1" smtClean="0"/>
              <a:t>এলাকায়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সিলেটের</a:t>
            </a:r>
            <a:r>
              <a:rPr lang="en-US" dirty="0" smtClean="0"/>
              <a:t> </a:t>
            </a:r>
            <a:r>
              <a:rPr lang="en-US" dirty="0" err="1" smtClean="0"/>
              <a:t>সুনামগঞ্জ</a:t>
            </a:r>
            <a:r>
              <a:rPr lang="en-US" dirty="0" smtClean="0"/>
              <a:t> ও </a:t>
            </a:r>
            <a:r>
              <a:rPr lang="en-US" dirty="0" err="1" smtClean="0"/>
              <a:t>মৌলভীবাজার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জেলার</a:t>
            </a:r>
            <a:r>
              <a:rPr lang="en-US" dirty="0" smtClean="0"/>
              <a:t> </a:t>
            </a:r>
            <a:r>
              <a:rPr lang="en-US" dirty="0" err="1" smtClean="0"/>
              <a:t>কোনো</a:t>
            </a:r>
            <a:r>
              <a:rPr lang="en-US" dirty="0" smtClean="0"/>
              <a:t> </a:t>
            </a:r>
            <a:r>
              <a:rPr lang="en-US" dirty="0" err="1" smtClean="0"/>
              <a:t>কোনো</a:t>
            </a:r>
            <a:r>
              <a:rPr lang="en-US" dirty="0" smtClean="0"/>
              <a:t> </a:t>
            </a:r>
            <a:r>
              <a:rPr lang="en-US" dirty="0" err="1" smtClean="0"/>
              <a:t>অংশে</a:t>
            </a:r>
            <a:r>
              <a:rPr lang="en-US" dirty="0" smtClean="0"/>
              <a:t> </a:t>
            </a:r>
            <a:r>
              <a:rPr lang="en-US" dirty="0" err="1" smtClean="0"/>
              <a:t>গারোদের</a:t>
            </a:r>
            <a:r>
              <a:rPr lang="en-US" dirty="0" smtClean="0"/>
              <a:t> </a:t>
            </a:r>
            <a:r>
              <a:rPr lang="en-US" dirty="0" err="1" smtClean="0"/>
              <a:t>বসবাস</a:t>
            </a:r>
            <a:r>
              <a:rPr lang="en-US" dirty="0" smtClean="0"/>
              <a:t> </a:t>
            </a:r>
            <a:r>
              <a:rPr lang="en-US" dirty="0" err="1" smtClean="0"/>
              <a:t>রয়েছে</a:t>
            </a:r>
            <a:r>
              <a:rPr lang="en-US" dirty="0" smtClean="0"/>
              <a:t> ।</a:t>
            </a:r>
            <a:r>
              <a:rPr lang="en-US" dirty="0" err="1" smtClean="0"/>
              <a:t>বর্তমানে</a:t>
            </a:r>
            <a:r>
              <a:rPr lang="en-US" dirty="0" smtClean="0"/>
              <a:t> </a:t>
            </a:r>
            <a:r>
              <a:rPr lang="en-US" dirty="0" err="1" smtClean="0"/>
              <a:t>তাদের</a:t>
            </a:r>
            <a:r>
              <a:rPr lang="en-US" dirty="0" smtClean="0"/>
              <a:t> </a:t>
            </a:r>
            <a:r>
              <a:rPr lang="en-US" dirty="0" err="1" smtClean="0"/>
              <a:t>অধিকাংশ</a:t>
            </a:r>
            <a:r>
              <a:rPr lang="en-US" dirty="0" smtClean="0"/>
              <a:t> </a:t>
            </a:r>
            <a:r>
              <a:rPr lang="en-US" dirty="0" err="1" smtClean="0"/>
              <a:t>ময়মনসিংহ</a:t>
            </a:r>
            <a:r>
              <a:rPr lang="en-US" dirty="0" smtClean="0"/>
              <a:t> </a:t>
            </a:r>
            <a:r>
              <a:rPr lang="en-US" dirty="0" err="1" smtClean="0"/>
              <a:t>গারো</a:t>
            </a:r>
            <a:r>
              <a:rPr lang="en-US" dirty="0" smtClean="0"/>
              <a:t> </a:t>
            </a:r>
            <a:r>
              <a:rPr lang="en-US" dirty="0" err="1" smtClean="0"/>
              <a:t>পাহাড়ের</a:t>
            </a:r>
            <a:r>
              <a:rPr lang="en-US" dirty="0" smtClean="0"/>
              <a:t> </a:t>
            </a:r>
            <a:r>
              <a:rPr lang="en-US" dirty="0" err="1" smtClean="0"/>
              <a:t>পাদদেশে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ভারতের</a:t>
            </a:r>
            <a:r>
              <a:rPr lang="en-US" dirty="0" smtClean="0"/>
              <a:t> </a:t>
            </a:r>
            <a:r>
              <a:rPr lang="en-US" dirty="0" err="1" smtClean="0"/>
              <a:t>মেঘালয়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রাজ্যে</a:t>
            </a:r>
            <a:r>
              <a:rPr lang="en-US" dirty="0" smtClean="0"/>
              <a:t> </a:t>
            </a:r>
            <a:r>
              <a:rPr lang="en-US" dirty="0" err="1" smtClean="0"/>
              <a:t>বসবাস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।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660033"/>
          </a:solidFill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গারোদের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নামের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উৎপত্তি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বা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নামকরণ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5122" name="Picture 2" descr="C:\Users\unicom\Pictures\New folder\g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4572000" cy="5486400"/>
          </a:xfrm>
          <a:prstGeom prst="rect">
            <a:avLst/>
          </a:prstGeom>
          <a:noFill/>
        </p:spPr>
      </p:pic>
      <p:pic>
        <p:nvPicPr>
          <p:cNvPr id="5123" name="Picture 3" descr="C:\Users\unicom\Pictures\New folder\g1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19600" y="1371600"/>
            <a:ext cx="4724400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CCFF66"/>
          </a:solidFill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66"/>
                </a:solidFill>
              </a:rPr>
              <a:t>গারো</a:t>
            </a:r>
            <a:r>
              <a:rPr lang="en-US" dirty="0" smtClean="0">
                <a:solidFill>
                  <a:srgbClr val="FF0066"/>
                </a:solidFill>
              </a:rPr>
              <a:t> </a:t>
            </a:r>
            <a:r>
              <a:rPr lang="en-US" dirty="0" err="1" smtClean="0">
                <a:solidFill>
                  <a:srgbClr val="FF0066"/>
                </a:solidFill>
              </a:rPr>
              <a:t>জনগোষ্ঠী</a:t>
            </a:r>
            <a:r>
              <a:rPr lang="en-US" dirty="0" smtClean="0">
                <a:solidFill>
                  <a:srgbClr val="FF0066"/>
                </a:solidFill>
              </a:rPr>
              <a:t> </a:t>
            </a:r>
            <a:r>
              <a:rPr lang="en-US" dirty="0" err="1" smtClean="0">
                <a:solidFill>
                  <a:srgbClr val="FF0066"/>
                </a:solidFill>
              </a:rPr>
              <a:t>কখনো</a:t>
            </a:r>
            <a:r>
              <a:rPr lang="en-US" dirty="0" smtClean="0">
                <a:solidFill>
                  <a:srgbClr val="FF0066"/>
                </a:solidFill>
              </a:rPr>
              <a:t> </a:t>
            </a:r>
            <a:r>
              <a:rPr lang="en-US" dirty="0" err="1" smtClean="0">
                <a:solidFill>
                  <a:srgbClr val="FF0066"/>
                </a:solidFill>
              </a:rPr>
              <a:t>নিজেদেরকে</a:t>
            </a:r>
            <a:r>
              <a:rPr lang="en-US" dirty="0" smtClean="0">
                <a:solidFill>
                  <a:srgbClr val="FF0066"/>
                </a:solidFill>
              </a:rPr>
              <a:t> </a:t>
            </a:r>
            <a:br>
              <a:rPr lang="en-US" dirty="0" smtClean="0">
                <a:solidFill>
                  <a:srgbClr val="FF0066"/>
                </a:solidFill>
              </a:rPr>
            </a:br>
            <a:r>
              <a:rPr lang="en-US" dirty="0" err="1" smtClean="0">
                <a:solidFill>
                  <a:srgbClr val="FF0066"/>
                </a:solidFill>
              </a:rPr>
              <a:t>গারো</a:t>
            </a:r>
            <a:r>
              <a:rPr lang="en-US" dirty="0" smtClean="0">
                <a:solidFill>
                  <a:srgbClr val="FF0066"/>
                </a:solidFill>
              </a:rPr>
              <a:t> </a:t>
            </a:r>
            <a:r>
              <a:rPr lang="en-US" dirty="0" err="1" smtClean="0">
                <a:solidFill>
                  <a:srgbClr val="FF0066"/>
                </a:solidFill>
              </a:rPr>
              <a:t>নামে</a:t>
            </a:r>
            <a:r>
              <a:rPr lang="en-US" dirty="0" smtClean="0">
                <a:solidFill>
                  <a:srgbClr val="FF0066"/>
                </a:solidFill>
              </a:rPr>
              <a:t> </a:t>
            </a:r>
            <a:r>
              <a:rPr lang="en-US" dirty="0" err="1" smtClean="0">
                <a:solidFill>
                  <a:srgbClr val="FF0066"/>
                </a:solidFill>
              </a:rPr>
              <a:t>পরিচয়</a:t>
            </a:r>
            <a:r>
              <a:rPr lang="en-US" dirty="0" smtClean="0">
                <a:solidFill>
                  <a:srgbClr val="FF0066"/>
                </a:solidFill>
              </a:rPr>
              <a:t> </a:t>
            </a:r>
            <a:r>
              <a:rPr lang="en-US" dirty="0" err="1" smtClean="0">
                <a:solidFill>
                  <a:srgbClr val="FF0066"/>
                </a:solidFill>
              </a:rPr>
              <a:t>দিতে</a:t>
            </a:r>
            <a:r>
              <a:rPr lang="en-US" dirty="0" smtClean="0">
                <a:solidFill>
                  <a:srgbClr val="FF0066"/>
                </a:solidFill>
              </a:rPr>
              <a:t> </a:t>
            </a:r>
            <a:r>
              <a:rPr lang="en-US" dirty="0" err="1" smtClean="0">
                <a:solidFill>
                  <a:srgbClr val="FF0066"/>
                </a:solidFill>
              </a:rPr>
              <a:t>পছন্দ</a:t>
            </a:r>
            <a:r>
              <a:rPr lang="en-US" dirty="0" smtClean="0">
                <a:solidFill>
                  <a:srgbClr val="FF0066"/>
                </a:solidFill>
              </a:rPr>
              <a:t> </a:t>
            </a:r>
            <a:r>
              <a:rPr lang="en-US" dirty="0" err="1" smtClean="0">
                <a:solidFill>
                  <a:srgbClr val="FF0066"/>
                </a:solidFill>
              </a:rPr>
              <a:t>করে</a:t>
            </a:r>
            <a:r>
              <a:rPr lang="en-US" dirty="0" smtClean="0">
                <a:solidFill>
                  <a:srgbClr val="FF0066"/>
                </a:solidFill>
              </a:rPr>
              <a:t> </a:t>
            </a:r>
            <a:r>
              <a:rPr lang="en-US" dirty="0" err="1" smtClean="0">
                <a:solidFill>
                  <a:srgbClr val="FF0066"/>
                </a:solidFill>
              </a:rPr>
              <a:t>না</a:t>
            </a:r>
            <a:r>
              <a:rPr lang="en-US" dirty="0" smtClean="0">
                <a:solidFill>
                  <a:srgbClr val="FF0066"/>
                </a:solidFill>
              </a:rPr>
              <a:t>। </a:t>
            </a:r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  <a:solidFill>
            <a:srgbClr val="660033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>
                <a:solidFill>
                  <a:srgbClr val="FFFF00"/>
                </a:solidFill>
              </a:rPr>
              <a:t>তারা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নিজেদেরকে</a:t>
            </a:r>
            <a:r>
              <a:rPr lang="en-US" dirty="0" smtClean="0">
                <a:solidFill>
                  <a:srgbClr val="FFFF00"/>
                </a:solidFill>
              </a:rPr>
              <a:t> “</a:t>
            </a:r>
            <a:r>
              <a:rPr lang="en-US" dirty="0" err="1" smtClean="0">
                <a:solidFill>
                  <a:srgbClr val="FFFF00"/>
                </a:solidFill>
              </a:rPr>
              <a:t>আচিক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মান্দি</a:t>
            </a:r>
            <a:r>
              <a:rPr lang="en-US" dirty="0" smtClean="0">
                <a:solidFill>
                  <a:srgbClr val="FFFF00"/>
                </a:solidFill>
              </a:rPr>
              <a:t>” </a:t>
            </a:r>
            <a:r>
              <a:rPr lang="en-US" dirty="0" err="1" smtClean="0">
                <a:solidFill>
                  <a:srgbClr val="FFFF00"/>
                </a:solidFill>
              </a:rPr>
              <a:t>বা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পাহাড়ের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মানুষ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কিংবা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সংক্ষেপে</a:t>
            </a:r>
            <a:r>
              <a:rPr lang="en-US" dirty="0" smtClean="0">
                <a:solidFill>
                  <a:srgbClr val="FFFF00"/>
                </a:solidFill>
              </a:rPr>
              <a:t> “</a:t>
            </a:r>
            <a:r>
              <a:rPr lang="en-US" dirty="0" err="1" smtClean="0">
                <a:solidFill>
                  <a:srgbClr val="FFFF00"/>
                </a:solidFill>
              </a:rPr>
              <a:t>আচিক</a:t>
            </a:r>
            <a:r>
              <a:rPr lang="en-US" dirty="0" smtClean="0">
                <a:solidFill>
                  <a:srgbClr val="FFFF00"/>
                </a:solidFill>
              </a:rPr>
              <a:t>” </a:t>
            </a:r>
            <a:r>
              <a:rPr lang="en-US" dirty="0" err="1" smtClean="0">
                <a:solidFill>
                  <a:srgbClr val="FFFF00"/>
                </a:solidFill>
              </a:rPr>
              <a:t>অথবা</a:t>
            </a:r>
            <a:r>
              <a:rPr lang="en-US" dirty="0" smtClean="0">
                <a:solidFill>
                  <a:srgbClr val="FFFF00"/>
                </a:solidFill>
              </a:rPr>
              <a:t> “</a:t>
            </a:r>
            <a:r>
              <a:rPr lang="en-US" dirty="0" err="1" smtClean="0">
                <a:solidFill>
                  <a:srgbClr val="FFFF00"/>
                </a:solidFill>
              </a:rPr>
              <a:t>মান্দি</a:t>
            </a:r>
            <a:r>
              <a:rPr lang="en-US" dirty="0" smtClean="0">
                <a:solidFill>
                  <a:srgbClr val="FFFF00"/>
                </a:solidFill>
              </a:rPr>
              <a:t>” </a:t>
            </a:r>
            <a:r>
              <a:rPr lang="en-US" dirty="0" err="1" smtClean="0">
                <a:solidFill>
                  <a:srgbClr val="FFFF00"/>
                </a:solidFill>
              </a:rPr>
              <a:t>বলে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পরিচয়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    </a:t>
            </a:r>
            <a:r>
              <a:rPr lang="en-US" dirty="0" err="1" smtClean="0">
                <a:solidFill>
                  <a:srgbClr val="FFFF00"/>
                </a:solidFill>
              </a:rPr>
              <a:t>দিতেই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পছন্দ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করে</a:t>
            </a:r>
            <a:r>
              <a:rPr lang="en-US" dirty="0" smtClean="0">
                <a:solidFill>
                  <a:srgbClr val="FFFF00"/>
                </a:solidFill>
              </a:rPr>
              <a:t> ।এ </a:t>
            </a:r>
            <a:r>
              <a:rPr lang="en-US" dirty="0" err="1" smtClean="0">
                <a:solidFill>
                  <a:srgbClr val="FFFF00"/>
                </a:solidFill>
              </a:rPr>
              <a:t>কারণে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শুধু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মান্দি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নামেই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গারোদের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err="1" smtClean="0">
                <a:solidFill>
                  <a:srgbClr val="FFFF00"/>
                </a:solidFill>
              </a:rPr>
              <a:t>আধুনিক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পরিচিতি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গড়ে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উঠেছে</a:t>
            </a:r>
            <a:r>
              <a:rPr lang="en-US" dirty="0" smtClean="0">
                <a:solidFill>
                  <a:srgbClr val="FFFF00"/>
                </a:solidFill>
              </a:rPr>
              <a:t> ।</a:t>
            </a:r>
            <a:r>
              <a:rPr lang="en-US" dirty="0" err="1" smtClean="0">
                <a:solidFill>
                  <a:srgbClr val="FFFF00"/>
                </a:solidFill>
              </a:rPr>
              <a:t>গারো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নামের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উৎপত্তি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কখন</a:t>
            </a:r>
            <a:r>
              <a:rPr lang="en-US" dirty="0" smtClean="0">
                <a:solidFill>
                  <a:srgbClr val="FFFF00"/>
                </a:solidFill>
              </a:rPr>
              <a:t> ও </a:t>
            </a:r>
            <a:r>
              <a:rPr lang="en-US" dirty="0" err="1" smtClean="0">
                <a:solidFill>
                  <a:srgbClr val="FFFF00"/>
                </a:solidFill>
              </a:rPr>
              <a:t>কীভাবে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হয়েছে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তা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সঠিক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dirty="0" err="1" smtClean="0">
                <a:solidFill>
                  <a:srgbClr val="FFFF00"/>
                </a:solidFill>
              </a:rPr>
              <a:t>করে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বলা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যায়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না</a:t>
            </a:r>
            <a:r>
              <a:rPr lang="en-US" dirty="0" smtClean="0">
                <a:solidFill>
                  <a:srgbClr val="FFFF00"/>
                </a:solidFill>
              </a:rPr>
              <a:t> ।</a:t>
            </a:r>
            <a:r>
              <a:rPr lang="en-US" dirty="0" err="1" smtClean="0">
                <a:solidFill>
                  <a:srgbClr val="FFFF00"/>
                </a:solidFill>
              </a:rPr>
              <a:t>গবেষকদের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মতে</a:t>
            </a:r>
            <a:r>
              <a:rPr lang="en-US" dirty="0" smtClean="0">
                <a:solidFill>
                  <a:srgbClr val="FFFF00"/>
                </a:solidFill>
              </a:rPr>
              <a:t> ,</a:t>
            </a:r>
            <a:r>
              <a:rPr lang="en-US" dirty="0" err="1" smtClean="0">
                <a:solidFill>
                  <a:srgbClr val="FFFF00"/>
                </a:solidFill>
              </a:rPr>
              <a:t>গারো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পাহাড়ের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    </a:t>
            </a:r>
            <a:r>
              <a:rPr lang="en-US" dirty="0" err="1" smtClean="0">
                <a:solidFill>
                  <a:srgbClr val="FFFF00"/>
                </a:solidFill>
              </a:rPr>
              <a:t>দক্ষিণ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প্রান্তে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বর্তমান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বাংলাদেশের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সীমানা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ঘেঁষে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    </a:t>
            </a:r>
            <a:r>
              <a:rPr lang="en-US" dirty="0" err="1" smtClean="0">
                <a:solidFill>
                  <a:srgbClr val="FFFF00"/>
                </a:solidFill>
              </a:rPr>
              <a:t>একসময়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গারোদের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অন্যতম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দল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গারা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গানচিংয়ের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বসতি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ছিল</a:t>
            </a:r>
            <a:r>
              <a:rPr lang="en-US" dirty="0" smtClean="0">
                <a:solidFill>
                  <a:srgbClr val="FFFF00"/>
                </a:solidFill>
              </a:rPr>
              <a:t> ।</a:t>
            </a:r>
            <a:r>
              <a:rPr lang="en-US" dirty="0" err="1" smtClean="0">
                <a:solidFill>
                  <a:srgbClr val="FFFF00"/>
                </a:solidFill>
              </a:rPr>
              <a:t>তৎকালীন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অন্য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ভাষাভাষী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মানুষেরা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dirty="0" err="1" smtClean="0">
                <a:solidFill>
                  <a:srgbClr val="FFFF00"/>
                </a:solidFill>
              </a:rPr>
              <a:t>তাদের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সাথেই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প্রথম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পরিচিতি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হয়</a:t>
            </a:r>
            <a:r>
              <a:rPr lang="en-US" dirty="0" smtClean="0">
                <a:solidFill>
                  <a:srgbClr val="FFFF00"/>
                </a:solidFill>
              </a:rPr>
              <a:t>। 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803</Words>
  <Application>Microsoft Office PowerPoint</Application>
  <PresentationFormat>On-screen Show (4:3)</PresentationFormat>
  <Paragraphs>89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WELLCOME</vt:lpstr>
      <vt:lpstr>      শিক্ষক পরিচিতি </vt:lpstr>
      <vt:lpstr>বিষয় পরিচিতি</vt:lpstr>
      <vt:lpstr>নিচের ছবিগুলো লক্ষ্য কর </vt:lpstr>
      <vt:lpstr>আজকের পাঠ গারো </vt:lpstr>
      <vt:lpstr>    শিখনফল -এই পাঠ শেষে ----------</vt:lpstr>
      <vt:lpstr>গারোদের ধারণা ও প্রকৃতি-</vt:lpstr>
      <vt:lpstr>গারোদের নামের উৎপত্তি বা নামকরণ</vt:lpstr>
      <vt:lpstr>গারো জনগোষ্ঠী কখনো নিজেদেরকে  গারো নামে পরিচয় দিতে পছন্দ করে না। </vt:lpstr>
      <vt:lpstr>গারোদের  বাসস্থান </vt:lpstr>
      <vt:lpstr>অধিকাংশ গারোই খুব সাদাসিধে বাড়িতে বসবাস করে  এসব বাড়িঘর বাঁশ,খড় ,ও মাটি দিয়ে তৈরি করা হয়।</vt:lpstr>
      <vt:lpstr>গারোদের পোশাক পরিচ্ছদ ও অলংকার </vt:lpstr>
      <vt:lpstr>Slide 13</vt:lpstr>
      <vt:lpstr>মান্দি বা গারো নারীদের ঐতিহ্যবাহী পোশাক   হলো “দকমান্দা”ও দকশারি । আর </vt:lpstr>
      <vt:lpstr>গারোদের জীবিকা ব্যবস্থা </vt:lpstr>
      <vt:lpstr>গারো সমাজের অধিকাংশ মানুষরাই দরিদ্র। তাদের প্রধান পেশা হলো কৃষিকাজ এবং তাদের</vt:lpstr>
      <vt:lpstr>গারোদের বিবাহব্যবস্থা </vt:lpstr>
      <vt:lpstr>গারো সমাজে  বিবাহ বিচ্ছেদের ঘটনা  খুব কম ঘটে ।তবে যদি বিবাহ বিচ্ছেদ </vt:lpstr>
      <vt:lpstr>গারোদের ভাষা ও শিক্ষা </vt:lpstr>
      <vt:lpstr> গারোদের ভাষার নাম আচিক কুসিক গারোদের নিজস্ব ভাষা নেই ।গারোদের ভাষার স্থানীয় নাম মান্দি বা গারো ভাষা ।গারোরা যে ভাষায় কথা বলে তা মূলতী সনো -  </vt:lpstr>
      <vt:lpstr>গারোদের সামাজিক উৎসব ও আচার ও অনুষ্ঠান ।</vt:lpstr>
      <vt:lpstr>গারো সমাজে বিভিন্ন সাংস্কৃতিক আচার –অনুষ্ঠান পালিত হয়ে থাকে । তাদের সবচেয়ে  </vt:lpstr>
      <vt:lpstr>গারোদের ধর্ম </vt:lpstr>
      <vt:lpstr>বর্তমানে বাংলাদেশের ৯০ ভাগ গারোই  ধর্মান্তরিত খ্রীষ্টান,২ ভাগ মুসলমান ও</vt:lpstr>
      <vt:lpstr>গারোদের অন্ত্যেষ্টিক্রিয়া</vt:lpstr>
      <vt:lpstr>গারোদের মতে ,দেহ থেকে আত্মা বিদায় নিলেই মানুষের মৃত্যু হয় ।</vt:lpstr>
      <vt:lpstr>বাড়ির কাজ চাকমা ও গারোদের  মধ্যে  বিভিন্ন বিষয়ে মিল ও অমিলের ক্ষেত্রগুলো ব্যাখা কর ।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WELLCOME</dc:title>
  <dc:creator>unicom</dc:creator>
  <cp:lastModifiedBy>unicom</cp:lastModifiedBy>
  <cp:revision>50</cp:revision>
  <dcterms:created xsi:type="dcterms:W3CDTF">2021-02-08T08:59:32Z</dcterms:created>
  <dcterms:modified xsi:type="dcterms:W3CDTF">2021-03-01T10:13:15Z</dcterms:modified>
</cp:coreProperties>
</file>