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5" r:id="rId2"/>
    <p:sldId id="388" r:id="rId3"/>
    <p:sldId id="373" r:id="rId4"/>
    <p:sldId id="387" r:id="rId5"/>
    <p:sldId id="382" r:id="rId6"/>
    <p:sldId id="375" r:id="rId7"/>
    <p:sldId id="341" r:id="rId8"/>
    <p:sldId id="342" r:id="rId9"/>
    <p:sldId id="347" r:id="rId10"/>
    <p:sldId id="348" r:id="rId11"/>
    <p:sldId id="350" r:id="rId12"/>
    <p:sldId id="360" r:id="rId13"/>
    <p:sldId id="351" r:id="rId14"/>
    <p:sldId id="349" r:id="rId15"/>
    <p:sldId id="361" r:id="rId16"/>
    <p:sldId id="364" r:id="rId17"/>
    <p:sldId id="365" r:id="rId18"/>
    <p:sldId id="366" r:id="rId19"/>
    <p:sldId id="367" r:id="rId20"/>
    <p:sldId id="369" r:id="rId21"/>
    <p:sldId id="368" r:id="rId22"/>
    <p:sldId id="370" r:id="rId23"/>
    <p:sldId id="371" r:id="rId24"/>
    <p:sldId id="383" r:id="rId25"/>
    <p:sldId id="384" r:id="rId26"/>
    <p:sldId id="379" r:id="rId27"/>
    <p:sldId id="3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1" autoAdjust="0"/>
    <p:restoredTop sz="94660"/>
  </p:normalViewPr>
  <p:slideViewPr>
    <p:cSldViewPr snapToGrid="0">
      <p:cViewPr>
        <p:scale>
          <a:sx n="66" d="100"/>
          <a:sy n="66" d="100"/>
        </p:scale>
        <p:origin x="840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B096-613E-4222-A4D7-F4963363343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DB55-0D4C-4441-8232-A831AD06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9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0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4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8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0000">
                <a:alpha val="34000"/>
              </a:srgbClr>
            </a:gs>
            <a:gs pos="92000">
              <a:srgbClr val="FF0000">
                <a:alpha val="98000"/>
              </a:srgbClr>
            </a:gs>
            <a:gs pos="75000">
              <a:schemeClr val="accent5">
                <a:lumMod val="60000"/>
                <a:lumOff val="40000"/>
                <a:alpha val="47000"/>
              </a:schemeClr>
            </a:gs>
            <a:gs pos="67000">
              <a:srgbClr val="FF0000">
                <a:alpha val="19000"/>
              </a:srgbClr>
            </a:gs>
            <a:gs pos="39000">
              <a:schemeClr val="accent5">
                <a:lumMod val="60000"/>
                <a:lumOff val="40000"/>
              </a:schemeClr>
            </a:gs>
            <a:gs pos="19000">
              <a:srgbClr val="FF0000"/>
            </a:gs>
            <a:gs pos="0">
              <a:srgbClr val="FFFF00"/>
            </a:gs>
            <a:gs pos="67000">
              <a:schemeClr val="accent2">
                <a:lumMod val="40000"/>
                <a:lumOff val="60000"/>
              </a:schemeClr>
            </a:gs>
            <a:gs pos="54400">
              <a:srgbClr val="FFFF00"/>
            </a:gs>
            <a:gs pos="43000">
              <a:schemeClr val="accent2">
                <a:lumMod val="40000"/>
                <a:lumOff val="60000"/>
                <a:alpha val="1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DECC-0A99-4C05-A685-CAD991014FD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100" y="1915885"/>
            <a:ext cx="6177050" cy="32348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Rectangle 3"/>
          <p:cNvSpPr/>
          <p:nvPr/>
        </p:nvSpPr>
        <p:spPr>
          <a:xfrm>
            <a:off x="588152" y="1506380"/>
            <a:ext cx="4177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Dear Learners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314" y="4162504"/>
            <a:ext cx="1179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 from Today’s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Multimedia Class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7709" b="11356"/>
          <a:stretch/>
        </p:blipFill>
        <p:spPr>
          <a:xfrm>
            <a:off x="0" y="14515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2.96296E-6 L -0.0181 0.44143 L -0.01706 0.44143 L -0.01706 0.4574 " pathEditMode="relative" rAng="0" ptsTypes="AAAA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21 4.44444E-6 L 0.00912 0.25509 " pathEditMode="relative" rAng="0" ptsTypes="AA">
                                      <p:cBhvr>
                                        <p:cTn id="8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423" y="1209178"/>
            <a:ext cx="11812240" cy="50757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3002978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me,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I drink tea” </a:t>
            </a:r>
            <a:r>
              <a:rPr lang="en-GB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83423" y="1216490"/>
            <a:ext cx="11788346" cy="11614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Assertive 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Sentence  </a:t>
            </a:r>
            <a:r>
              <a:rPr lang="en-US" sz="30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Direct speech </a:t>
            </a:r>
            <a:r>
              <a:rPr lang="en-US" sz="3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</a:t>
            </a:r>
          </a:p>
          <a:p>
            <a:pPr fontAlgn="base">
              <a:lnSpc>
                <a:spcPct val="80000"/>
              </a:lnSpc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verb 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said/ said to </a:t>
            </a:r>
            <a:r>
              <a:rPr lang="en-US" sz="27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700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en-US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7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Ki‡Z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Reporting </a:t>
            </a:r>
            <a:r>
              <a:rPr lang="en-US" sz="27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Speech </a:t>
            </a:r>
            <a:r>
              <a:rPr lang="en-US" sz="27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ci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700" b="1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wjL‡Z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</a:t>
            </a:r>
            <a:endParaRPr lang="en-US" sz="2700" b="1" spc="-6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07317" y="3788351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 told me that </a:t>
            </a:r>
            <a:r>
              <a:rPr lang="en-GB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731" y="1188214"/>
            <a:ext cx="3763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spc="-6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ea typeface="+mj-ea"/>
                <a:cs typeface="+mj-cs"/>
              </a:rPr>
              <a:t>Assertive Sentence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062" y="3777986"/>
            <a:ext cx="2320837" cy="6155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Indirect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6402" y="3010412"/>
            <a:ext cx="1922436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 to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5277" y="3789339"/>
            <a:ext cx="1134226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7712" y="4882578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him,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I get a book” </a:t>
            </a:r>
            <a:r>
              <a:rPr lang="en-GB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7317" y="5667951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told him that</a:t>
            </a:r>
            <a:r>
              <a:rPr lang="en-GB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5018" y="5700785"/>
            <a:ext cx="2334882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Indirect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97698" y="4894145"/>
            <a:ext cx="1961982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 to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33497" y="5669413"/>
            <a:ext cx="1084953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2551" y="1185996"/>
            <a:ext cx="3763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ea typeface="+mj-ea"/>
                <a:cs typeface="+mj-cs"/>
              </a:rPr>
              <a:t>Assertive Sentence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6771" y="3813408"/>
            <a:ext cx="1145974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0773" y="5675385"/>
            <a:ext cx="1180787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1" grpId="0" animBg="1"/>
      <p:bldP spid="42" grpId="0" animBg="1"/>
      <p:bldP spid="43" grpId="0" animBg="1"/>
      <p:bldP spid="4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4620" y="2846791"/>
            <a:ext cx="4890780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620" y="3730800"/>
            <a:ext cx="4890780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4620" y="5357759"/>
            <a:ext cx="4890780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speech-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n‡j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4620" y="4586496"/>
            <a:ext cx="4890780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747362"/>
            <a:ext cx="12192000" cy="101032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Direct speech 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7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pPr fontAlgn="base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Wvb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w`‡Ki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kã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¸‡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jv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cwieZ©b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(&amp;¸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iæZ¡c~Y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©¸‡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jvi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ZvwjKv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</a:t>
            </a:r>
            <a:endParaRPr lang="en-US" sz="6000" b="1" spc="-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34628" y="2845800"/>
            <a:ext cx="54573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   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5279" y="3745069"/>
            <a:ext cx="5337628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86577" y="4571262"/>
            <a:ext cx="53049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06988" y="5333996"/>
            <a:ext cx="5289098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645150" y="2861585"/>
            <a:ext cx="5710709" cy="63024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respectfully 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635624" y="3727624"/>
            <a:ext cx="5720235" cy="63024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replied </a:t>
            </a:r>
            <a:r>
              <a:rPr lang="en-US" sz="4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affirmative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35624" y="4586495"/>
            <a:ext cx="5720235" cy="63024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replied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661026" y="5333997"/>
            <a:ext cx="5694833" cy="63024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added, also added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620" y="1891893"/>
            <a:ext cx="310277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1026" y="1902903"/>
            <a:ext cx="346665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Indirect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15" grpId="0" animBg="1"/>
      <p:bldP spid="42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7191829" y="6056397"/>
            <a:ext cx="50001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191829" y="5268797"/>
            <a:ext cx="50001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191829" y="4521714"/>
            <a:ext cx="50001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nq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66429" y="3752334"/>
            <a:ext cx="50255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91829" y="2946351"/>
            <a:ext cx="5000171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620" y="2960383"/>
            <a:ext cx="4262130" cy="6302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620" y="3752579"/>
            <a:ext cx="4262130" cy="6302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  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4620" y="5316038"/>
            <a:ext cx="4262130" cy="6302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        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14620" y="6056398"/>
            <a:ext cx="4262130" cy="6302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4620" y="4544775"/>
            <a:ext cx="4262130" cy="6302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816776"/>
            <a:ext cx="12192000" cy="1024724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Direct speech 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7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pPr fontAlgn="base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Wvb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w`‡Ki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kã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¸‡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jv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cwieZ©b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(&amp;¸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iæZ¡c~Y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©¸‡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jvi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ZvwjKv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</a:t>
            </a:r>
            <a:endParaRPr lang="en-US" sz="3500" b="1" spc="-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508971" y="2960383"/>
            <a:ext cx="4796173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day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508971" y="3771629"/>
            <a:ext cx="4796173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respectfully             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508971" y="5284288"/>
            <a:ext cx="4796173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          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508971" y="6085426"/>
            <a:ext cx="4796173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         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508972" y="4540239"/>
            <a:ext cx="4796172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day  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620" y="2009825"/>
            <a:ext cx="310277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8971" y="2009825"/>
            <a:ext cx="346665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Indirect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635624" y="3591556"/>
            <a:ext cx="5965826" cy="9665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…………….. 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620" y="2806879"/>
            <a:ext cx="5309880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this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645150" y="2821673"/>
            <a:ext cx="5956300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……………         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620" y="3594732"/>
            <a:ext cx="5309880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4620" y="5481129"/>
            <a:ext cx="5309880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14620" y="6208791"/>
            <a:ext cx="5309880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4620" y="4666324"/>
            <a:ext cx="5309880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661024" y="5457367"/>
            <a:ext cx="5940425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……………..        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670549" y="6218216"/>
            <a:ext cx="5930901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       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35624" y="4691723"/>
            <a:ext cx="5965826" cy="630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…………….. 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863474"/>
            <a:ext cx="12192000" cy="939205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Direct speech 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7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pPr fontAlgn="base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Wvb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w`‡Ki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kã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¸‡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jv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cwieZ©b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(&amp;¸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iæZ¡c~Y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©¸‡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jvi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ZvwjKv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</a:t>
            </a:r>
            <a:endParaRPr lang="en-US" sz="6000" b="1" spc="-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620" y="1925907"/>
            <a:ext cx="310277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5330" y="1923762"/>
            <a:ext cx="346665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Indirect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70549" y="3585503"/>
            <a:ext cx="4858205" cy="9665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</a:t>
            </a:r>
            <a:endParaRPr lang="en-US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</a:rPr>
              <a:t>https</a:t>
            </a:r>
            <a:r>
              <a:rPr lang="en-US" sz="1400" dirty="0">
                <a:solidFill>
                  <a:schemeClr val="bg1"/>
                </a:solidFill>
              </a:rPr>
              <a:t>://</a:t>
            </a:r>
            <a:r>
              <a:rPr lang="en-US" sz="1400" dirty="0" smtClean="0">
                <a:solidFill>
                  <a:schemeClr val="bg1"/>
                </a:solidFill>
              </a:rPr>
              <a:t>www.slideshare.net/imranudas/direct-indirect-narration)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70549" y="2835384"/>
            <a:ext cx="4858203" cy="6302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67375" y="5450595"/>
            <a:ext cx="4861377" cy="6302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70549" y="6208790"/>
            <a:ext cx="4858203" cy="6302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670549" y="4666324"/>
            <a:ext cx="4858203" cy="6302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203200" y="2610501"/>
            <a:ext cx="4673600" cy="6302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 / Habitual fact 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791200" y="2635937"/>
            <a:ext cx="5626100" cy="6302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 in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Reported Verb</a:t>
            </a:r>
            <a:r>
              <a:rPr lang="en-US" sz="35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4372" y="3444318"/>
            <a:ext cx="5337628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359" y="3445563"/>
            <a:ext cx="5179327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said, “Ice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white”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359" y="4264039"/>
            <a:ext cx="5179327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 said, “Honesty </a:t>
            </a:r>
            <a:r>
              <a:rPr lang="en-US" sz="26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600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best policy”</a:t>
            </a:r>
            <a:endParaRPr lang="en-US" sz="26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359" y="5044415"/>
            <a:ext cx="5179327" cy="630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said, “Oil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floats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water”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30137" y="3445562"/>
            <a:ext cx="5498263" cy="6302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said that ice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white.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4372" y="4255051"/>
            <a:ext cx="5337628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4372" y="5064765"/>
            <a:ext cx="5337628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30137" y="4256295"/>
            <a:ext cx="5498263" cy="6302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 said that honesty </a:t>
            </a:r>
            <a:r>
              <a:rPr lang="en-US" sz="26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600" spc="-1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best policy.</a:t>
            </a:r>
            <a:endParaRPr lang="en-US" sz="26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30137" y="5064765"/>
            <a:ext cx="5498263" cy="6302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said that oil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floats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water.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723570" y="5885935"/>
            <a:ext cx="10468430" cy="921472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G‡ÿ‡Î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wPišÍb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mZ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 I ¯^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fvemyjf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m‡Z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 GB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wbqg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cÖ‡hvR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¨|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mvavibZ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Indefinite tense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Indefinite tense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 nq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1" y="6007100"/>
            <a:ext cx="1723571" cy="743672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54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e¨vL¨v</a:t>
            </a:r>
            <a:endParaRPr lang="en-US" sz="44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85490"/>
            <a:ext cx="12192000" cy="107102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Direct speech 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we‡kl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e¨wZµg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</a:p>
          <a:p>
            <a:pPr fontAlgn="base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–said-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n‡jI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Reported Verb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cwieZ©b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bv</a:t>
            </a:r>
            <a:endParaRPr lang="en-US" sz="4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620" y="1837007"/>
            <a:ext cx="310277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2330" y="1847562"/>
            <a:ext cx="346665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Indirect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64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9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  <p:bldP spid="10" grpId="0" animBg="1"/>
      <p:bldP spid="13" grpId="0" animBg="1"/>
      <p:bldP spid="14" grpId="0" animBg="1"/>
      <p:bldP spid="15" grpId="0" animBg="1"/>
      <p:bldP spid="18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680529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“I drink tea”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told me that 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drank tea.</a:t>
            </a:r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565012"/>
            <a:ext cx="1967126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6905" y="4548264"/>
            <a:ext cx="984565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8799" y="4555222"/>
            <a:ext cx="960519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92348" y="4570217"/>
            <a:ext cx="1327701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drank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223856" y="5863907"/>
            <a:ext cx="5529943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822738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135934" y="1960414"/>
            <a:ext cx="0" cy="24612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23379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7207" y="2454123"/>
            <a:ext cx="5551258" cy="1552543"/>
            <a:chOff x="497207" y="2454123"/>
            <a:chExt cx="555125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497207" y="2454123"/>
              <a:ext cx="2845295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Assertive Sentence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424328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told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8127552" y="1957919"/>
            <a:ext cx="8382" cy="7817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254145" y="2750994"/>
            <a:ext cx="4734650" cy="856638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A_©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2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	   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6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3060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680529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Jim,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 give you a pen”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told Jim that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he(D) gave him(J)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pen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565012"/>
            <a:ext cx="1967126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1005" y="4548264"/>
            <a:ext cx="984565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6699" y="4555222"/>
            <a:ext cx="960519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86929" y="4548264"/>
            <a:ext cx="1149674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223856" y="5863907"/>
            <a:ext cx="5529943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911638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867286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12279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7207" y="2454123"/>
            <a:ext cx="5551258" cy="1552543"/>
            <a:chOff x="497207" y="2454123"/>
            <a:chExt cx="555125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497207" y="2454123"/>
              <a:ext cx="2845295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Assertive Sentence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424328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told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7942016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254145" y="2750994"/>
            <a:ext cx="4734650" cy="856638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A_©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2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	   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6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5417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680529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  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 look at the image”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Ria</a:t>
            </a:r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told  Amin that  </a:t>
            </a:r>
            <a:r>
              <a:rPr lang="en-U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she(R) looked  at the image.</a:t>
            </a:r>
            <a:r>
              <a:rPr lang="en-GB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565012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078" y="4533913"/>
            <a:ext cx="984565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0269" y="4549117"/>
            <a:ext cx="960519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0592" y="4554056"/>
            <a:ext cx="1486134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223856" y="5863907"/>
            <a:ext cx="5529943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568738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930786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569379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454123"/>
            <a:ext cx="5259158" cy="1552543"/>
            <a:chOff x="675007" y="2454123"/>
            <a:chExt cx="525915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59359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Assertive Sentence </a:t>
              </a:r>
              <a:endPara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310028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told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7980116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254145" y="2750994"/>
            <a:ext cx="4734650" cy="856638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A_©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2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	   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6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13740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242504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asked  Lia  if  they  helped Tina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Piya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Lia,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“Do they help Tina?”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565012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817" y="4550261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34161" y="4554127"/>
            <a:ext cx="69255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6240" y="4575346"/>
            <a:ext cx="1486134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468914" y="5863907"/>
            <a:ext cx="8157029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if 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nq|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D‡jøL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¨,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G‡ÿ‡Î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ev‡K¨i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k‡l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Fullstop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w`‡Z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nq|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089433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656506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090074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454123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8705836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109011" y="2750994"/>
            <a:ext cx="4731540" cy="856638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2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4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	 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6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572704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I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asked 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Limu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 he  played  cricket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Limu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“Does he play cricket?”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9" y="4565012"/>
            <a:ext cx="2151477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617" y="4550261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3510" y="4557881"/>
            <a:ext cx="69255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8896" y="4573474"/>
            <a:ext cx="1653494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310024" y="5863907"/>
            <a:ext cx="8186651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if 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nq|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D‡jøL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¨,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G‡ÿ‡Î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ev‡K¨i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k‡l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Fullstop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w`‡Z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nq|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759233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440606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59874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454123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8515336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109011" y="2750994"/>
            <a:ext cx="4731540" cy="856638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2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4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	 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6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“I drink  tea”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5529691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told me that 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drank tea.</a:t>
            </a:r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5551607"/>
            <a:ext cx="1967126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2348" y="5556812"/>
            <a:ext cx="1327701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drank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8099856" y="2849625"/>
            <a:ext cx="11367" cy="168943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099856" y="2857024"/>
            <a:ext cx="11367" cy="7905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375221" y="1939848"/>
            <a:ext cx="1266873" cy="969345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000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 </a:t>
            </a:r>
          </a:p>
          <a:p>
            <a:pPr algn="ctr"/>
            <a:r>
              <a:rPr lang="en-US" sz="2000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of Verb</a:t>
            </a:r>
            <a:endParaRPr lang="en-US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592348" y="4586066"/>
            <a:ext cx="1266873" cy="883570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000" spc="-6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of Verb</a:t>
            </a:r>
            <a:endParaRPr lang="en-US" sz="20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9357" y="1353040"/>
            <a:ext cx="1218603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17" grpId="0" animBg="1"/>
      <p:bldP spid="58" grpId="0" animBg="1"/>
      <p:bldP spid="19" grpId="0" animBg="1"/>
      <p:bldP spid="2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563304" y="51750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4795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Miru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asked  me   what  he wanted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Miru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“What does he want?”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9" y="4501512"/>
            <a:ext cx="2151477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3619" y="4470735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6381" y="4490257"/>
            <a:ext cx="1307334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7638" y="4508543"/>
            <a:ext cx="1738075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wanted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330733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0182317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31374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454123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0257047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109011" y="2750994"/>
            <a:ext cx="4731540" cy="856638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</a:t>
            </a:r>
            <a:r>
              <a:rPr lang="en-US" sz="22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4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	 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2600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6750" y="5520930"/>
            <a:ext cx="11173801" cy="1287029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</a:p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(Reported Speech 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_‡g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What/When/ which/ Why/ Where/ Who </a:t>
            </a:r>
            <a:r>
              <a:rPr lang="en-US" sz="2600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BZ¨vw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` _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What/ When/ which/ Why/ Where/ Who 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3" grpId="0" animBg="1"/>
      <p:bldP spid="6" grpId="0" animBg="1"/>
      <p:bldP spid="18" grpId="0" animBg="1"/>
      <p:bldP spid="17" grpId="0" animBg="1"/>
      <p:bldP spid="58" grpId="0" animBg="1"/>
      <p:bldP spid="1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28254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603218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   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3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</a:t>
            </a:r>
            <a:r>
              <a:rPr lang="en-US" sz="3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“Please, open the door” </a:t>
            </a:r>
            <a:r>
              <a:rPr lang="en-GB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They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requested 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to   open   the door.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9" y="4565012"/>
            <a:ext cx="2151477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9200" y="4561242"/>
            <a:ext cx="220765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44214" y="4561327"/>
            <a:ext cx="803452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2398" y="4573524"/>
            <a:ext cx="1196185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587931" y="1967045"/>
            <a:ext cx="2255" cy="245460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88417" y="1960414"/>
            <a:ext cx="28132" cy="24612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88572" y="1967483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307472" y="2454123"/>
            <a:ext cx="5902828" cy="1552543"/>
            <a:chOff x="889001" y="2454123"/>
            <a:chExt cx="5563213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889001" y="2454123"/>
              <a:ext cx="323849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0" tIns="91440" rIns="0" bIns="9144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5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Imperative Sentence(Please,</a:t>
              </a:r>
              <a:r>
                <a:rPr lang="en-US" sz="15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1500" dirty="0">
                  <a:solidFill>
                    <a:srgbClr val="FFFF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_</a:t>
              </a:r>
              <a:r>
                <a:rPr lang="en-US" sz="1500" dirty="0" err="1" smtClean="0">
                  <a:solidFill>
                    <a:srgbClr val="FFFF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vK‡j</a:t>
              </a:r>
              <a:r>
                <a:rPr lang="en-US" sz="15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) </a:t>
              </a:r>
            </a:p>
            <a:p>
              <a:pPr algn="ctr" fontAlgn="base">
                <a:lnSpc>
                  <a:spcPct val="80000"/>
                </a:lnSpc>
              </a:pPr>
              <a:r>
                <a:rPr lang="en-US" sz="15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15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216400" y="2783603"/>
              <a:ext cx="2235814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1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  <a:r>
                <a:rPr lang="en-US" sz="21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</a:t>
              </a:r>
              <a:endParaRPr lang="en-US" sz="21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1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requested   </a:t>
              </a:r>
              <a:r>
                <a:rPr lang="en-US" sz="21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</a:t>
              </a:r>
              <a:r>
                <a:rPr lang="en-US" sz="21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nq </a:t>
              </a:r>
              <a:endParaRPr lang="en-US" sz="21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8890893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442858" y="5917084"/>
            <a:ext cx="5442858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Imperative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to 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nq|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4497" y="2595928"/>
            <a:ext cx="4348343" cy="1107996"/>
            <a:chOff x="6944497" y="2595928"/>
            <a:chExt cx="4348343" cy="1107996"/>
          </a:xfrm>
        </p:grpSpPr>
        <p:sp>
          <p:nvSpPr>
            <p:cNvPr id="21" name="Freeform 20"/>
            <p:cNvSpPr/>
            <p:nvPr/>
          </p:nvSpPr>
          <p:spPr>
            <a:xfrm>
              <a:off x="6944497" y="2750994"/>
              <a:ext cx="4348343" cy="856638"/>
            </a:xfrm>
            <a:custGeom>
              <a:avLst/>
              <a:gdLst>
                <a:gd name="connsiteX0" fmla="*/ 0 w 4186915"/>
                <a:gd name="connsiteY0" fmla="*/ 187180 h 1123055"/>
                <a:gd name="connsiteX1" fmla="*/ 187180 w 4186915"/>
                <a:gd name="connsiteY1" fmla="*/ 0 h 1123055"/>
                <a:gd name="connsiteX2" fmla="*/ 3999735 w 4186915"/>
                <a:gd name="connsiteY2" fmla="*/ 0 h 1123055"/>
                <a:gd name="connsiteX3" fmla="*/ 4186915 w 4186915"/>
                <a:gd name="connsiteY3" fmla="*/ 187180 h 1123055"/>
                <a:gd name="connsiteX4" fmla="*/ 4186915 w 4186915"/>
                <a:gd name="connsiteY4" fmla="*/ 935875 h 1123055"/>
                <a:gd name="connsiteX5" fmla="*/ 3999735 w 4186915"/>
                <a:gd name="connsiteY5" fmla="*/ 1123055 h 1123055"/>
                <a:gd name="connsiteX6" fmla="*/ 187180 w 4186915"/>
                <a:gd name="connsiteY6" fmla="*/ 1123055 h 1123055"/>
                <a:gd name="connsiteX7" fmla="*/ 0 w 4186915"/>
                <a:gd name="connsiteY7" fmla="*/ 935875 h 1123055"/>
                <a:gd name="connsiteX8" fmla="*/ 0 w 4186915"/>
                <a:gd name="connsiteY8" fmla="*/ 187180 h 11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6915" h="1123055">
                  <a:moveTo>
                    <a:pt x="0" y="187180"/>
                  </a:moveTo>
                  <a:cubicBezTo>
                    <a:pt x="0" y="83803"/>
                    <a:pt x="83803" y="0"/>
                    <a:pt x="187180" y="0"/>
                  </a:cubicBezTo>
                  <a:lnTo>
                    <a:pt x="3999735" y="0"/>
                  </a:lnTo>
                  <a:cubicBezTo>
                    <a:pt x="4103112" y="0"/>
                    <a:pt x="4186915" y="83803"/>
                    <a:pt x="4186915" y="187180"/>
                  </a:cubicBezTo>
                  <a:lnTo>
                    <a:pt x="4186915" y="935875"/>
                  </a:lnTo>
                  <a:cubicBezTo>
                    <a:pt x="4186915" y="1039252"/>
                    <a:pt x="4103112" y="1123055"/>
                    <a:pt x="3999735" y="1123055"/>
                  </a:cubicBezTo>
                  <a:lnTo>
                    <a:pt x="187180" y="1123055"/>
                  </a:lnTo>
                  <a:cubicBezTo>
                    <a:pt x="83803" y="1123055"/>
                    <a:pt x="0" y="1039252"/>
                    <a:pt x="0" y="935875"/>
                  </a:cubicBezTo>
                  <a:lnTo>
                    <a:pt x="0" y="1871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2880" tIns="230083" rIns="230083" bIns="230083" numCol="1" spcCol="1270" anchor="ctr" anchorCtr="0">
              <a:no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</a:t>
              </a:r>
              <a:r>
                <a:rPr lang="en-US" sz="2000" baseline="-25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_</a:t>
              </a:r>
              <a:r>
                <a:rPr lang="en-US" sz="2000" dirty="0" err="1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vK‡j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</a:t>
              </a:r>
              <a:r>
                <a:rPr lang="en-US" sz="20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  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A_©</a:t>
              </a:r>
              <a:r>
                <a:rPr lang="en-US" sz="2000" dirty="0" err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vr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,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ci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</a:t>
              </a:r>
              <a:r>
                <a:rPr lang="en-US" sz="2400" baseline="-250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nq 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	 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Present 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f</a:t>
              </a:r>
              <a:r>
                <a:rPr lang="en-US" sz="2400" spc="-6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orm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nq</a:t>
              </a:r>
              <a:endPara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291128" y="2595928"/>
              <a:ext cx="46038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!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9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603218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teacher  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</a:t>
            </a:r>
            <a:r>
              <a:rPr lang="en-US" sz="3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“Learn attentively” </a:t>
            </a:r>
            <a:r>
              <a:rPr lang="en-GB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720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teacher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advised  me  to     learn   attentively.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9" y="4565012"/>
            <a:ext cx="2151477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163" y="4570836"/>
            <a:ext cx="1688837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advised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6990" y="4567922"/>
            <a:ext cx="803452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3996" y="4573524"/>
            <a:ext cx="1196185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656543" y="1967045"/>
            <a:ext cx="2255" cy="245460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736017" y="1960414"/>
            <a:ext cx="28132" cy="24612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57184" y="1967483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307472" y="2454123"/>
            <a:ext cx="6391215" cy="1552543"/>
            <a:chOff x="889001" y="2454123"/>
            <a:chExt cx="599297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889001" y="2454123"/>
              <a:ext cx="323849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0" tIns="91440" rIns="0" bIns="9144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Imperative Sentence(</a:t>
              </a:r>
              <a:r>
                <a:rPr lang="en-US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advice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eySv‡j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)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567178" y="2773545"/>
              <a:ext cx="2314801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</a:t>
              </a:r>
              <a:endParaRPr lang="en-US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advised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nq </a:t>
              </a:r>
              <a:endParaRPr lang="en-US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8738493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442858" y="5917084"/>
            <a:ext cx="5442858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Imperative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to 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nq|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44497" y="2595928"/>
            <a:ext cx="4348343" cy="1107996"/>
            <a:chOff x="6944497" y="2595928"/>
            <a:chExt cx="4348343" cy="1107996"/>
          </a:xfrm>
        </p:grpSpPr>
        <p:sp>
          <p:nvSpPr>
            <p:cNvPr id="22" name="Freeform 21"/>
            <p:cNvSpPr/>
            <p:nvPr/>
          </p:nvSpPr>
          <p:spPr>
            <a:xfrm>
              <a:off x="6944497" y="2750994"/>
              <a:ext cx="4348343" cy="856638"/>
            </a:xfrm>
            <a:custGeom>
              <a:avLst/>
              <a:gdLst>
                <a:gd name="connsiteX0" fmla="*/ 0 w 4186915"/>
                <a:gd name="connsiteY0" fmla="*/ 187180 h 1123055"/>
                <a:gd name="connsiteX1" fmla="*/ 187180 w 4186915"/>
                <a:gd name="connsiteY1" fmla="*/ 0 h 1123055"/>
                <a:gd name="connsiteX2" fmla="*/ 3999735 w 4186915"/>
                <a:gd name="connsiteY2" fmla="*/ 0 h 1123055"/>
                <a:gd name="connsiteX3" fmla="*/ 4186915 w 4186915"/>
                <a:gd name="connsiteY3" fmla="*/ 187180 h 1123055"/>
                <a:gd name="connsiteX4" fmla="*/ 4186915 w 4186915"/>
                <a:gd name="connsiteY4" fmla="*/ 935875 h 1123055"/>
                <a:gd name="connsiteX5" fmla="*/ 3999735 w 4186915"/>
                <a:gd name="connsiteY5" fmla="*/ 1123055 h 1123055"/>
                <a:gd name="connsiteX6" fmla="*/ 187180 w 4186915"/>
                <a:gd name="connsiteY6" fmla="*/ 1123055 h 1123055"/>
                <a:gd name="connsiteX7" fmla="*/ 0 w 4186915"/>
                <a:gd name="connsiteY7" fmla="*/ 935875 h 1123055"/>
                <a:gd name="connsiteX8" fmla="*/ 0 w 4186915"/>
                <a:gd name="connsiteY8" fmla="*/ 187180 h 11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6915" h="1123055">
                  <a:moveTo>
                    <a:pt x="0" y="187180"/>
                  </a:moveTo>
                  <a:cubicBezTo>
                    <a:pt x="0" y="83803"/>
                    <a:pt x="83803" y="0"/>
                    <a:pt x="187180" y="0"/>
                  </a:cubicBezTo>
                  <a:lnTo>
                    <a:pt x="3999735" y="0"/>
                  </a:lnTo>
                  <a:cubicBezTo>
                    <a:pt x="4103112" y="0"/>
                    <a:pt x="4186915" y="83803"/>
                    <a:pt x="4186915" y="187180"/>
                  </a:cubicBezTo>
                  <a:lnTo>
                    <a:pt x="4186915" y="935875"/>
                  </a:lnTo>
                  <a:cubicBezTo>
                    <a:pt x="4186915" y="1039252"/>
                    <a:pt x="4103112" y="1123055"/>
                    <a:pt x="3999735" y="1123055"/>
                  </a:cubicBezTo>
                  <a:lnTo>
                    <a:pt x="187180" y="1123055"/>
                  </a:lnTo>
                  <a:cubicBezTo>
                    <a:pt x="83803" y="1123055"/>
                    <a:pt x="0" y="1039252"/>
                    <a:pt x="0" y="935875"/>
                  </a:cubicBezTo>
                  <a:lnTo>
                    <a:pt x="0" y="1871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2880" tIns="230083" rIns="230083" bIns="230083" numCol="1" spcCol="1270" anchor="ctr" anchorCtr="0">
              <a:no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</a:t>
              </a:r>
              <a:r>
                <a:rPr lang="en-US" sz="2000" baseline="-25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_</a:t>
              </a:r>
              <a:r>
                <a:rPr lang="en-US" sz="2000" dirty="0" err="1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vK‡j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</a:t>
              </a:r>
              <a:r>
                <a:rPr lang="en-US" sz="20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  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A_©</a:t>
              </a:r>
              <a:r>
                <a:rPr lang="en-US" sz="2000" dirty="0" err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vr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,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ci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</a:t>
              </a:r>
              <a:r>
                <a:rPr lang="en-US" sz="2400" baseline="-250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nq 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	 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Present 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f</a:t>
              </a:r>
              <a:r>
                <a:rPr lang="en-US" sz="2400" spc="-6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orm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nq</a:t>
              </a:r>
              <a:endPara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91128" y="2595928"/>
              <a:ext cx="46038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!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4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8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8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519" y="1333408"/>
            <a:ext cx="11812240" cy="5515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196826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  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</a:t>
            </a:r>
            <a:r>
              <a:rPr lang="en-US" sz="3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the work at once.” </a:t>
            </a:r>
            <a:r>
              <a:rPr lang="en-GB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  The man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ordered   me  to    do  the work at once.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9" y="4565012"/>
            <a:ext cx="2151477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86" y="4560477"/>
            <a:ext cx="1760418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5385" y="4551911"/>
            <a:ext cx="803452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59564" y="4558113"/>
            <a:ext cx="743802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008843" y="1967045"/>
            <a:ext cx="2255" cy="245460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857899" y="1960414"/>
            <a:ext cx="28132" cy="24612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09484" y="1967483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307472" y="2454123"/>
            <a:ext cx="6116188" cy="1552543"/>
            <a:chOff x="889001" y="2454123"/>
            <a:chExt cx="573508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889001" y="2454123"/>
              <a:ext cx="323849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0" tIns="91440" rIns="0" bIns="9144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Imperative Sentence (order </a:t>
              </a:r>
              <a:r>
                <a:rPr lang="en-US" dirty="0" err="1" smtClean="0">
                  <a:solidFill>
                    <a:srgbClr val="FFFF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eySv‡j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)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216400" y="2783603"/>
              <a:ext cx="2407689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</a:t>
              </a:r>
              <a:endParaRPr lang="en-US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ordered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nq </a:t>
              </a:r>
              <a:endParaRPr lang="en-US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7860375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54176" y="5917084"/>
            <a:ext cx="5442858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Imperative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to 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nq|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44497" y="2595928"/>
            <a:ext cx="4348343" cy="1107996"/>
            <a:chOff x="6944497" y="2595928"/>
            <a:chExt cx="4348343" cy="1107996"/>
          </a:xfrm>
        </p:grpSpPr>
        <p:sp>
          <p:nvSpPr>
            <p:cNvPr id="22" name="Freeform 21"/>
            <p:cNvSpPr/>
            <p:nvPr/>
          </p:nvSpPr>
          <p:spPr>
            <a:xfrm>
              <a:off x="6944497" y="2750994"/>
              <a:ext cx="4348343" cy="856638"/>
            </a:xfrm>
            <a:custGeom>
              <a:avLst/>
              <a:gdLst>
                <a:gd name="connsiteX0" fmla="*/ 0 w 4186915"/>
                <a:gd name="connsiteY0" fmla="*/ 187180 h 1123055"/>
                <a:gd name="connsiteX1" fmla="*/ 187180 w 4186915"/>
                <a:gd name="connsiteY1" fmla="*/ 0 h 1123055"/>
                <a:gd name="connsiteX2" fmla="*/ 3999735 w 4186915"/>
                <a:gd name="connsiteY2" fmla="*/ 0 h 1123055"/>
                <a:gd name="connsiteX3" fmla="*/ 4186915 w 4186915"/>
                <a:gd name="connsiteY3" fmla="*/ 187180 h 1123055"/>
                <a:gd name="connsiteX4" fmla="*/ 4186915 w 4186915"/>
                <a:gd name="connsiteY4" fmla="*/ 935875 h 1123055"/>
                <a:gd name="connsiteX5" fmla="*/ 3999735 w 4186915"/>
                <a:gd name="connsiteY5" fmla="*/ 1123055 h 1123055"/>
                <a:gd name="connsiteX6" fmla="*/ 187180 w 4186915"/>
                <a:gd name="connsiteY6" fmla="*/ 1123055 h 1123055"/>
                <a:gd name="connsiteX7" fmla="*/ 0 w 4186915"/>
                <a:gd name="connsiteY7" fmla="*/ 935875 h 1123055"/>
                <a:gd name="connsiteX8" fmla="*/ 0 w 4186915"/>
                <a:gd name="connsiteY8" fmla="*/ 187180 h 11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6915" h="1123055">
                  <a:moveTo>
                    <a:pt x="0" y="187180"/>
                  </a:moveTo>
                  <a:cubicBezTo>
                    <a:pt x="0" y="83803"/>
                    <a:pt x="83803" y="0"/>
                    <a:pt x="187180" y="0"/>
                  </a:cubicBezTo>
                  <a:lnTo>
                    <a:pt x="3999735" y="0"/>
                  </a:lnTo>
                  <a:cubicBezTo>
                    <a:pt x="4103112" y="0"/>
                    <a:pt x="4186915" y="83803"/>
                    <a:pt x="4186915" y="187180"/>
                  </a:cubicBezTo>
                  <a:lnTo>
                    <a:pt x="4186915" y="935875"/>
                  </a:lnTo>
                  <a:cubicBezTo>
                    <a:pt x="4186915" y="1039252"/>
                    <a:pt x="4103112" y="1123055"/>
                    <a:pt x="3999735" y="1123055"/>
                  </a:cubicBezTo>
                  <a:lnTo>
                    <a:pt x="187180" y="1123055"/>
                  </a:lnTo>
                  <a:cubicBezTo>
                    <a:pt x="83803" y="1123055"/>
                    <a:pt x="0" y="1039252"/>
                    <a:pt x="0" y="935875"/>
                  </a:cubicBezTo>
                  <a:lnTo>
                    <a:pt x="0" y="1871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2880" tIns="230083" rIns="230083" bIns="230083" numCol="1" spcCol="1270" anchor="ctr" anchorCtr="0">
              <a:no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</a:t>
              </a:r>
              <a:r>
                <a:rPr lang="en-US" sz="2000" baseline="-25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_</a:t>
              </a:r>
              <a:r>
                <a:rPr lang="en-US" sz="2000" dirty="0" err="1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vK‡j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</a:t>
              </a:r>
              <a:r>
                <a:rPr lang="en-US" sz="20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  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A_©</a:t>
              </a:r>
              <a:r>
                <a:rPr lang="en-US" sz="2000" dirty="0" err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vr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,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ci 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Verb</a:t>
              </a:r>
              <a:r>
                <a:rPr lang="en-US" sz="2400" baseline="-250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  nq 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	 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Present 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f</a:t>
              </a:r>
              <a:r>
                <a:rPr lang="en-US" sz="2400" spc="-6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orm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nq</a:t>
              </a:r>
              <a:endParaRPr lang="en-US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291128" y="2595928"/>
              <a:ext cx="46038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!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7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8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8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44874"/>
            <a:ext cx="12192000" cy="11614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1. Direct speech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5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pPr fontAlgn="base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–said-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n‡j,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Reported Verb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cwieZ©b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35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500" b="1" spc="-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4454" y="2753779"/>
            <a:ext cx="5000308" cy="643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 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40682" y="2767361"/>
            <a:ext cx="4855968" cy="630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dirty="0"/>
              <a:t> </a:t>
            </a:r>
            <a:r>
              <a:rPr lang="en-US" sz="3800" dirty="0" smtClean="0"/>
              <a:t>  ------      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84454" y="3676800"/>
            <a:ext cx="4995631" cy="630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  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440915" y="3680680"/>
            <a:ext cx="4855735" cy="630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------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nq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84454" y="4578896"/>
            <a:ext cx="4986079" cy="630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   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440682" y="4588660"/>
            <a:ext cx="4855968" cy="630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------      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63833" y="0"/>
            <a:ext cx="5613400" cy="11614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80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Pair Work in Class</a:t>
            </a:r>
            <a:endParaRPr lang="en-US" b="1" spc="-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9355" y="5480992"/>
            <a:ext cx="12192000" cy="11614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Direct speech: He said to me, “I play football today.”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7" grpId="0" animBg="1"/>
      <p:bldP spid="38" grpId="0" animBg="1"/>
      <p:bldP spid="45" grpId="0" animBg="1"/>
      <p:bldP spid="4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7191829" y="4482202"/>
            <a:ext cx="5000171" cy="43578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191829" y="3879953"/>
            <a:ext cx="5000171" cy="44490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191829" y="3219371"/>
            <a:ext cx="5000171" cy="50001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nq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66429" y="2588071"/>
            <a:ext cx="5025571" cy="45169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91829" y="1915857"/>
            <a:ext cx="5000171" cy="50606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------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nq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620" y="1929889"/>
            <a:ext cx="6319530" cy="4920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4620" y="2573802"/>
            <a:ext cx="6319530" cy="46595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    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4620" y="3803631"/>
            <a:ext cx="6319530" cy="4841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           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14620" y="4420422"/>
            <a:ext cx="6319530" cy="5222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   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4620" y="3180649"/>
            <a:ext cx="6319530" cy="47695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377895" y="0"/>
            <a:ext cx="4312509" cy="91289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80000"/>
              </a:lnSpc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Home Work</a:t>
            </a:r>
            <a:endParaRPr lang="en-US" sz="6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029221"/>
            <a:ext cx="12192000" cy="697979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1. Direct speech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5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9355" y="5480992"/>
            <a:ext cx="12192000" cy="11614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Direct speech: Mira said to Hira, “Why do you give me a pen?”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4" grpId="0" animBg="1"/>
      <p:bldP spid="17" grpId="0" animBg="1"/>
      <p:bldP spid="10" grpId="0" animBg="1"/>
      <p:bldP spid="26" grpId="0" animBg="1"/>
      <p:bldP spid="28" grpId="0" animBg="1"/>
      <p:bldP spid="29" grpId="0" animBg="1"/>
      <p:bldP spid="4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/>
          <p:cNvSpPr/>
          <p:nvPr/>
        </p:nvSpPr>
        <p:spPr>
          <a:xfrm>
            <a:off x="91403" y="2687105"/>
            <a:ext cx="11959770" cy="362857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941054" tIns="230083" rIns="230083" bIns="230083" numCol="1" spcCol="1270" anchor="ctr" anchorCtr="0"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care, Stay safety, Informed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Covid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 Pandemic  </a:t>
            </a:r>
            <a:endParaRPr lang="en-US" sz="8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0000">
                <a:alpha val="74000"/>
                <a:lumMod val="86000"/>
                <a:lumOff val="14000"/>
              </a:srgbClr>
            </a:gs>
            <a:gs pos="92000">
              <a:srgbClr val="FF0000">
                <a:alpha val="98000"/>
              </a:srgbClr>
            </a:gs>
            <a:gs pos="75000">
              <a:schemeClr val="accent5">
                <a:lumMod val="60000"/>
                <a:lumOff val="40000"/>
                <a:alpha val="47000"/>
              </a:schemeClr>
            </a:gs>
            <a:gs pos="67000">
              <a:srgbClr val="FF0000">
                <a:alpha val="19000"/>
              </a:srgbClr>
            </a:gs>
            <a:gs pos="39000">
              <a:schemeClr val="accent5">
                <a:lumMod val="60000"/>
                <a:lumOff val="40000"/>
              </a:schemeClr>
            </a:gs>
            <a:gs pos="19000">
              <a:srgbClr val="FF0000"/>
            </a:gs>
            <a:gs pos="0">
              <a:srgbClr val="FFFF00"/>
            </a:gs>
            <a:gs pos="67000">
              <a:schemeClr val="accent2">
                <a:lumMod val="40000"/>
                <a:lumOff val="60000"/>
              </a:schemeClr>
            </a:gs>
            <a:gs pos="54400">
              <a:srgbClr val="FFFF00"/>
            </a:gs>
            <a:gs pos="43000">
              <a:schemeClr val="accent2">
                <a:lumMod val="40000"/>
                <a:lumOff val="60000"/>
                <a:alpha val="1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16424"/>
            <a:ext cx="11821241" cy="5712413"/>
          </a:xfrm>
          <a:noFill/>
          <a:ln w="19050"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13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THANKS</a:t>
            </a:r>
            <a: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  <a:t> </a:t>
            </a:r>
            <a:b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</a:br>
            <a:r>
              <a:rPr lang="en-US" sz="9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  <a:t>FOR</a:t>
            </a:r>
            <a: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  <a:t> </a:t>
            </a:r>
            <a:b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</a:br>
            <a: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  <a:t>WATCHING THIS CONTENT</a:t>
            </a:r>
            <a:endParaRPr lang="en-US" sz="6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R JULI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636476" y="5979493"/>
            <a:ext cx="4555524" cy="878507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3"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41054" tIns="230083" rIns="230083" bIns="230083" numCol="1" spcCol="1270" anchor="ctr" anchorCtr="0"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Allah Hafez</a:t>
            </a:r>
          </a:p>
        </p:txBody>
      </p:sp>
    </p:spTree>
    <p:extLst>
      <p:ext uri="{BB962C8B-B14F-4D97-AF65-F5344CB8AC3E}">
        <p14:creationId xmlns:p14="http://schemas.microsoft.com/office/powerpoint/2010/main" val="40743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-1" r="55478" b="47885"/>
          <a:stretch/>
        </p:blipFill>
        <p:spPr>
          <a:xfrm>
            <a:off x="3222171" y="2631420"/>
            <a:ext cx="8209219" cy="11030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Rectangle 2"/>
          <p:cNvSpPr/>
          <p:nvPr/>
        </p:nvSpPr>
        <p:spPr>
          <a:xfrm>
            <a:off x="3439886" y="4221619"/>
            <a:ext cx="7889906" cy="24622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Narration Discussion </a:t>
            </a:r>
          </a:p>
          <a:p>
            <a:pPr algn="ctr"/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                                   on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Present </a:t>
            </a:r>
            <a:r>
              <a:rPr lang="en-U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Form of </a:t>
            </a:r>
            <a:r>
              <a:rPr lang="en-US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Verb(V</a:t>
            </a:r>
            <a:r>
              <a:rPr lang="en-US" sz="4400" b="1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  <a:r>
              <a:rPr lang="en-US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9886" y="941314"/>
            <a:ext cx="19906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Yes,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6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3486" y="1082200"/>
            <a:ext cx="5322694" cy="120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Lesson’s Identity 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8" y="663852"/>
            <a:ext cx="2185878" cy="2036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33486" y="2979691"/>
            <a:ext cx="7820360" cy="2945001"/>
          </a:xfrm>
          <a:prstGeom prst="rect">
            <a:avLst/>
          </a:prstGeom>
          <a:solidFill>
            <a:schemeClr val="accent3">
              <a:lumMod val="50000"/>
              <a:alpha val="5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Class: Eight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Sub: English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(Narration on Present Form of Verb)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Time: </a:t>
            </a:r>
            <a:r>
              <a:rPr lang="en-US" sz="3200" b="1" dirty="0" smtClean="0">
                <a:solidFill>
                  <a:srgbClr val="FFFF00"/>
                </a:solidFill>
              </a:rPr>
              <a:t>50 </a:t>
            </a:r>
            <a:r>
              <a:rPr lang="en-US" sz="3200" b="1" dirty="0" smtClean="0">
                <a:solidFill>
                  <a:srgbClr val="FFFF00"/>
                </a:solidFill>
              </a:rPr>
              <a:t>Minutes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276"/>
            <a:ext cx="12192000" cy="822550"/>
          </a:xfrm>
          <a:solidFill>
            <a:schemeClr val="accent5">
              <a:lumMod val="5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                 Learning Outcomes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5557" y="1897296"/>
            <a:ext cx="6533243" cy="761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can able to: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7372" y="3054936"/>
            <a:ext cx="11364686" cy="65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>
                <a:solidFill>
                  <a:schemeClr val="tx1"/>
                </a:solidFill>
              </a:rPr>
              <a:t>identify simply the using Main V1 in direct and V2 in Indirect </a:t>
            </a:r>
            <a:r>
              <a:rPr lang="en-US" sz="2900" dirty="0" smtClean="0">
                <a:solidFill>
                  <a:schemeClr val="tx1"/>
                </a:solidFill>
              </a:rPr>
              <a:t>Speech</a:t>
            </a:r>
            <a:r>
              <a:rPr lang="en-US" sz="29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5557" y="4016930"/>
            <a:ext cx="11366501" cy="6711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 smtClean="0">
                <a:solidFill>
                  <a:schemeClr val="tx1"/>
                </a:solidFill>
              </a:rPr>
              <a:t>develop </a:t>
            </a:r>
            <a:r>
              <a:rPr lang="en-US" sz="2900" dirty="0">
                <a:solidFill>
                  <a:schemeClr val="tx1"/>
                </a:solidFill>
              </a:rPr>
              <a:t>the idea of applying “Past form of Main Verb in Indirect Speech</a:t>
            </a:r>
            <a:r>
              <a:rPr lang="en-US" sz="2900" dirty="0" smtClean="0">
                <a:solidFill>
                  <a:schemeClr val="tx1"/>
                </a:solidFill>
              </a:rPr>
              <a:t>”; 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560" y="5014064"/>
            <a:ext cx="11366498" cy="1081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 smtClean="0">
                <a:solidFill>
                  <a:schemeClr val="tx1"/>
                </a:solidFill>
              </a:rPr>
              <a:t>recover </a:t>
            </a:r>
            <a:r>
              <a:rPr lang="en-US" sz="2900" dirty="0">
                <a:solidFill>
                  <a:schemeClr val="tx1"/>
                </a:solidFill>
              </a:rPr>
              <a:t>the thought of Past form of Main Verb not only in assertive sentence but also in interrogative and Imperative sentences in indirect speech.</a:t>
            </a:r>
          </a:p>
        </p:txBody>
      </p:sp>
    </p:spTree>
    <p:extLst>
      <p:ext uri="{BB962C8B-B14F-4D97-AF65-F5344CB8AC3E}">
        <p14:creationId xmlns:p14="http://schemas.microsoft.com/office/powerpoint/2010/main" val="6102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65316"/>
            <a:ext cx="12192000" cy="83105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Direct speech 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7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pPr fontAlgn="base"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verb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 </a:t>
            </a:r>
            <a:r>
              <a:rPr lang="en-US" sz="26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600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6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reported Main Verb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26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 </a:t>
            </a:r>
            <a:r>
              <a:rPr lang="en-US" sz="2600" spc="-6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26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</a:t>
            </a:r>
            <a:endParaRPr lang="en-US" sz="2600" b="1" spc="-6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134" y="2618763"/>
            <a:ext cx="4484380" cy="63024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54434" y="2632345"/>
            <a:ext cx="3073666" cy="630245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------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54433" y="2641870"/>
            <a:ext cx="207268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15226" y="5910193"/>
            <a:ext cx="1824776" cy="78110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e¨vL¨v</a:t>
            </a:r>
            <a:endParaRPr lang="en-US" sz="44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9457" y="3382128"/>
            <a:ext cx="4484380" cy="63024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54667" y="3386008"/>
            <a:ext cx="3073433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------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nq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54433" y="3383273"/>
            <a:ext cx="207268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9905" y="4211655"/>
            <a:ext cx="4484380" cy="63024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854434" y="4221419"/>
            <a:ext cx="3073666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------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854433" y="4218684"/>
            <a:ext cx="208694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646" y="4990709"/>
            <a:ext cx="4484380" cy="63024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54433" y="5013635"/>
            <a:ext cx="3073667" cy="6302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------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854433" y="5013635"/>
            <a:ext cx="207268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wrote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700256" y="5907314"/>
            <a:ext cx="9448202" cy="904277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A_©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,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3600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_vK‡j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3600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nq</a:t>
            </a:r>
          </a:p>
          <a:p>
            <a:r>
              <a:rPr lang="en-US" sz="30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Present Indefinite tense </a:t>
            </a:r>
            <a:r>
              <a:rPr lang="en-US" sz="30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_vK‡j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30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Indefinite tense </a:t>
            </a:r>
            <a:r>
              <a:rPr lang="en-US" sz="30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457" y="1733040"/>
            <a:ext cx="3102772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54433" y="1706743"/>
            <a:ext cx="346665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Indirect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703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  <p:bldP spid="22" grpId="0" animBg="1"/>
      <p:bldP spid="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83423" y="1086214"/>
            <a:ext cx="11812240" cy="51983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3002984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said,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I  </a:t>
            </a: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school” </a:t>
            </a:r>
            <a:r>
              <a:rPr lang="en-GB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83423" y="1104008"/>
            <a:ext cx="11788346" cy="11614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Assertive 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Sentence  </a:t>
            </a:r>
            <a:r>
              <a:rPr lang="en-US" sz="30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Direct speech </a:t>
            </a:r>
            <a:r>
              <a:rPr lang="en-US" sz="3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</a:t>
            </a:r>
          </a:p>
          <a:p>
            <a:pPr fontAlgn="base">
              <a:lnSpc>
                <a:spcPct val="80000"/>
              </a:lnSpc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verb 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 </a:t>
            </a:r>
            <a:r>
              <a:rPr lang="en-US" sz="32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3200" spc="-6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3200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Ki‡Z</a:t>
            </a:r>
            <a:r>
              <a:rPr lang="en-US" sz="3200" b="1" spc="-6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</a:t>
            </a:r>
            <a:r>
              <a:rPr lang="en-US" sz="3200" b="1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spc="-6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3200" b="1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¯’</a:t>
            </a:r>
            <a:r>
              <a:rPr lang="en-US" sz="3200" b="1" spc="-6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v‡b</a:t>
            </a:r>
            <a:r>
              <a:rPr lang="en-US" sz="3200" b="1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 </a:t>
            </a:r>
            <a:r>
              <a:rPr lang="en-US" sz="3200" b="1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 </a:t>
            </a:r>
            <a:r>
              <a:rPr lang="en-US" sz="3200" b="1" spc="-6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wjL‡Z</a:t>
            </a:r>
            <a:r>
              <a:rPr lang="en-US" sz="3200" b="1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</a:t>
            </a:r>
            <a:endParaRPr lang="en-US" sz="3200" b="1" spc="-6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07317" y="3788357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: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said </a:t>
            </a:r>
            <a:r>
              <a:rPr lang="en-GB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731" y="1090247"/>
            <a:ext cx="3763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spc="-6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ea typeface="+mj-ea"/>
                <a:cs typeface="+mj-cs"/>
              </a:rPr>
              <a:t>Assertive Sentence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1423" y="3790379"/>
            <a:ext cx="1760418" cy="6155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6859" y="3009561"/>
            <a:ext cx="1178528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said,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637" y="3803049"/>
            <a:ext cx="1210344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7712" y="4882584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said,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I  sing a song” </a:t>
            </a:r>
            <a:r>
              <a:rPr lang="en-GB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7317" y="5667957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said </a:t>
            </a:r>
            <a:r>
              <a:rPr lang="en-GB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1123" y="5669034"/>
            <a:ext cx="2355127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Indirect  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00589" y="4889929"/>
            <a:ext cx="1359492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23770" y="5682649"/>
            <a:ext cx="1178528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2551" y="1086214"/>
            <a:ext cx="3763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ea typeface="+mj-ea"/>
                <a:cs typeface="+mj-cs"/>
              </a:rPr>
              <a:t>Assertive Sentence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73060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423" y="1109796"/>
            <a:ext cx="11812240" cy="498116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2799778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me,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I drink tea” </a:t>
            </a:r>
            <a:r>
              <a:rPr lang="en-GB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83423" y="1140290"/>
            <a:ext cx="11788346" cy="11614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Assertive </a:t>
            </a:r>
            <a:r>
              <a:rPr lang="en-US" sz="32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Sentence  </a:t>
            </a:r>
            <a:r>
              <a:rPr lang="en-US" sz="30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Direct speech </a:t>
            </a:r>
            <a:r>
              <a:rPr lang="en-US" sz="3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</a:t>
            </a:r>
          </a:p>
          <a:p>
            <a:pPr fontAlgn="base">
              <a:lnSpc>
                <a:spcPct val="80000"/>
              </a:lnSpc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verb </a:t>
            </a:r>
            <a:r>
              <a:rPr lang="en-US" sz="27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</a:t>
            </a:r>
            <a:r>
              <a:rPr lang="en-US" sz="27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 to </a:t>
            </a:r>
            <a:r>
              <a:rPr lang="en-US" sz="27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700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en-US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700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Ki‡Z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7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 to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Gi cwie‡Z© </a:t>
            </a:r>
            <a:r>
              <a:rPr lang="en-US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told </a:t>
            </a:r>
            <a:r>
              <a:rPr lang="en-US" sz="2700" b="1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wjL‡Z</a:t>
            </a:r>
            <a:r>
              <a:rPr lang="en-US" sz="27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</a:t>
            </a:r>
            <a:endParaRPr lang="en-US" sz="2700" b="1" spc="-6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07317" y="3585151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: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told me </a:t>
            </a:r>
            <a:r>
              <a:rPr lang="en-GB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731" y="1112014"/>
            <a:ext cx="3763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spc="-6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ea typeface="+mj-ea"/>
                <a:cs typeface="+mj-cs"/>
              </a:rPr>
              <a:t>Assertive Sentence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1423" y="3591931"/>
            <a:ext cx="1760418" cy="6155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0479" y="2802967"/>
            <a:ext cx="1945346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 to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5123" y="3596668"/>
            <a:ext cx="1109527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7712" y="4679378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him,</a:t>
            </a: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I get a book” </a:t>
            </a:r>
            <a:r>
              <a:rPr lang="en-GB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7317" y="5464751"/>
            <a:ext cx="11788346" cy="630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told him</a:t>
            </a:r>
            <a:r>
              <a:rPr lang="en-GB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5722" y="5500234"/>
            <a:ext cx="2419803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Indirect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55526" y="4694070"/>
            <a:ext cx="1980024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 to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86721" y="5475409"/>
            <a:ext cx="1120229" cy="6155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2551" y="1109796"/>
            <a:ext cx="3763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ea typeface="+mj-ea"/>
                <a:cs typeface="+mj-cs"/>
              </a:rPr>
              <a:t>Assertive Sentence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7774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Present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1" grpId="0" animBg="1"/>
      <p:bldP spid="42" grpId="0" animBg="1"/>
      <p:bldP spid="43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|1.3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11315</TotalTime>
  <Words>1916</Words>
  <Application>Microsoft Office PowerPoint</Application>
  <PresentationFormat>Widescreen</PresentationFormat>
  <Paragraphs>370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 JULIAN</vt:lpstr>
      <vt:lpstr>Arial</vt:lpstr>
      <vt:lpstr>Arial Black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 FOR  WATCHING THIS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6K89N72</cp:lastModifiedBy>
  <cp:revision>2056</cp:revision>
  <dcterms:created xsi:type="dcterms:W3CDTF">2018-11-04T09:21:19Z</dcterms:created>
  <dcterms:modified xsi:type="dcterms:W3CDTF">2021-03-01T13:14:01Z</dcterms:modified>
</cp:coreProperties>
</file>