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2" r:id="rId8"/>
    <p:sldId id="267" r:id="rId9"/>
    <p:sldId id="261" r:id="rId10"/>
    <p:sldId id="264" r:id="rId11"/>
    <p:sldId id="265" r:id="rId12"/>
    <p:sldId id="266"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18-Mar-21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18-Mar-21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18-Mar-21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18-Mar-21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bn.banglapedia.org/index.php/%E0%A6%95%E0%A7%8B%E0%A6%B0%E0%A7%8D%E0%A6%9F_%E0%A6%85%E0%A6%AC_%E0%A6%A1%E0%A6%BE%E0%A6%87%E0%A6%B0%E0%A7%87%E0%A6%95%E0%A7%8D%E0%A6%9F%E0%A6%B0%E0%A7%8D%E0%A6%B8" TargetMode="External"/><Relationship Id="rId2" Type="http://schemas.openxmlformats.org/officeDocument/2006/relationships/hyperlink" Target="http://bn.banglapedia.org/index.php/%E0%A6%AC%E0%A7%8B%E0%A6%B0%E0%A7%8D%E0%A6%A1_%E0%A6%85%E0%A6%AC_%E0%A6%95%E0%A6%A8%E0%A7%8D%E0%A6%9F%E0%A7%8D%E0%A6%B0%E0%A7%8B%E0%A6%B2" TargetMode="External"/><Relationship Id="rId1" Type="http://schemas.openxmlformats.org/officeDocument/2006/relationships/slideLayout" Target="../slideLayouts/slideLayout7.xml"/><Relationship Id="rId4" Type="http://schemas.openxmlformats.org/officeDocument/2006/relationships/hyperlink" Target="http://bn.banglapedia.org/index.php/%E0%A6%AD%E0%A6%BE%E0%A6%B0%E0%A6%A4_%E0%A6%B8%E0%A6%9A%E0%A6%BF%E0%A6%A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jahid01081971@gmai.com"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hyperlink" Target="https://bn.wikipedia.org/wiki/%E0%A6%AD%E0%A6%BE%E0%A6%B0%E0%A6%A4%E0%A7%87%E0%A6%B0_%E0%A6%97%E0%A6%AD%E0%A6%B0%E0%A7%8D%E0%A6%A8%E0%A6%B0-%E0%A6%9C%E0%A7%87%E0%A6%A8%E0%A6%BE%E0%A6%B0%E0%A7%87%E0%A6%B2" TargetMode="External"/><Relationship Id="rId13" Type="http://schemas.openxmlformats.org/officeDocument/2006/relationships/hyperlink" Target="https://bn.wikipedia.org/wiki/%E0%A6%AC%E0%A7%8D%E0%A6%B0%E0%A6%BF%E0%A6%9F%E0%A6%BF%E0%A6%B6_%E0%A6%B0%E0%A6%BE%E0%A6%9C" TargetMode="External"/><Relationship Id="rId18" Type="http://schemas.openxmlformats.org/officeDocument/2006/relationships/hyperlink" Target="https://bn.wikipedia.org/w/index.php?title=%E0%A6%87%E0%A6%99%E0%A7%8D%E0%A6%97-%E0%A6%AE%E0%A6%BE%E0%A6%B0%E0%A6%BE%E0%A6%A0%E0%A6%BE_%E0%A6%AF%E0%A7%81%E0%A6%A6%E0%A7%8D%E0%A6%A7&amp;action=edit&amp;redlink=1" TargetMode="External"/><Relationship Id="rId3" Type="http://schemas.openxmlformats.org/officeDocument/2006/relationships/hyperlink" Target="https://bn.wikipedia.org/wiki/%E0%A6%AC%E0%A7%8D%E0%A6%B0%E0%A6%BF%E0%A6%9F%E0%A6%BF%E0%A6%B6_%E0%A6%87%E0%A6%B8%E0%A7%8D%E0%A6%9F_%E0%A6%87%E0%A6%A8%E0%A7%8D%E0%A6%A1%E0%A6%BF%E0%A6%AF%E0%A6%BC%E0%A6%BE_%E0%A6%95%E0%A7%8B%E0%A6%AE%E0%A7%8D%E0%A6%AA%E0%A6%BE%E0%A6%A8%E0%A6%BF" TargetMode="External"/><Relationship Id="rId7" Type="http://schemas.openxmlformats.org/officeDocument/2006/relationships/hyperlink" Target="https://bn.wikipedia.org/wiki/%E0%A6%AC%E0%A6%BF%E0%A6%B9%E0%A6%BE%E0%A6%B0" TargetMode="External"/><Relationship Id="rId12" Type="http://schemas.openxmlformats.org/officeDocument/2006/relationships/hyperlink" Target="https://bn.wikipedia.org/w/index.php?title=%E0%A6%87%E0%A6%A8%E0%A7%8D%E0%A6%A1%E0%A6%BF%E0%A6%AF%E0%A6%BC%E0%A6%BE_%E0%A6%85%E0%A6%AB%E0%A6%BF%E0%A6%B8&amp;action=edit&amp;redlink=1" TargetMode="External"/><Relationship Id="rId17" Type="http://schemas.openxmlformats.org/officeDocument/2006/relationships/hyperlink" Target="https://bn.wikipedia.org/wiki/%E0%A6%87%E0%A6%99%E0%A7%8D%E0%A6%97-%E0%A6%AE%E0%A6%B9%E0%A7%80%E0%A6%B6%E0%A7%82%E0%A6%B0_%E0%A6%AF%E0%A7%81%E0%A6%A6%E0%A7%8D%E0%A6%A7" TargetMode="External"/><Relationship Id="rId2" Type="http://schemas.openxmlformats.org/officeDocument/2006/relationships/hyperlink" Target="https://bn.wikipedia.org/wiki/%E0%A6%B9%E0%A6%BF%E0%A6%A8%E0%A7%8D%E0%A6%A6%E0%A6%BF" TargetMode="External"/><Relationship Id="rId16" Type="http://schemas.openxmlformats.org/officeDocument/2006/relationships/hyperlink" Target="https://bn.wikipedia.org/wiki/%E0%A6%93%E0%A6%A1%E0%A6%BC%E0%A6%BF%E0%A6%B6%E0%A6%BE" TargetMode="External"/><Relationship Id="rId1" Type="http://schemas.openxmlformats.org/officeDocument/2006/relationships/slideLayout" Target="../slideLayouts/slideLayout7.xml"/><Relationship Id="rId6" Type="http://schemas.openxmlformats.org/officeDocument/2006/relationships/hyperlink" Target="https://bn.wikipedia.org/wiki/%E0%A6%AC%E0%A6%99%E0%A7%8D%E0%A6%97" TargetMode="External"/><Relationship Id="rId11" Type="http://schemas.openxmlformats.org/officeDocument/2006/relationships/hyperlink" Target="https://bn.wikipedia.org/w/index.php?title=%E0%A6%AD%E0%A6%BE%E0%A6%B0%E0%A6%A4_%E0%A6%B6%E0%A6%BE%E0%A6%B8%E0%A6%A8_%E0%A6%86%E0%A6%87%E0%A6%A8,_%E0%A7%A7%E0%A7%AE%E0%A7%AB%E0%A7%AE&amp;action=edit&amp;redlink=1" TargetMode="External"/><Relationship Id="rId5" Type="http://schemas.openxmlformats.org/officeDocument/2006/relationships/hyperlink" Target="https://bn.wikipedia.org/wiki/%E0%A6%AC%E0%A6%BE%E0%A6%82%E0%A6%B2%E0%A6%BE%E0%A6%B0_%E0%A6%A8%E0%A6%AC%E0%A6%BE%E0%A6%AC" TargetMode="External"/><Relationship Id="rId15" Type="http://schemas.openxmlformats.org/officeDocument/2006/relationships/hyperlink" Target="https://bn.wikipedia.org/wiki/%E0%A6%A6%E0%A7%8D%E0%A6%AC%E0%A6%BF%E0%A6%A4%E0%A7%80%E0%A6%AF%E0%A6%BC_%E0%A6%B6%E0%A6%BE%E0%A6%B9_%E0%A6%86%E0%A6%B2%E0%A6%AE" TargetMode="External"/><Relationship Id="rId10" Type="http://schemas.openxmlformats.org/officeDocument/2006/relationships/hyperlink" Target="https://bn.wikipedia.org/wiki/%E0%A6%AE%E0%A6%B9%E0%A6%BE%E0%A6%AC%E0%A6%BF%E0%A6%A6%E0%A7%8D%E0%A6%B0%E0%A7%8B%E0%A6%B9_%E0%A7%A7%E0%A7%AE%E0%A7%AB%E0%A7%AD" TargetMode="External"/><Relationship Id="rId4" Type="http://schemas.openxmlformats.org/officeDocument/2006/relationships/hyperlink" Target="https://bn.wikipedia.org/wiki/%E0%A6%AA%E0%A6%B2%E0%A6%BE%E0%A6%B6%E0%A7%80%E0%A6%B0_%E0%A6%AF%E0%A7%81%E0%A6%A6%E0%A7%8D%E0%A6%A7" TargetMode="External"/><Relationship Id="rId9" Type="http://schemas.openxmlformats.org/officeDocument/2006/relationships/hyperlink" Target="https://bn.wikipedia.org/wiki/%E0%A6%93%E0%A6%AF%E0%A6%BC%E0%A6%BE%E0%A6%B0%E0%A7%87%E0%A6%A8_%E0%A6%B9%E0%A7%87%E0%A6%B8%E0%A7%8D%E0%A6%9F%E0%A6%BF%E0%A6%82%E0%A6%B8" TargetMode="External"/><Relationship Id="rId14" Type="http://schemas.openxmlformats.org/officeDocument/2006/relationships/hyperlink" Target="https://bn.wikipedia.org/wiki/%E0%A6%AC%E0%A6%95%E0%A7%8D%E0%A6%B8%E0%A6%BE%E0%A6%B0%E0%A7%87%E0%A6%B0_%E0%A6%AF%E0%A7%81%E0%A6%A6%E0%A7%8D%E0%A6%A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n.wikipedia.org/wiki/%E0%A6%AC%E0%A7%8D%E0%A6%B0%E0%A6%BF%E0%A6%9F%E0%A6%BF%E0%A6%B6_%E0%A6%87%E0%A6%B8%E0%A7%8D%E0%A6%9F_%E0%A6%87%E0%A6%A8%E0%A7%8D%E0%A6%A1%E0%A6%BF%E0%A6%AF%E0%A6%BC%E0%A6%BE_%E0%A6%95%E0%A7%8B%E0%A6%AE%E0%A7%8D%E0%A6%AA%E0%A6%BE%E0%A6%A8%E0%A6%BF" TargetMode="External"/><Relationship Id="rId2" Type="http://schemas.openxmlformats.org/officeDocument/2006/relationships/hyperlink" Target="http://bn.banglapedia.org/index.php/%E0%A6%B0%E0%A7%87%E0%A6%97%E0%A7%81%E0%A6%B2%E0%A7%87%E0%A6%9F%E0%A6%BF%E0%A6%82_%E0%A6%85%E0%A7%8D%E0%A6%AF%E0%A6%BE%E0%A6%95%E0%A7%8D%E0%A6%9F,_%E0%A7%A7%E0%A7%AD%E0%A7%AD%E0%A7%A9" TargetMode="External"/><Relationship Id="rId1" Type="http://schemas.openxmlformats.org/officeDocument/2006/relationships/slideLayout" Target="../slideLayouts/slideLayout7.xml"/><Relationship Id="rId6" Type="http://schemas.openxmlformats.org/officeDocument/2006/relationships/hyperlink" Target="https://bn.wikipedia.org/wiki/%E0%A6%AA%E0%A6%BE%E0%A6%95%E0%A6%BF%E0%A6%B8%E0%A7%8D%E0%A6%A4%E0%A6%BE%E0%A6%A8_%E0%A6%85%E0%A6%A7%E0%A6%BF%E0%A6%B0%E0%A6%BE%E0%A6%9C%E0%A7%8D%E0%A6%AF" TargetMode="External"/><Relationship Id="rId5" Type="http://schemas.openxmlformats.org/officeDocument/2006/relationships/hyperlink" Target="https://bn.wikipedia.org/wiki/%E0%A6%AD%E0%A6%BE%E0%A6%B0%E0%A6%A4_%E0%A6%85%E0%A6%A7%E0%A6%BF%E0%A6%B0%E0%A6%BE%E0%A6%9C%E0%A7%8D%E0%A6%AF" TargetMode="External"/><Relationship Id="rId4" Type="http://schemas.openxmlformats.org/officeDocument/2006/relationships/hyperlink" Target="https://bn.wikipedia.org/wiki/%E0%A6%B0%E0%A6%BE%E0%A6%A3%E0%A7%80_%E0%A6%AD%E0%A6%BF%E0%A6%95%E0%A7%8D%E0%A6%9F%E0%A7%8B%E0%A6%B0%E0%A6%BF%E0%A6%AF%E0%A6%BC%E0%A6%B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1000"/>
            <a:ext cx="9144000" cy="7294305"/>
          </a:xfrm>
          <a:prstGeom prst="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p:txBody>
      </p:sp>
      <p:sp>
        <p:nvSpPr>
          <p:cNvPr id="6" name="TextBox 5"/>
          <p:cNvSpPr txBox="1"/>
          <p:nvPr/>
        </p:nvSpPr>
        <p:spPr>
          <a:xfrm>
            <a:off x="3048000" y="0"/>
            <a:ext cx="3276600" cy="52322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শুভেচ্ছা/স্বাগতম </a:t>
            </a:r>
            <a:endParaRPr lang="en-US" sz="2800" dirty="0">
              <a:latin typeface="NikoshBAN" pitchFamily="2" charset="0"/>
              <a:cs typeface="NikoshBAN" pitchFamily="2" charset="0"/>
            </a:endParaRPr>
          </a:p>
        </p:txBody>
      </p:sp>
      <p:pic>
        <p:nvPicPr>
          <p:cNvPr id="7" name="Picture 6" descr="flowers-background-butterflies-beautiful-87452.jpeg"/>
          <p:cNvPicPr>
            <a:picLocks noChangeAspect="1"/>
          </p:cNvPicPr>
          <p:nvPr/>
        </p:nvPicPr>
        <p:blipFill>
          <a:blip r:embed="rId2" cstate="print"/>
          <a:stretch>
            <a:fillRect/>
          </a:stretch>
        </p:blipFill>
        <p:spPr>
          <a:xfrm>
            <a:off x="228600" y="838200"/>
            <a:ext cx="8686800" cy="5486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TextBox 3"/>
          <p:cNvSpPr txBox="1"/>
          <p:nvPr/>
        </p:nvSpPr>
        <p:spPr>
          <a:xfrm>
            <a:off x="228600" y="990600"/>
            <a:ext cx="8534400" cy="830997"/>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latin typeface="NikoshBAN" pitchFamily="2" charset="0"/>
                <a:cs typeface="NikoshBAN" pitchFamily="2" charset="0"/>
              </a:rPr>
              <a:t>18</a:t>
            </a:r>
            <a:r>
              <a:rPr lang="bn-IN" sz="2400" dirty="0" smtClean="0">
                <a:latin typeface="NikoshBAN" pitchFamily="2" charset="0"/>
                <a:cs typeface="NikoshBAN" pitchFamily="2" charset="0"/>
              </a:rPr>
              <a:t>৫৮ সালের ১ নভেম্বর মহারানী ভিক্টোরিয়ার ঘোষণা মারফত ভারতের শাসনভার গ্রহণ করে এই ‘ঘোষণা পত্র’ জারী করেন। এই ঘোষণা পত্রে বলা হয় যে- </a:t>
            </a:r>
            <a:endParaRPr lang="en-US" sz="2400" dirty="0">
              <a:latin typeface="NikoshBAN" pitchFamily="2" charset="0"/>
              <a:cs typeface="NikoshBAN" pitchFamily="2" charset="0"/>
            </a:endParaRPr>
          </a:p>
        </p:txBody>
      </p:sp>
      <p:sp>
        <p:nvSpPr>
          <p:cNvPr id="5" name="TextBox 4"/>
          <p:cNvSpPr txBox="1"/>
          <p:nvPr/>
        </p:nvSpPr>
        <p:spPr>
          <a:xfrm>
            <a:off x="304800" y="1981200"/>
            <a:ext cx="8610600" cy="1569660"/>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১। ভারতবর্ষে ধর্মীয় ও সামাজিক কোন ব্যাপারে কোম্পানি আর হস্তক্ষেপ করবে না।</a:t>
            </a:r>
          </a:p>
          <a:p>
            <a:r>
              <a:rPr lang="bn-IN" sz="2400" dirty="0" smtClean="0">
                <a:latin typeface="NikoshBAN" pitchFamily="2" charset="0"/>
                <a:cs typeface="NikoshBAN" pitchFamily="2" charset="0"/>
              </a:rPr>
              <a:t>২। প্রত্যেক ভারতবাসী ধর্মীয় স্বাধীনতা ভোগ করবে।</a:t>
            </a:r>
          </a:p>
          <a:p>
            <a:r>
              <a:rPr lang="bn-IN" sz="2400" dirty="0" smtClean="0">
                <a:latin typeface="NikoshBAN" pitchFamily="2" charset="0"/>
                <a:cs typeface="NikoshBAN" pitchFamily="2" charset="0"/>
              </a:rPr>
              <a:t>৩। জাতি, ধর্ম, বর্ণ নির্বিশেষে যোগ্যতা সম্পূর্ণ সকল ভারতবাসী সরকারি চাকরীতে নিযুক্ত হতে পারবে।</a:t>
            </a:r>
          </a:p>
        </p:txBody>
      </p:sp>
      <p:sp>
        <p:nvSpPr>
          <p:cNvPr id="6" name="TextBox 5"/>
          <p:cNvSpPr txBox="1"/>
          <p:nvPr/>
        </p:nvSpPr>
        <p:spPr>
          <a:xfrm>
            <a:off x="304800" y="3733800"/>
            <a:ext cx="8534400" cy="1508105"/>
          </a:xfrm>
          <a:prstGeom prst="rect">
            <a:avLst/>
          </a:prstGeom>
          <a:solidFill>
            <a:schemeClr val="accent3"/>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এই ঘোষণা পত্রে আরও বলা হয় যে-</a:t>
            </a:r>
          </a:p>
          <a:p>
            <a:r>
              <a:rPr lang="bn-IN" sz="2400" dirty="0" smtClean="0">
                <a:latin typeface="NikoshBAN" pitchFamily="2" charset="0"/>
                <a:cs typeface="NikoshBAN" pitchFamily="2" charset="0"/>
              </a:rPr>
              <a:t>১। ‘স্বত বিলোপ নীতি’ পরিত্যাগ করতে হবে।  </a:t>
            </a:r>
          </a:p>
          <a:p>
            <a:r>
              <a:rPr lang="bn-IN" sz="2200" dirty="0" smtClean="0">
                <a:latin typeface="NikoshBAN" pitchFamily="2" charset="0"/>
                <a:cs typeface="NikoshBAN" pitchFamily="2" charset="0"/>
              </a:rPr>
              <a:t>২। দেশীয় রাজাদের দত্তক গ্রহণের অধিকার দিতে হবে এবং সরকার আর রাজ্য বিস্তারে আগ্রহী নয়।</a:t>
            </a:r>
          </a:p>
          <a:p>
            <a:r>
              <a:rPr lang="bn-IN" sz="2200" dirty="0" smtClean="0">
                <a:latin typeface="NikoshBAN" pitchFamily="2" charset="0"/>
                <a:cs typeface="NikoshBAN" pitchFamily="2" charset="0"/>
              </a:rPr>
              <a:t>৩। দেশীয় রাজাদের বলা হয় যে, কোম্পানির সাথে স্বাক্ষরিত সমস্ত চুক্তি ও সন্ধি মেনে চলতে হবে।   </a:t>
            </a:r>
            <a:endParaRPr lang="en-US" sz="2200" dirty="0">
              <a:latin typeface="NikoshBAN" pitchFamily="2" charset="0"/>
              <a:cs typeface="NikoshBAN" pitchFamily="2" charset="0"/>
            </a:endParaRPr>
          </a:p>
        </p:txBody>
      </p:sp>
      <p:sp>
        <p:nvSpPr>
          <p:cNvPr id="7" name="TextBox 6"/>
          <p:cNvSpPr txBox="1"/>
          <p:nvPr/>
        </p:nvSpPr>
        <p:spPr>
          <a:xfrm>
            <a:off x="304800" y="5486400"/>
            <a:ext cx="8534400" cy="1107996"/>
          </a:xfrm>
          <a:prstGeom prst="rect">
            <a:avLst/>
          </a:prstGeom>
          <a:solidFill>
            <a:schemeClr val="tx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200" dirty="0" smtClean="0">
                <a:latin typeface="NikoshBAN" pitchFamily="2" charset="0"/>
                <a:cs typeface="NikoshBAN" pitchFamily="2" charset="0"/>
              </a:rPr>
              <a:t>পরিশেষে বলা যায়, ১৮৫৮ সালের আইন বা মহারানীর ঘোষণা পত্রে উল্লেখিত প্রতিশ্রুতি গুলো মুহুর্তের মধ্যেই সীমাবদ্ধ ছিল। এই সব প্রতিশ্রূতি ভঙ্গের ফলে ভারতীয়দের মনে শাসক সম্প্রদায়ের বিরুদ্ধে হতাশা ও ঘৃণার সঞ্চার করে এবং ভারতীয়দের মনে জাতীয়তাবাদী চেতনার সঞ্চার করে।    </a:t>
            </a:r>
            <a:endParaRPr lang="en-US" sz="2200" dirty="0">
              <a:latin typeface="NikoshBAN" pitchFamily="2" charset="0"/>
              <a:cs typeface="NikoshBAN" pitchFamily="2" charset="0"/>
            </a:endParaRPr>
          </a:p>
        </p:txBody>
      </p:sp>
      <p:sp>
        <p:nvSpPr>
          <p:cNvPr id="8" name="TextBox 7"/>
          <p:cNvSpPr txBox="1"/>
          <p:nvPr/>
        </p:nvSpPr>
        <p:spPr>
          <a:xfrm>
            <a:off x="2438400" y="228600"/>
            <a:ext cx="3886200" cy="523220"/>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মহারানী ভিক্টোরিয়ার ঘোষণা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ox(i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ox(i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p:txBody>
      </p:sp>
      <p:sp>
        <p:nvSpPr>
          <p:cNvPr id="3" name="TextBox 2"/>
          <p:cNvSpPr txBox="1"/>
          <p:nvPr/>
        </p:nvSpPr>
        <p:spPr>
          <a:xfrm>
            <a:off x="381000" y="609600"/>
            <a:ext cx="8534400" cy="144655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200" dirty="0" smtClean="0">
                <a:latin typeface="NikoshBAN" pitchFamily="2" charset="0"/>
                <a:cs typeface="NikoshBAN" pitchFamily="2" charset="0"/>
              </a:rPr>
              <a:t>এভাবে ১৭৫৭ সালের বিপ্লবের অব্যবহিত পরেই পার্লামেন্ট ভারতীয় প্রশাসনের ওপর তার নিয়ন্ত্রণ প্রতিষ্ঠা করতে শুরু করে। ১৮৫৮ সালের ২ আগস্ট পার্লামেন্ট ‘ইন্ডিয়া অ্যাক্ট’ আইনের মাধ্যমে ইস্ট ইন্ডিয়া কোম্পানির শাসনের সমাপ্তি ঘটিয়ে রাজ শাসন প্রতিষ্ঠা করে। এ আইন ‘</a:t>
            </a:r>
            <a:r>
              <a:rPr lang="bn-IN" sz="2200" cap="small" dirty="0" smtClean="0">
                <a:latin typeface="NikoshBAN" pitchFamily="2" charset="0"/>
                <a:cs typeface="NikoshBAN" pitchFamily="2" charset="0"/>
                <a:hlinkClick r:id="rId2" tooltip="বোর্ড অব কন্ট্রোল"/>
              </a:rPr>
              <a:t>বোর্ড অব কন্ট্রোল</a:t>
            </a:r>
            <a:r>
              <a:rPr lang="bn-IN" sz="2200" dirty="0" smtClean="0">
                <a:latin typeface="NikoshBAN" pitchFamily="2" charset="0"/>
                <a:cs typeface="NikoshBAN" pitchFamily="2" charset="0"/>
              </a:rPr>
              <a:t> এবং </a:t>
            </a:r>
            <a:r>
              <a:rPr lang="bn-IN" sz="2200" cap="small" dirty="0" smtClean="0">
                <a:latin typeface="NikoshBAN" pitchFamily="2" charset="0"/>
                <a:cs typeface="NikoshBAN" pitchFamily="2" charset="0"/>
                <a:hlinkClick r:id="rId3" tooltip="কোর্ট অব ডাইরেক্টর্স"/>
              </a:rPr>
              <a:t>কোর্ট অব ডাইরেক্টর্স</a:t>
            </a:r>
            <a:r>
              <a:rPr lang="bn-IN" sz="2200" cap="small" dirty="0" smtClean="0">
                <a:latin typeface="NikoshBAN" pitchFamily="2" charset="0"/>
                <a:cs typeface="NikoshBAN" pitchFamily="2" charset="0"/>
              </a:rPr>
              <a:t>’</a:t>
            </a:r>
            <a:r>
              <a:rPr lang="bn-IN" sz="2200" dirty="0" smtClean="0">
                <a:latin typeface="NikoshBAN" pitchFamily="2" charset="0"/>
                <a:cs typeface="NikoshBAN" pitchFamily="2" charset="0"/>
              </a:rPr>
              <a:t>-এর দ্বৈত শাসনের অবসান ঘটায়।</a:t>
            </a:r>
            <a:endParaRPr lang="en-US" sz="2200" dirty="0">
              <a:latin typeface="NikoshBAN" pitchFamily="2" charset="0"/>
              <a:cs typeface="NikoshBAN" pitchFamily="2" charset="0"/>
            </a:endParaRPr>
          </a:p>
        </p:txBody>
      </p:sp>
      <p:sp>
        <p:nvSpPr>
          <p:cNvPr id="4" name="TextBox 3"/>
          <p:cNvSpPr txBox="1"/>
          <p:nvPr/>
        </p:nvSpPr>
        <p:spPr>
          <a:xfrm>
            <a:off x="304800" y="2133600"/>
            <a:ext cx="8534400" cy="2462213"/>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200" dirty="0" smtClean="0">
                <a:latin typeface="NikoshBAN" pitchFamily="2" charset="0"/>
                <a:cs typeface="NikoshBAN" pitchFamily="2" charset="0"/>
              </a:rPr>
              <a:t>এ আইনে ভারত সচিব ও তার সহকারী হিসেবে আরও কয়েকজন আন্ডার সেক্রেটারি নিয়োগের ক্ষমতা প্রদান করা হয়। ১৫ সদস্য বিশিষ্ট কাউন্সিল প্রশাসন ভারত সচিবের উপদেষ্টা হিসেবে কাজ করে। ভারতীয় অভিজ্ঞতা পুষ্ট ব্যক্তিবর্গকে ইন্ডিয়া কাউন্সিলে অন্তর্ভুক্ত করা হয়। সদস্যদেরকে নির্দিষ্ট ক্ষমতা প্রদান করা হয় এবং ভারতীয় রাজস্বের আয়-ব্যয় নির্ধারণের জন্য তাদের মতামতের প্রয়োজন ছিল। তখন থেকে সপরিষদ ‘ভারত সচিব’ ভারত শাসন পরিচালনা করতেন। এ আইন ভারত সচিব, আন্ডার সেক্রেটারিবৃন্দ, কাউন্সিল ও গভর্নর জেনারেলের কার্য ও ক্ষমতা নির্দিষ্ট করে দেয়। ভারত সচিব গভর্নর জেনারেল এবং কাউন্সিল সদস্যদের নিয়োগদানের ক্ষমতা লাভ করেন। </a:t>
            </a:r>
            <a:endParaRPr lang="en-US" sz="2200" dirty="0">
              <a:latin typeface="NikoshBAN" pitchFamily="2" charset="0"/>
              <a:cs typeface="NikoshBAN" pitchFamily="2" charset="0"/>
            </a:endParaRPr>
          </a:p>
        </p:txBody>
      </p:sp>
      <p:sp>
        <p:nvSpPr>
          <p:cNvPr id="5" name="TextBox 4"/>
          <p:cNvSpPr txBox="1"/>
          <p:nvPr/>
        </p:nvSpPr>
        <p:spPr>
          <a:xfrm>
            <a:off x="228600" y="4703564"/>
            <a:ext cx="8610600" cy="2154436"/>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200" dirty="0" smtClean="0">
                <a:latin typeface="NikoshBAN" pitchFamily="2" charset="0"/>
                <a:cs typeface="NikoshBAN" pitchFamily="2" charset="0"/>
              </a:rPr>
              <a:t>গভর্নর জেনারেল ছিলেন ভারতে রাজার ব্যক্তিগত প্রতিনিধি এবং তার পদবি হলো ‘ভাইসরয়’। তবে এ পদবি শুধুই একটি সম্মাননা ছাড়া আর কিছুই ছিল না। ভাইসরয়ের কাউন্সিলে সাধারণ সদস্যদের নিয়োগের জন্য ইন্ডিয়ান কাউন্সিল সদস্যদের মতামতের প্রয়োজন ছিল।তবে </a:t>
            </a:r>
            <a:r>
              <a:rPr lang="bn-IN" sz="2200" cap="small" dirty="0" smtClean="0">
                <a:latin typeface="NikoshBAN" pitchFamily="2" charset="0"/>
                <a:cs typeface="NikoshBAN" pitchFamily="2" charset="0"/>
                <a:hlinkClick r:id="rId4" tooltip="ভারত সচিব"/>
              </a:rPr>
              <a:t>ভারত সচিব</a:t>
            </a:r>
            <a:r>
              <a:rPr lang="bn-IN" sz="2200" dirty="0" smtClean="0">
                <a:latin typeface="NikoshBAN" pitchFamily="2" charset="0"/>
                <a:cs typeface="NikoshBAN" pitchFamily="2" charset="0"/>
              </a:rPr>
              <a:t> জরুরি অবস্থা এবং গোপনীয় বিষয়ে নিজেই সিদ্ধান্ত নেওয়ার অধিকার সংরক্ষণ করতেন। বাহ্যত ১৮৫৮-এর অ্যাক্ট-এর মাধ্যমে শুধুই শাসকের পরিবর্তন মনে হলেও এর দ্বারা বেশকিছু পরিবর্তন সাধিত হয়। অতঃপর ভাইসরয় এবং গভর্নর জেনারেল ছিলেন ভারত সচিবের ‘এজেন্ট’ মাত্র।</a:t>
            </a:r>
            <a:r>
              <a:rPr lang="bn-IN" sz="2400" dirty="0" smtClean="0">
                <a:latin typeface="NikoshBAN" pitchFamily="2" charset="0"/>
                <a:cs typeface="NikoshBAN" pitchFamily="2" charset="0"/>
              </a:rPr>
              <a:t> </a:t>
            </a:r>
            <a:r>
              <a:rPr lang="bn-IN" sz="2400" dirty="0" smtClean="0"/>
              <a:t>  </a:t>
            </a:r>
            <a:endParaRPr lang="bn-IN" sz="2400" dirty="0"/>
          </a:p>
        </p:txBody>
      </p:sp>
      <p:sp>
        <p:nvSpPr>
          <p:cNvPr id="6" name="TextBox 5"/>
          <p:cNvSpPr txBox="1"/>
          <p:nvPr/>
        </p:nvSpPr>
        <p:spPr>
          <a:xfrm>
            <a:off x="2209800" y="0"/>
            <a:ext cx="4114800" cy="52322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smtClean="0">
                <a:latin typeface="NikoshBAN" pitchFamily="2" charset="0"/>
                <a:cs typeface="NikoshBAN" pitchFamily="2" charset="0"/>
              </a:rPr>
              <a:t>ভারত সচিব ও তার সহকারী নিয়োগ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heckerboard(across)">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5">
              <a:lumMod val="20000"/>
              <a:lumOff val="80000"/>
            </a:schemeClr>
          </a:solidFill>
        </p:spPr>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3" name="TextBox 2"/>
          <p:cNvSpPr txBox="1"/>
          <p:nvPr/>
        </p:nvSpPr>
        <p:spPr>
          <a:xfrm>
            <a:off x="3733800" y="152400"/>
            <a:ext cx="2438400" cy="52322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উপসংহার</a:t>
            </a:r>
            <a:endParaRPr lang="en-US" sz="2800" dirty="0">
              <a:latin typeface="NikoshBAN" pitchFamily="2" charset="0"/>
              <a:cs typeface="NikoshBAN" pitchFamily="2" charset="0"/>
            </a:endParaRPr>
          </a:p>
        </p:txBody>
      </p:sp>
      <p:sp>
        <p:nvSpPr>
          <p:cNvPr id="4" name="TextBox 3"/>
          <p:cNvSpPr txBox="1"/>
          <p:nvPr/>
        </p:nvSpPr>
        <p:spPr>
          <a:xfrm>
            <a:off x="228600" y="838200"/>
            <a:ext cx="8763000" cy="3046988"/>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মহারানী ভিক্টোরিয়ার প্রতিশ্রুতি মোতাবেক লর্ড ক্যানিং (১৮৫৬-১৮৬২)ভাইসরয় নিযুক্ত হয়েই উদারতা ও শান্তির নীতি অনুসরণ করে ভারতের জনসাধারণের ক্ষোভ প্রমশনের চেষ্টা করেন। পাশাপাশি আইন, সামরিক, রাজস্ব ও শিক্ষা ক্ষেত্রে বিভিন্ন সংস্কার মূলক কাজে হাত দেন। তবে এসব ইতিবাচক সংকার সত্ত্বেও ব্রিটিশ সরকার হিন্দু-মুসলিম ঐক্যবদ্ধ শক্তির সম্ভাব্য চ্যালেঞ্জ সম্পর্কে সতর্ক হয়ে কূটকৌশলের আশ্রয় নেয়। একদিকে তারা মুসলমানদের সর্বক্ষেত্রে দমনের নীতি গ্রহণ করে, অন্যদিকে নিজেদের ক্ষমতা সংহত করতে হিন্দু-মুসলিম ঐক্যে ফাটল ধরানোর কৌশল গ্রহণ করে। ব্রিটিশদের এ নীতিতে কাজ হয়। হিন্দু ও মুসলিম দের মধ্যে ব্যবধান বেড়ে গিয়ে উপমহাদেশ শেষ পর্যন্ত  ধর্মের ভিত্তিতে বিভক্তির পথে এগিয়ে যায়।    </a:t>
            </a:r>
            <a:endParaRPr lang="en-US" sz="2400" dirty="0">
              <a:latin typeface="NikoshBAN" pitchFamily="2" charset="0"/>
              <a:cs typeface="NikoshBAN" pitchFamily="2" charset="0"/>
            </a:endParaRPr>
          </a:p>
        </p:txBody>
      </p:sp>
      <p:sp>
        <p:nvSpPr>
          <p:cNvPr id="5" name="TextBox 4"/>
          <p:cNvSpPr txBox="1"/>
          <p:nvPr/>
        </p:nvSpPr>
        <p:spPr>
          <a:xfrm>
            <a:off x="152400" y="4114800"/>
            <a:ext cx="8763000" cy="2308324"/>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১৮৫৭ সালের সিপাহি বিদ্রোহের পর ১৮৫৮ সালের ২ আগষ্ট ব্রিটিশ পার্লামেন্ট এক আইন পাস করে ভারতের শাসনভার ইংল্যান্ডের মহারানি ভিক্টোরিয়ার হস্তে অর্পণ করে। সুদূর ইংল্যান্ড থেকে মহারানির পক্ষে ভারত শাসন করা সম্ভব নয়। সেজন্য ব্রিটিশ ক্যাবিনেট মন্ত্রীদের মধ্য থেকে একজনকে ভারত সচিবের পদে নিযুক্ত করেন এবং তিনি ১৫  জন সদস্যবিশিষ্ট একটি কাউন্সিলের সাহায্যে ভারতের শাসনকার্য পরিচালনা করবেন স্থির হয়। ব্রিটিশ সিংহাসনের প্রতিনিধি হিসেবে গভর্ণর জেনারেলকে ‘ভাইসরয় বা রাজপ্রতিনিধি’ নিযুক্ত করা হয়।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0" fill="hold"/>
                                        <p:tgtEl>
                                          <p:spTgt spid="4"/>
                                        </p:tgtEl>
                                        <p:attrNameLst>
                                          <p:attrName>ppt_w</p:attrName>
                                        </p:attrNameLst>
                                      </p:cBhvr>
                                      <p:tavLst>
                                        <p:tav tm="0" fmla="#ppt_w*sin(2.5*pi*$)">
                                          <p:val>
                                            <p:fltVal val="0"/>
                                          </p:val>
                                        </p:tav>
                                        <p:tav tm="100000">
                                          <p:val>
                                            <p:fltVal val="1"/>
                                          </p:val>
                                        </p:tav>
                                      </p:tavLst>
                                    </p:anim>
                                    <p:anim calcmode="lin" valueType="num">
                                      <p:cBhvr>
                                        <p:cTn id="19"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0" fill="hold"/>
                                        <p:tgtEl>
                                          <p:spTgt spid="5"/>
                                        </p:tgtEl>
                                        <p:attrNameLst>
                                          <p:attrName>ppt_w</p:attrName>
                                        </p:attrNameLst>
                                      </p:cBhvr>
                                      <p:tavLst>
                                        <p:tav tm="0" fmla="#ppt_w*sin(2.5*pi*$)">
                                          <p:val>
                                            <p:fltVal val="0"/>
                                          </p:val>
                                        </p:tav>
                                        <p:tav tm="100000">
                                          <p:val>
                                            <p:fltVal val="1"/>
                                          </p:val>
                                        </p:tav>
                                      </p:tavLst>
                                    </p:anim>
                                    <p:anim calcmode="lin" valueType="num">
                                      <p:cBhvr>
                                        <p:cTn id="25"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2">
              <a:lumMod val="40000"/>
              <a:lumOff val="60000"/>
            </a:schemeClr>
          </a:solidFill>
        </p:spPr>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3" name="TextBox 2"/>
          <p:cNvSpPr txBox="1"/>
          <p:nvPr/>
        </p:nvSpPr>
        <p:spPr>
          <a:xfrm>
            <a:off x="3505200" y="228600"/>
            <a:ext cx="2667000" cy="523220"/>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মূল্যায়ন </a:t>
            </a:r>
            <a:endParaRPr lang="en-US" sz="2800" dirty="0">
              <a:latin typeface="NikoshBAN" pitchFamily="2" charset="0"/>
              <a:cs typeface="NikoshBAN" pitchFamily="2" charset="0"/>
            </a:endParaRPr>
          </a:p>
        </p:txBody>
      </p:sp>
      <p:sp>
        <p:nvSpPr>
          <p:cNvPr id="4" name="TextBox 3"/>
          <p:cNvSpPr txBox="1"/>
          <p:nvPr/>
        </p:nvSpPr>
        <p:spPr>
          <a:xfrm>
            <a:off x="381000" y="1295400"/>
            <a:ext cx="8305800" cy="1569660"/>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১। কে ভারতবর্ষে কোম্পানি শাসনের অবসান ঘটান?</a:t>
            </a:r>
          </a:p>
          <a:p>
            <a:r>
              <a:rPr lang="bn-IN" sz="2400" dirty="0" smtClean="0">
                <a:latin typeface="NikoshBAN" pitchFamily="2" charset="0"/>
                <a:cs typeface="NikoshBAN" pitchFamily="2" charset="0"/>
              </a:rPr>
              <a:t>২। রানি ভিক্টোরিয়া কাকে ভারতের প্রথম ভাইসরয় নিযুক্ত করেন?</a:t>
            </a:r>
          </a:p>
          <a:p>
            <a:r>
              <a:rPr lang="bn-IN" sz="2400" dirty="0" smtClean="0">
                <a:latin typeface="NikoshBAN" pitchFamily="2" charset="0"/>
                <a:cs typeface="NikoshBAN" pitchFamily="2" charset="0"/>
              </a:rPr>
              <a:t>৩। কত সালে ভারত শাসন আইন প্রণীত হয়?</a:t>
            </a:r>
          </a:p>
          <a:p>
            <a:r>
              <a:rPr lang="bn-IN" sz="2400" dirty="0" smtClean="0">
                <a:latin typeface="NikoshBAN" pitchFamily="2" charset="0"/>
                <a:cs typeface="NikoshBAN" pitchFamily="2" charset="0"/>
              </a:rPr>
              <a:t>৪। ১৮৫৮ সালে রানির ঘোষণা কি ছিল?  </a:t>
            </a:r>
          </a:p>
        </p:txBody>
      </p:sp>
      <p:sp>
        <p:nvSpPr>
          <p:cNvPr id="5" name="TextBox 4"/>
          <p:cNvSpPr txBox="1"/>
          <p:nvPr/>
        </p:nvSpPr>
        <p:spPr>
          <a:xfrm>
            <a:off x="304800" y="3429000"/>
            <a:ext cx="8305800" cy="1938992"/>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উত্তরঃ </a:t>
            </a:r>
          </a:p>
          <a:p>
            <a:r>
              <a:rPr lang="bn-IN" sz="2400" dirty="0" smtClean="0">
                <a:latin typeface="NikoshBAN" pitchFamily="2" charset="0"/>
                <a:cs typeface="NikoshBAN" pitchFamily="2" charset="0"/>
              </a:rPr>
              <a:t>১। ইংল্যান্ডের রানি ভিক্টোরিয়া ভারতবর্ষে কোম্পানির শাসনের অবসান ঘটান।</a:t>
            </a:r>
          </a:p>
          <a:p>
            <a:r>
              <a:rPr lang="bn-IN" sz="2400" dirty="0" smtClean="0">
                <a:latin typeface="NikoshBAN" pitchFamily="2" charset="0"/>
                <a:cs typeface="NikoshBAN" pitchFamily="2" charset="0"/>
              </a:rPr>
              <a:t>২। রানি ভিক্টোরিয়া লর্ড ক্যানিংকে ভারতের প্রথম ভাইসরয় নিযুক্ত করেন।</a:t>
            </a:r>
          </a:p>
          <a:p>
            <a:r>
              <a:rPr lang="bn-IN" sz="2400" dirty="0" smtClean="0">
                <a:latin typeface="NikoshBAN" pitchFamily="2" charset="0"/>
                <a:cs typeface="NikoshBAN" pitchFamily="2" charset="0"/>
              </a:rPr>
              <a:t>৩। ১৮৫৮ সালে ভারত শাসন আইন প্রণীত হয়।</a:t>
            </a:r>
          </a:p>
          <a:p>
            <a:r>
              <a:rPr lang="bn-IN" sz="2400" dirty="0" smtClean="0">
                <a:latin typeface="NikoshBAN" pitchFamily="2" charset="0"/>
                <a:cs typeface="NikoshBAN" pitchFamily="2" charset="0"/>
              </a:rPr>
              <a:t>৪। ১৮৫৮ সালে রানির ঘোষণা ছিল ভারতবর্ষের শাসনভার নিজ হাতে তুলে নেন।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5">
              <a:lumMod val="40000"/>
              <a:lumOff val="60000"/>
            </a:schemeClr>
          </a:solidFill>
        </p:spPr>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3" name="TextBox 2"/>
          <p:cNvSpPr txBox="1"/>
          <p:nvPr/>
        </p:nvSpPr>
        <p:spPr>
          <a:xfrm>
            <a:off x="2895600" y="0"/>
            <a:ext cx="3657600" cy="52322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একক কাজ </a:t>
            </a:r>
            <a:endParaRPr lang="en-US" sz="2800" dirty="0">
              <a:latin typeface="NikoshBAN" pitchFamily="2" charset="0"/>
              <a:cs typeface="NikoshBAN" pitchFamily="2" charset="0"/>
            </a:endParaRPr>
          </a:p>
        </p:txBody>
      </p:sp>
      <p:sp>
        <p:nvSpPr>
          <p:cNvPr id="4" name="TextBox 3"/>
          <p:cNvSpPr txBox="1"/>
          <p:nvPr/>
        </p:nvSpPr>
        <p:spPr>
          <a:xfrm>
            <a:off x="228600" y="6396335"/>
            <a:ext cx="8534400" cy="46166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ভারতবর্ষে কোম্পাণীর শাসনের অবসান </a:t>
            </a:r>
            <a:r>
              <a:rPr lang="bn-IN" sz="2400" dirty="0" smtClean="0">
                <a:latin typeface="NikoshBAN" pitchFamily="2" charset="0"/>
                <a:cs typeface="NikoshBAN" pitchFamily="2" charset="0"/>
              </a:rPr>
              <a:t>কিভাবে</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হয়</a:t>
            </a:r>
            <a:r>
              <a:rPr lang="bn-IN" sz="2400" dirty="0" smtClean="0">
                <a:latin typeface="NikoshBAN" pitchFamily="2" charset="0"/>
                <a:cs typeface="NikoshBAN" pitchFamily="2" charset="0"/>
              </a:rPr>
              <a:t>? আলোচনা কর।  </a:t>
            </a:r>
            <a:endParaRPr lang="en-US" sz="2400" dirty="0">
              <a:latin typeface="NikoshBAN" pitchFamily="2" charset="0"/>
              <a:cs typeface="NikoshBAN" pitchFamily="2" charset="0"/>
            </a:endParaRPr>
          </a:p>
        </p:txBody>
      </p:sp>
      <p:pic>
        <p:nvPicPr>
          <p:cNvPr id="5122" name="Picture 2" descr="India - Government of India Act of 1858 | Britannica"/>
          <p:cNvPicPr>
            <a:picLocks noChangeAspect="1" noChangeArrowheads="1"/>
          </p:cNvPicPr>
          <p:nvPr/>
        </p:nvPicPr>
        <p:blipFill>
          <a:blip r:embed="rId2"/>
          <a:srcRect/>
          <a:stretch>
            <a:fillRect/>
          </a:stretch>
        </p:blipFill>
        <p:spPr bwMode="auto">
          <a:xfrm>
            <a:off x="304800" y="685800"/>
            <a:ext cx="8458200"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checkerboard(across)">
                                      <p:cBhvr>
                                        <p:cTn id="18" dur="5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6">
              <a:lumMod val="40000"/>
              <a:lumOff val="60000"/>
            </a:schemeClr>
          </a:solidFill>
        </p:spPr>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3" name="TextBox 2"/>
          <p:cNvSpPr txBox="1"/>
          <p:nvPr/>
        </p:nvSpPr>
        <p:spPr>
          <a:xfrm>
            <a:off x="2971800" y="152400"/>
            <a:ext cx="3962400" cy="523220"/>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জোড়ায় কাজ </a:t>
            </a:r>
            <a:endParaRPr lang="en-US" sz="2800" dirty="0">
              <a:latin typeface="NikoshBAN" pitchFamily="2" charset="0"/>
              <a:cs typeface="NikoshBAN" pitchFamily="2" charset="0"/>
            </a:endParaRPr>
          </a:p>
        </p:txBody>
      </p:sp>
      <p:sp>
        <p:nvSpPr>
          <p:cNvPr id="4" name="TextBox 3"/>
          <p:cNvSpPr txBox="1"/>
          <p:nvPr/>
        </p:nvSpPr>
        <p:spPr>
          <a:xfrm>
            <a:off x="304800" y="6400800"/>
            <a:ext cx="8534400" cy="461665"/>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রানী ভিক্টোরিয়া কাকে ভারতের প্রথম ভাইসরয় নিযুক্ত করেন? আলোচনা কর।   </a:t>
            </a:r>
            <a:endParaRPr lang="en-US" sz="2400" dirty="0">
              <a:latin typeface="NikoshBAN" pitchFamily="2" charset="0"/>
              <a:cs typeface="NikoshBAN" pitchFamily="2" charset="0"/>
            </a:endParaRPr>
          </a:p>
        </p:txBody>
      </p:sp>
      <p:pic>
        <p:nvPicPr>
          <p:cNvPr id="4098" name="Picture 2" descr="পঞ্চম শ্রেণির পড়াশোনা | প্রথম আলো"/>
          <p:cNvPicPr>
            <a:picLocks noChangeAspect="1" noChangeArrowheads="1"/>
          </p:cNvPicPr>
          <p:nvPr/>
        </p:nvPicPr>
        <p:blipFill>
          <a:blip r:embed="rId2"/>
          <a:srcRect/>
          <a:stretch>
            <a:fillRect/>
          </a:stretch>
        </p:blipFill>
        <p:spPr bwMode="auto">
          <a:xfrm>
            <a:off x="381000" y="914400"/>
            <a:ext cx="8305800" cy="5281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circle(in)">
                                      <p:cBhvr>
                                        <p:cTn id="18" dur="20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tx2">
              <a:lumMod val="40000"/>
              <a:lumOff val="60000"/>
            </a:schemeClr>
          </a:solidFill>
        </p:spPr>
        <p:txBody>
          <a:bodyPr wrap="square" rtlCol="0">
            <a:spAutoFit/>
          </a:bodyPr>
          <a:lstStyle/>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en-US" dirty="0"/>
          </a:p>
        </p:txBody>
      </p:sp>
      <p:sp>
        <p:nvSpPr>
          <p:cNvPr id="3" name="TextBox 2"/>
          <p:cNvSpPr txBox="1"/>
          <p:nvPr/>
        </p:nvSpPr>
        <p:spPr>
          <a:xfrm>
            <a:off x="3200400" y="152400"/>
            <a:ext cx="3505200" cy="52322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দলগত কাজ </a:t>
            </a:r>
            <a:endParaRPr lang="en-US" sz="2800" dirty="0">
              <a:latin typeface="NikoshBAN" pitchFamily="2" charset="0"/>
              <a:cs typeface="NikoshBAN" pitchFamily="2" charset="0"/>
            </a:endParaRPr>
          </a:p>
        </p:txBody>
      </p:sp>
      <p:sp>
        <p:nvSpPr>
          <p:cNvPr id="4" name="TextBox 3"/>
          <p:cNvSpPr txBox="1"/>
          <p:nvPr/>
        </p:nvSpPr>
        <p:spPr>
          <a:xfrm>
            <a:off x="457200" y="6324600"/>
            <a:ext cx="8153400" cy="461665"/>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১৮৫৮ সালের মহারানীর ঘোষণা কি ছিল? বর্ণনা কর। </a:t>
            </a:r>
            <a:endParaRPr lang="en-US" sz="2400" dirty="0">
              <a:latin typeface="NikoshBAN" pitchFamily="2" charset="0"/>
              <a:cs typeface="NikoshBAN" pitchFamily="2" charset="0"/>
            </a:endParaRPr>
          </a:p>
        </p:txBody>
      </p:sp>
      <p:pic>
        <p:nvPicPr>
          <p:cNvPr id="3074" name="Picture 2" descr="বাংলাদেশ ও বিশ্বপরিচয় | বহুনির্বাচনি প্রশ্ন | প্রথম আলো"/>
          <p:cNvPicPr>
            <a:picLocks noChangeAspect="1" noChangeArrowheads="1"/>
          </p:cNvPicPr>
          <p:nvPr/>
        </p:nvPicPr>
        <p:blipFill>
          <a:blip r:embed="rId2"/>
          <a:srcRect/>
          <a:stretch>
            <a:fillRect/>
          </a:stretch>
        </p:blipFill>
        <p:spPr bwMode="auto">
          <a:xfrm>
            <a:off x="343924" y="838200"/>
            <a:ext cx="8571476"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diamond(in)">
                                      <p:cBhvr>
                                        <p:cTn id="18" dur="2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3">
              <a:lumMod val="60000"/>
              <a:lumOff val="40000"/>
            </a:schemeClr>
          </a:solidFill>
        </p:spPr>
        <p:txBody>
          <a:bodyPr wrap="square" rtlCol="0">
            <a:spAutoFit/>
          </a:bodyPr>
          <a:lstStyle/>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en-US" dirty="0"/>
          </a:p>
        </p:txBody>
      </p:sp>
      <p:sp>
        <p:nvSpPr>
          <p:cNvPr id="3" name="TextBox 2"/>
          <p:cNvSpPr txBox="1"/>
          <p:nvPr/>
        </p:nvSpPr>
        <p:spPr>
          <a:xfrm>
            <a:off x="2667000" y="152400"/>
            <a:ext cx="3810000" cy="52322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বাড়ির কাজ </a:t>
            </a:r>
            <a:endParaRPr lang="en-US" sz="2800" dirty="0">
              <a:latin typeface="NikoshBAN" pitchFamily="2" charset="0"/>
              <a:cs typeface="NikoshBAN" pitchFamily="2" charset="0"/>
            </a:endParaRPr>
          </a:p>
        </p:txBody>
      </p:sp>
      <p:sp>
        <p:nvSpPr>
          <p:cNvPr id="4" name="TextBox 3"/>
          <p:cNvSpPr txBox="1"/>
          <p:nvPr/>
        </p:nvSpPr>
        <p:spPr>
          <a:xfrm>
            <a:off x="304800" y="6027003"/>
            <a:ext cx="8686800" cy="830997"/>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১৮৫৮ সালের ভিক্টোরিয়ার ঘোষণা ভারতে ইষ্ট ইন্ডিয়া কোম্পানীর শাসনের কি কি  পরিবর্তন হয়েছিল তা ব্যাখ্যা কর। </a:t>
            </a:r>
            <a:endParaRPr lang="en-US" sz="2400" dirty="0">
              <a:latin typeface="NikoshBAN" pitchFamily="2" charset="0"/>
              <a:cs typeface="NikoshBAN" pitchFamily="2" charset="0"/>
            </a:endParaRPr>
          </a:p>
        </p:txBody>
      </p:sp>
      <p:sp>
        <p:nvSpPr>
          <p:cNvPr id="2052" name="AutoShape 4" descr="Beautiful Victoria Memorial Kolkata At Sunrise | India Stock Pho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 name="Picture 2" descr="Victoria Memorial travel guidebook –must visit attractions in Kolkata –  Victoria Memorial nearby recommendation – Trip.com"/>
          <p:cNvPicPr>
            <a:picLocks noChangeAspect="1" noChangeArrowheads="1"/>
          </p:cNvPicPr>
          <p:nvPr/>
        </p:nvPicPr>
        <p:blipFill>
          <a:blip r:embed="rId2"/>
          <a:srcRect/>
          <a:stretch>
            <a:fillRect/>
          </a:stretch>
        </p:blipFill>
        <p:spPr bwMode="auto">
          <a:xfrm>
            <a:off x="152400" y="838200"/>
            <a:ext cx="8839200" cy="5067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diamond(in)">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2">
              <a:lumMod val="60000"/>
              <a:lumOff val="40000"/>
            </a:schemeClr>
          </a:solidFill>
        </p:spPr>
        <p:txBody>
          <a:bodyPr wrap="square" rtlCol="0">
            <a:spAutoFit/>
          </a:bodyPr>
          <a:lstStyle/>
          <a:p>
            <a:endParaRPr lang="bn-IN" dirty="0" smtClean="0"/>
          </a:p>
          <a:p>
            <a:r>
              <a:rPr lang="bn-IN" dirty="0" smtClean="0"/>
              <a:t>\</a:t>
            </a:r>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en-US" dirty="0"/>
          </a:p>
        </p:txBody>
      </p:sp>
      <p:pic>
        <p:nvPicPr>
          <p:cNvPr id="3" name="Picture 2" descr="ইস্ট-ইন্ডিয়া কোম্পানির জন্ম, উত্থান, পতন এবং বর্তমানের গল্প"/>
          <p:cNvPicPr>
            <a:picLocks noChangeAspect="1" noChangeArrowheads="1"/>
          </p:cNvPicPr>
          <p:nvPr/>
        </p:nvPicPr>
        <p:blipFill>
          <a:blip r:embed="rId2"/>
          <a:srcRect/>
          <a:stretch>
            <a:fillRect/>
          </a:stretch>
        </p:blipFill>
        <p:spPr bwMode="auto">
          <a:xfrm>
            <a:off x="533400" y="990600"/>
            <a:ext cx="8229600" cy="586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3352800" y="152400"/>
            <a:ext cx="2743200" cy="52322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সবাইকে ধন্যবাদ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0" fill="hold"/>
                                        <p:tgtEl>
                                          <p:spTgt spid="3"/>
                                        </p:tgtEl>
                                        <p:attrNameLst>
                                          <p:attrName>ppt_w</p:attrName>
                                        </p:attrNameLst>
                                      </p:cBhvr>
                                      <p:tavLst>
                                        <p:tav tm="0" fmla="#ppt_w*sin(2.5*pi*$)">
                                          <p:val>
                                            <p:fltVal val="0"/>
                                          </p:val>
                                        </p:tav>
                                        <p:tav tm="100000">
                                          <p:val>
                                            <p:fltVal val="1"/>
                                          </p:val>
                                        </p:tav>
                                      </p:tavLst>
                                    </p:anim>
                                    <p:anim calcmode="lin" valueType="num">
                                      <p:cBhvr>
                                        <p:cTn id="20"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7017306"/>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p:txBody>
      </p:sp>
      <p:pic>
        <p:nvPicPr>
          <p:cNvPr id="8" name="Picture 2" descr="C:\Users\jahid\Pictures\Snapshot_20170603_2.JPG"/>
          <p:cNvPicPr>
            <a:picLocks noChangeAspect="1" noChangeArrowheads="1"/>
          </p:cNvPicPr>
          <p:nvPr/>
        </p:nvPicPr>
        <p:blipFill>
          <a:blip r:embed="rId2"/>
          <a:srcRect/>
          <a:stretch>
            <a:fillRect/>
          </a:stretch>
        </p:blipFill>
        <p:spPr bwMode="auto">
          <a:xfrm>
            <a:off x="381000" y="228600"/>
            <a:ext cx="3581400" cy="3200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4114800" y="228600"/>
            <a:ext cx="1981200" cy="584775"/>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3200" dirty="0" smtClean="0">
                <a:ln w="0"/>
                <a:solidFill>
                  <a:srgbClr val="C00000"/>
                </a:solidFill>
                <a:effectLst>
                  <a:outerShdw blurRad="38100" dist="19050" dir="2700000" algn="tl" rotWithShape="0">
                    <a:schemeClr val="dk1">
                      <a:alpha val="40000"/>
                    </a:schemeClr>
                  </a:outerShdw>
                </a:effectLst>
                <a:latin typeface="NikoshBAN" pitchFamily="2" charset="0"/>
                <a:cs typeface="NikoshBAN" pitchFamily="2" charset="0"/>
              </a:rPr>
              <a:t>পরিচিতি</a:t>
            </a:r>
            <a:endParaRPr lang="en-US" sz="3200" dirty="0">
              <a:ln w="0"/>
              <a:solidFill>
                <a:srgbClr val="C00000"/>
              </a:solidFill>
              <a:effectLst>
                <a:outerShdw blurRad="38100" dist="19050" dir="2700000" algn="tl" rotWithShape="0">
                  <a:schemeClr val="dk1">
                    <a:alpha val="40000"/>
                  </a:schemeClr>
                </a:outerShdw>
              </a:effectLst>
            </a:endParaRPr>
          </a:p>
        </p:txBody>
      </p:sp>
      <p:sp>
        <p:nvSpPr>
          <p:cNvPr id="10" name="Rectangle 9"/>
          <p:cNvSpPr/>
          <p:nvPr/>
        </p:nvSpPr>
        <p:spPr>
          <a:xfrm>
            <a:off x="228600" y="3810000"/>
            <a:ext cx="3810000" cy="2616101"/>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SG" sz="2400" dirty="0" smtClean="0">
                <a:solidFill>
                  <a:schemeClr val="accent2">
                    <a:lumMod val="75000"/>
                  </a:schemeClr>
                </a:solidFill>
                <a:latin typeface="NikoshBAN" panose="02000000000000000000" pitchFamily="2" charset="0"/>
                <a:cs typeface="NikoshBAN" panose="02000000000000000000" pitchFamily="2" charset="0"/>
              </a:rPr>
              <a:t>আ</a:t>
            </a:r>
            <a:r>
              <a:rPr lang="as-IN" sz="2400" dirty="0" smtClean="0">
                <a:solidFill>
                  <a:schemeClr val="accent2">
                    <a:lumMod val="75000"/>
                  </a:schemeClr>
                </a:solidFill>
                <a:latin typeface="NikoshBAN" panose="02000000000000000000" pitchFamily="2" charset="0"/>
                <a:cs typeface="NikoshBAN" panose="02000000000000000000" pitchFamily="2" charset="0"/>
              </a:rPr>
              <a:t>ম</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b="1" dirty="0" err="1" smtClean="0">
                <a:solidFill>
                  <a:schemeClr val="accent2">
                    <a:lumMod val="75000"/>
                  </a:schemeClr>
                </a:solidFill>
                <a:latin typeface="NikoshBAN" panose="02000000000000000000" pitchFamily="2" charset="0"/>
                <a:cs typeface="NikoshBAN" panose="02000000000000000000" pitchFamily="2" charset="0"/>
              </a:rPr>
              <a:t>মোঃ</a:t>
            </a:r>
            <a:r>
              <a:rPr lang="bn-IN" sz="2400" b="1" dirty="0" smtClean="0">
                <a:solidFill>
                  <a:schemeClr val="accent2">
                    <a:lumMod val="75000"/>
                  </a:schemeClr>
                </a:solidFill>
                <a:latin typeface="NikoshBAN" panose="02000000000000000000" pitchFamily="2" charset="0"/>
                <a:cs typeface="NikoshBAN" panose="02000000000000000000" pitchFamily="2" charset="0"/>
              </a:rPr>
              <a:t> জাহিদুল ইসলাম,</a:t>
            </a:r>
          </a:p>
          <a:p>
            <a:r>
              <a:rPr lang="bn-IN" sz="2400" b="1" dirty="0" smtClean="0">
                <a:solidFill>
                  <a:schemeClr val="accent2">
                    <a:lumMod val="75000"/>
                  </a:schemeClr>
                </a:solidFill>
                <a:latin typeface="NikoshBAN" panose="02000000000000000000" pitchFamily="2" charset="0"/>
                <a:cs typeface="NikoshBAN" panose="02000000000000000000" pitchFamily="2" charset="0"/>
              </a:rPr>
              <a:t>সহকারী অধ্যাপক,ইতিহাস বিভাগ।</a:t>
            </a:r>
          </a:p>
          <a:p>
            <a:r>
              <a:rPr lang="bn-IN" sz="2400" dirty="0" smtClean="0">
                <a:solidFill>
                  <a:schemeClr val="accent2">
                    <a:lumMod val="75000"/>
                  </a:schemeClr>
                </a:solidFill>
                <a:latin typeface="NikoshBAN" panose="02000000000000000000" pitchFamily="2" charset="0"/>
                <a:cs typeface="NikoshBAN" panose="02000000000000000000" pitchFamily="2" charset="0"/>
              </a:rPr>
              <a:t>পল্লবী ডিগ্রি</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কলেজ</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bn-IN" sz="2400" dirty="0" smtClean="0">
                <a:solidFill>
                  <a:schemeClr val="accent2">
                    <a:lumMod val="75000"/>
                  </a:schemeClr>
                </a:solidFill>
                <a:latin typeface="NikoshBAN" panose="02000000000000000000" pitchFamily="2" charset="0"/>
                <a:cs typeface="NikoshBAN" panose="02000000000000000000" pitchFamily="2" charset="0"/>
              </a:rPr>
              <a:t> প্লট#১/১, রোড#৫, সেকশন#৮,দুয়ারিপাড়া,রুপনগর,</a:t>
            </a:r>
          </a:p>
          <a:p>
            <a:r>
              <a:rPr lang="bn-IN" sz="2400" dirty="0" smtClean="0">
                <a:solidFill>
                  <a:schemeClr val="accent2">
                    <a:lumMod val="75000"/>
                  </a:schemeClr>
                </a:solidFill>
                <a:latin typeface="NikoshBAN" panose="02000000000000000000" pitchFamily="2" charset="0"/>
                <a:cs typeface="NikoshBAN" panose="02000000000000000000" pitchFamily="2" charset="0"/>
              </a:rPr>
              <a:t> ঢাকা -১২১৬। </a:t>
            </a:r>
          </a:p>
          <a:p>
            <a:r>
              <a:rPr lang="en-SG" sz="2400" dirty="0" err="1" smtClean="0">
                <a:solidFill>
                  <a:schemeClr val="accent2">
                    <a:lumMod val="75000"/>
                  </a:schemeClr>
                </a:solidFill>
                <a:latin typeface="NikoshBAN" panose="02000000000000000000" pitchFamily="2" charset="0"/>
                <a:cs typeface="NikoshBAN" panose="02000000000000000000" pitchFamily="2" charset="0"/>
              </a:rPr>
              <a:t>মোবাইল</a:t>
            </a:r>
            <a:r>
              <a:rPr lang="bn-IN"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০১৫৫২৪৬০৬৯৫</a:t>
            </a:r>
            <a:r>
              <a:rPr lang="en-US" sz="2400" dirty="0" smtClean="0">
                <a:solidFill>
                  <a:schemeClr val="accent2">
                    <a:lumMod val="75000"/>
                  </a:schemeClr>
                </a:solidFill>
                <a:latin typeface="NikoshBAN" panose="02000000000000000000" pitchFamily="2" charset="0"/>
                <a:cs typeface="NikoshBAN" panose="02000000000000000000" pitchFamily="2" charset="0"/>
              </a:rPr>
              <a:t>.</a:t>
            </a:r>
            <a:endParaRPr lang="en-SG" sz="2400" dirty="0" smtClean="0">
              <a:solidFill>
                <a:schemeClr val="accent2">
                  <a:lumMod val="75000"/>
                </a:schemeClr>
              </a:solidFill>
              <a:latin typeface="NikoshBAN" panose="02000000000000000000" pitchFamily="2" charset="0"/>
              <a:cs typeface="NikoshBAN" panose="02000000000000000000" pitchFamily="2" charset="0"/>
            </a:endParaRPr>
          </a:p>
          <a:p>
            <a:r>
              <a:rPr lang="en-US" sz="2000" dirty="0" smtClean="0">
                <a:solidFill>
                  <a:schemeClr val="accent2">
                    <a:lumMod val="75000"/>
                  </a:schemeClr>
                </a:solidFill>
                <a:latin typeface="NikoshBAN" panose="02000000000000000000" pitchFamily="2" charset="0"/>
                <a:cs typeface="NikoshBAN" panose="02000000000000000000" pitchFamily="2" charset="0"/>
                <a:hlinkClick r:id="rId3"/>
              </a:rPr>
              <a:t>jahid01081971@gmai.com</a:t>
            </a:r>
            <a:r>
              <a:rPr lang="bn-IN" sz="2000" dirty="0" smtClean="0">
                <a:solidFill>
                  <a:schemeClr val="accent2">
                    <a:lumMod val="75000"/>
                  </a:schemeClr>
                </a:solidFill>
                <a:latin typeface="NikoshBAN" panose="02000000000000000000" pitchFamily="2" charset="0"/>
                <a:cs typeface="NikoshBAN" panose="02000000000000000000" pitchFamily="2" charset="0"/>
              </a:rPr>
              <a:t> </a:t>
            </a:r>
            <a:endParaRPr lang="en-US" sz="2000" dirty="0"/>
          </a:p>
        </p:txBody>
      </p:sp>
      <p:pic>
        <p:nvPicPr>
          <p:cNvPr id="11" name="Picture 2" descr="No photo description available."/>
          <p:cNvPicPr>
            <a:picLocks noChangeAspect="1" noChangeArrowheads="1"/>
          </p:cNvPicPr>
          <p:nvPr/>
        </p:nvPicPr>
        <p:blipFill>
          <a:blip r:embed="rId4"/>
          <a:srcRect/>
          <a:stretch>
            <a:fillRect/>
          </a:stretch>
        </p:blipFill>
        <p:spPr bwMode="auto">
          <a:xfrm>
            <a:off x="4800600" y="990600"/>
            <a:ext cx="3733800" cy="2286000"/>
          </a:xfrm>
          <a:prstGeom prst="rect">
            <a:avLst/>
          </a:prstGeom>
          <a:solidFill>
            <a:schemeClr val="accent6">
              <a:lumMod val="75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4800600" y="3657601"/>
            <a:ext cx="3810000" cy="2769989"/>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SG" sz="2400" dirty="0" err="1" smtClean="0">
                <a:solidFill>
                  <a:schemeClr val="accent2">
                    <a:lumMod val="75000"/>
                  </a:schemeClr>
                </a:solidFill>
                <a:latin typeface="NikoshBAN" panose="02000000000000000000" pitchFamily="2" charset="0"/>
                <a:cs typeface="NikoshBAN" panose="02000000000000000000" pitchFamily="2" charset="0"/>
              </a:rPr>
              <a:t>আজকের</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বি</a:t>
            </a:r>
            <a:r>
              <a:rPr lang="as-IN" sz="2400" dirty="0" smtClean="0">
                <a:solidFill>
                  <a:schemeClr val="accent2">
                    <a:lumMod val="75000"/>
                  </a:schemeClr>
                </a:solidFill>
                <a:latin typeface="NikoshBAN" panose="02000000000000000000" pitchFamily="2" charset="0"/>
                <a:cs typeface="NikoshBAN" panose="02000000000000000000" pitchFamily="2" charset="0"/>
              </a:rPr>
              <a:t>ষ</a:t>
            </a:r>
            <a:r>
              <a:rPr lang="en-SG" sz="2400" dirty="0" smtClean="0">
                <a:solidFill>
                  <a:schemeClr val="accent2">
                    <a:lumMod val="75000"/>
                  </a:schemeClr>
                </a:solidFill>
                <a:latin typeface="NikoshBAN" panose="02000000000000000000" pitchFamily="2" charset="0"/>
                <a:cs typeface="NikoshBAN" panose="02000000000000000000" pitchFamily="2" charset="0"/>
              </a:rPr>
              <a:t>য়</a:t>
            </a:r>
            <a:r>
              <a:rPr lang="bn-IN" sz="2400" dirty="0" smtClean="0">
                <a:solidFill>
                  <a:schemeClr val="accent2">
                    <a:lumMod val="75000"/>
                  </a:schemeClr>
                </a:solidFill>
                <a:latin typeface="NikoshBAN" panose="02000000000000000000" pitchFamily="2" charset="0"/>
                <a:cs typeface="NikoshBAN" panose="02000000000000000000" pitchFamily="2" charset="0"/>
              </a:rPr>
              <a:t>-</a:t>
            </a:r>
          </a:p>
          <a:p>
            <a:r>
              <a:rPr lang="bn-IN" sz="2000" dirty="0" smtClean="0">
                <a:solidFill>
                  <a:schemeClr val="accent2">
                    <a:lumMod val="75000"/>
                  </a:schemeClr>
                </a:solidFill>
                <a:latin typeface="NikoshBAN" panose="02000000000000000000" pitchFamily="2" charset="0"/>
                <a:cs typeface="NikoshBAN" panose="02000000000000000000" pitchFamily="2" charset="0"/>
              </a:rPr>
              <a:t> </a:t>
            </a:r>
          </a:p>
          <a:p>
            <a:r>
              <a:rPr lang="en-SG" sz="2400" dirty="0" err="1" smtClean="0">
                <a:solidFill>
                  <a:schemeClr val="accent2">
                    <a:lumMod val="75000"/>
                  </a:schemeClr>
                </a:solidFill>
                <a:latin typeface="NikoshBAN" panose="02000000000000000000" pitchFamily="2" charset="0"/>
                <a:cs typeface="NikoshBAN" panose="02000000000000000000" pitchFamily="2" charset="0"/>
              </a:rPr>
              <a:t>শ্রে</a:t>
            </a:r>
            <a:r>
              <a:rPr lang="bn-IN" sz="2400" dirty="0" smtClean="0">
                <a:solidFill>
                  <a:schemeClr val="accent2">
                    <a:lumMod val="75000"/>
                  </a:schemeClr>
                </a:solidFill>
                <a:latin typeface="NikoshBAN" panose="02000000000000000000" pitchFamily="2" charset="0"/>
                <a:cs typeface="NikoshBAN" panose="02000000000000000000" pitchFamily="2" charset="0"/>
              </a:rPr>
              <a:t>ণীঃ</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একাদশ</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bn-IN" sz="2400" dirty="0" smtClean="0">
                <a:solidFill>
                  <a:schemeClr val="accent2">
                    <a:lumMod val="75000"/>
                  </a:schemeClr>
                </a:solidFill>
                <a:latin typeface="NikoshBAN" panose="02000000000000000000" pitchFamily="2" charset="0"/>
                <a:cs typeface="NikoshBAN" panose="02000000000000000000" pitchFamily="2" charset="0"/>
              </a:rPr>
              <a:t>দ্বাদশ</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পত্র-প্রথম,   </a:t>
            </a:r>
          </a:p>
          <a:p>
            <a:r>
              <a:rPr lang="bn-IN" dirty="0" smtClean="0">
                <a:solidFill>
                  <a:schemeClr val="accent2">
                    <a:lumMod val="75000"/>
                  </a:schemeClr>
                </a:solidFill>
                <a:latin typeface="NikoshBAN" panose="02000000000000000000" pitchFamily="2" charset="0"/>
                <a:cs typeface="NikoshBAN" panose="02000000000000000000" pitchFamily="2" charset="0"/>
              </a:rPr>
              <a:t>বাংলাদেশ ও দক্ষিণ এশিয়ার ইতিহাস ১৭৫৭-১৯৭১,</a:t>
            </a:r>
          </a:p>
          <a:p>
            <a:r>
              <a:rPr lang="bn-IN" sz="2400" dirty="0" smtClean="0">
                <a:solidFill>
                  <a:schemeClr val="accent2">
                    <a:lumMod val="75000"/>
                  </a:schemeClr>
                </a:solidFill>
                <a:latin typeface="NikoshBAN" panose="02000000000000000000" pitchFamily="2" charset="0"/>
                <a:cs typeface="NikoshBAN" panose="02000000000000000000" pitchFamily="2" charset="0"/>
              </a:rPr>
              <a:t>বিষয়</a:t>
            </a:r>
            <a:r>
              <a:rPr lang="bn-IN" sz="2400" b="1" dirty="0" smtClean="0">
                <a:solidFill>
                  <a:schemeClr val="accent2">
                    <a:lumMod val="75000"/>
                  </a:schemeClr>
                </a:solidFill>
                <a:latin typeface="NikoshBAN" panose="02000000000000000000" pitchFamily="2" charset="0"/>
                <a:cs typeface="NikoshBAN" panose="02000000000000000000" pitchFamily="2" charset="0"/>
              </a:rPr>
              <a:t>-</a:t>
            </a:r>
            <a:r>
              <a:rPr lang="en-SG" sz="2400" dirty="0" err="1" smtClean="0">
                <a:solidFill>
                  <a:schemeClr val="accent2">
                    <a:lumMod val="75000"/>
                  </a:schemeClr>
                </a:solidFill>
                <a:latin typeface="NikoshBAN" panose="02000000000000000000" pitchFamily="2" charset="0"/>
                <a:cs typeface="NikoshBAN" panose="02000000000000000000" pitchFamily="2" charset="0"/>
              </a:rPr>
              <a:t>ইতিহা</a:t>
            </a:r>
            <a:r>
              <a:rPr lang="bn-IN" sz="2400" dirty="0" smtClean="0">
                <a:solidFill>
                  <a:schemeClr val="accent2">
                    <a:lumMod val="75000"/>
                  </a:schemeClr>
                </a:solidFill>
                <a:latin typeface="NikoshBAN" panose="02000000000000000000" pitchFamily="2" charset="0"/>
                <a:cs typeface="NikoshBAN" panose="02000000000000000000" pitchFamily="2" charset="0"/>
              </a:rPr>
              <a:t>স</a:t>
            </a:r>
            <a:r>
              <a:rPr lang="bn-IN" sz="2400" b="1"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smtClean="0">
                <a:solidFill>
                  <a:schemeClr val="accent2">
                    <a:lumMod val="75000"/>
                  </a:schemeClr>
                </a:solidFill>
                <a:latin typeface="NikoshBAN" panose="02000000000000000000" pitchFamily="2" charset="0"/>
                <a:cs typeface="NikoshBAN" panose="02000000000000000000" pitchFamily="2" charset="0"/>
              </a:rPr>
              <a:t>অ</a:t>
            </a:r>
            <a:r>
              <a:rPr lang="as-IN" sz="2400" dirty="0" smtClean="0">
                <a:solidFill>
                  <a:schemeClr val="accent2">
                    <a:lumMod val="75000"/>
                  </a:schemeClr>
                </a:solidFill>
                <a:latin typeface="NikoshBAN" panose="02000000000000000000" pitchFamily="2" charset="0"/>
                <a:cs typeface="NikoshBAN" panose="02000000000000000000" pitchFamily="2" charset="0"/>
              </a:rPr>
              <a:t>ধ</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য</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য়</a:t>
            </a:r>
            <a:r>
              <a:rPr lang="bn-IN" sz="2400" dirty="0" smtClean="0">
                <a:solidFill>
                  <a:schemeClr val="accent2">
                    <a:lumMod val="75000"/>
                  </a:schemeClr>
                </a:solidFill>
                <a:latin typeface="NikoshBAN" panose="02000000000000000000" pitchFamily="2" charset="0"/>
                <a:cs typeface="NikoshBAN" panose="02000000000000000000" pitchFamily="2" charset="0"/>
              </a:rPr>
              <a:t>-তৃতীয়</a:t>
            </a:r>
            <a:r>
              <a:rPr lang="en-SG" sz="2400" dirty="0" smtClean="0">
                <a:solidFill>
                  <a:schemeClr val="accent2">
                    <a:lumMod val="75000"/>
                  </a:schemeClr>
                </a:solidFill>
                <a:latin typeface="NikoshBAN" panose="02000000000000000000" pitchFamily="2" charset="0"/>
                <a:cs typeface="NikoshBAN" panose="02000000000000000000" pitchFamily="2" charset="0"/>
              </a:rPr>
              <a:t>, </a:t>
            </a:r>
            <a:endParaRPr lang="bn-IN" sz="2400" dirty="0" smtClean="0">
              <a:solidFill>
                <a:schemeClr val="accent2">
                  <a:lumMod val="75000"/>
                </a:schemeClr>
              </a:solidFill>
              <a:latin typeface="NikoshBAN" panose="02000000000000000000" pitchFamily="2" charset="0"/>
              <a:cs typeface="NikoshBAN" panose="02000000000000000000" pitchFamily="2" charset="0"/>
            </a:endParaRPr>
          </a:p>
          <a:p>
            <a:r>
              <a:rPr lang="bn-IN" sz="2200" dirty="0" smtClean="0">
                <a:solidFill>
                  <a:schemeClr val="accent2">
                    <a:lumMod val="75000"/>
                  </a:schemeClr>
                </a:solidFill>
                <a:latin typeface="NikoshBAN" panose="02000000000000000000" pitchFamily="2" charset="0"/>
                <a:cs typeface="NikoshBAN" panose="02000000000000000000" pitchFamily="2" charset="0"/>
              </a:rPr>
              <a:t>ইংরেজ ঔপনিবেশিক শাসনঃ ব্রিটিশ আমল</a:t>
            </a:r>
          </a:p>
          <a:p>
            <a:r>
              <a:rPr lang="bn-IN" dirty="0" smtClean="0">
                <a:solidFill>
                  <a:schemeClr val="accent2">
                    <a:lumMod val="75000"/>
                  </a:schemeClr>
                </a:solidFill>
                <a:latin typeface="NikoshBAN" panose="02000000000000000000" pitchFamily="2" charset="0"/>
                <a:cs typeface="NikoshBAN" panose="02000000000000000000" pitchFamily="2" charset="0"/>
              </a:rPr>
              <a:t>টপিক-</a:t>
            </a:r>
            <a:r>
              <a:rPr lang="en-US" dirty="0" smtClean="0">
                <a:solidFill>
                  <a:schemeClr val="accent2">
                    <a:lumMod val="75000"/>
                  </a:schemeClr>
                </a:solidFill>
                <a:latin typeface="NikoshBAN" panose="02000000000000000000" pitchFamily="2" charset="0"/>
                <a:cs typeface="NikoshBAN" panose="02000000000000000000" pitchFamily="2" charset="0"/>
              </a:rPr>
              <a:t>1858</a:t>
            </a:r>
            <a:r>
              <a:rPr lang="bn-IN" dirty="0" smtClean="0">
                <a:solidFill>
                  <a:schemeClr val="accent2">
                    <a:lumMod val="75000"/>
                  </a:schemeClr>
                </a:solidFill>
                <a:latin typeface="NikoshBAN" panose="02000000000000000000" pitchFamily="2" charset="0"/>
                <a:cs typeface="NikoshBAN" panose="02000000000000000000" pitchFamily="2" charset="0"/>
              </a:rPr>
              <a:t> সালের ভারত শাসন আইন ও প্রক্রিয়া,</a:t>
            </a:r>
            <a:r>
              <a:rPr lang="en-US"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কোড-৩০৪, শনিবার,সময়- ১০টা। </a:t>
            </a:r>
            <a:r>
              <a:rPr lang="en-US" sz="2400" dirty="0" smtClean="0">
                <a:solidFill>
                  <a:schemeClr val="accent2">
                    <a:lumMod val="75000"/>
                  </a:schemeClr>
                </a:solidFill>
                <a:latin typeface="NikoshBAN" panose="02000000000000000000" pitchFamily="2" charset="0"/>
                <a:cs typeface="NikoshBAN" panose="02000000000000000000" pitchFamily="2" charset="0"/>
              </a:rPr>
              <a:t> </a:t>
            </a:r>
            <a:endParaRPr lang="en-US" sz="20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Bottom)">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slide(fromBottom)">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১৮৫৮ সালের ভারত শাসন আইন"/>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0" y="0"/>
            <a:ext cx="9144000" cy="7017306"/>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pic>
        <p:nvPicPr>
          <p:cNvPr id="6" name="Picture 2" descr="১৮৫৮ সালের ভারত শাসন আইন"/>
          <p:cNvPicPr>
            <a:picLocks noChangeAspect="1" noChangeArrowheads="1"/>
          </p:cNvPicPr>
          <p:nvPr/>
        </p:nvPicPr>
        <p:blipFill>
          <a:blip r:embed="rId2"/>
          <a:srcRect/>
          <a:stretch>
            <a:fillRect/>
          </a:stretch>
        </p:blipFill>
        <p:spPr bwMode="auto">
          <a:xfrm>
            <a:off x="152401" y="152400"/>
            <a:ext cx="44196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Kolkata - Hillstarholidays Kolkata is joy of city.Calcutta"/>
          <p:cNvPicPr>
            <a:picLocks noChangeAspect="1" noChangeArrowheads="1"/>
          </p:cNvPicPr>
          <p:nvPr/>
        </p:nvPicPr>
        <p:blipFill>
          <a:blip r:embed="rId3"/>
          <a:srcRect/>
          <a:stretch>
            <a:fillRect/>
          </a:stretch>
        </p:blipFill>
        <p:spPr bwMode="auto">
          <a:xfrm>
            <a:off x="4800600" y="152400"/>
            <a:ext cx="4098471"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সাউথ এশিয়ান মনিটর | আমাদের মানসিকতাকে উপনিবেশমুক্ত করা জরুরি"/>
          <p:cNvPicPr>
            <a:picLocks noChangeAspect="1" noChangeArrowheads="1"/>
          </p:cNvPicPr>
          <p:nvPr/>
        </p:nvPicPr>
        <p:blipFill>
          <a:blip r:embed="rId4"/>
          <a:srcRect/>
          <a:stretch>
            <a:fillRect/>
          </a:stretch>
        </p:blipFill>
        <p:spPr bwMode="auto">
          <a:xfrm>
            <a:off x="228600" y="3276600"/>
            <a:ext cx="42672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34" name="AutoShape 10" descr="১৮৫৮ সালের ভারত শাসন আইন"/>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6" name="Picture 12" descr="১৮৫৮ সালের ভারত শাসন আইন"/>
          <p:cNvPicPr>
            <a:picLocks noChangeAspect="1" noChangeArrowheads="1"/>
          </p:cNvPicPr>
          <p:nvPr/>
        </p:nvPicPr>
        <p:blipFill>
          <a:blip r:embed="rId5"/>
          <a:srcRect/>
          <a:stretch>
            <a:fillRect/>
          </a:stretch>
        </p:blipFill>
        <p:spPr bwMode="auto">
          <a:xfrm>
            <a:off x="4876800" y="3276600"/>
            <a:ext cx="39624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3200400" y="2971800"/>
            <a:ext cx="3429000" cy="461665"/>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এসো কিছু ছবি দেখি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checkerboard(across)">
                                      <p:cBhvr>
                                        <p:cTn id="29" dur="500"/>
                                        <p:tgtEl>
                                          <p:spTgt spid="103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checkerboard(across)">
                                      <p:cBhvr>
                                        <p:cTn id="34"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7017306"/>
          </a:xfrm>
          <a:prstGeom prst="rect">
            <a:avLst/>
          </a:prstGeom>
          <a:solidFill>
            <a:schemeClr val="accent2">
              <a:lumMod val="20000"/>
              <a:lumOff val="80000"/>
            </a:schemeClr>
          </a:solidFill>
        </p:spPr>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8" name="Rectangle 7"/>
          <p:cNvSpPr/>
          <p:nvPr/>
        </p:nvSpPr>
        <p:spPr>
          <a:xfrm>
            <a:off x="2971800" y="152400"/>
            <a:ext cx="3140204" cy="646331"/>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3600" dirty="0" smtClean="0">
                <a:latin typeface="NikoshBAN" pitchFamily="2" charset="0"/>
                <a:cs typeface="NikoshBAN" pitchFamily="2" charset="0"/>
              </a:rPr>
              <a:t>আজকের পাঠ--- </a:t>
            </a:r>
            <a:endParaRPr lang="en-US" sz="3600" dirty="0">
              <a:latin typeface="NikoshBAN" pitchFamily="2" charset="0"/>
              <a:cs typeface="NikoshBAN" pitchFamily="2" charset="0"/>
            </a:endParaRPr>
          </a:p>
        </p:txBody>
      </p:sp>
      <p:sp>
        <p:nvSpPr>
          <p:cNvPr id="9" name="TextBox 8"/>
          <p:cNvSpPr txBox="1"/>
          <p:nvPr/>
        </p:nvSpPr>
        <p:spPr>
          <a:xfrm>
            <a:off x="685800" y="6396335"/>
            <a:ext cx="8001000" cy="461665"/>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১৮৫৮ সালের ভারত শাসন আইন ও প্রক্রিয়া</a:t>
            </a:r>
            <a:endParaRPr lang="en-US" sz="2400" dirty="0">
              <a:latin typeface="NikoshBAN" pitchFamily="2" charset="0"/>
              <a:cs typeface="NikoshBAN" pitchFamily="2" charset="0"/>
            </a:endParaRPr>
          </a:p>
        </p:txBody>
      </p:sp>
      <p:pic>
        <p:nvPicPr>
          <p:cNvPr id="6146" name="Picture 2" descr="ভারতে ব্রিটিশ শাসন (প্রথম পর্ব) | আম আঁটির ভেঁপু"/>
          <p:cNvPicPr>
            <a:picLocks noChangeAspect="1" noChangeArrowheads="1"/>
          </p:cNvPicPr>
          <p:nvPr/>
        </p:nvPicPr>
        <p:blipFill>
          <a:blip r:embed="rId2"/>
          <a:srcRect/>
          <a:stretch>
            <a:fillRect/>
          </a:stretch>
        </p:blipFill>
        <p:spPr bwMode="auto">
          <a:xfrm>
            <a:off x="304800" y="971550"/>
            <a:ext cx="8534400" cy="520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circle(in)">
                                      <p:cBhvr>
                                        <p:cTn id="18" dur="2000"/>
                                        <p:tgtEl>
                                          <p:spTgt spid="614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6"/>
          </a:xfrm>
          <a:prstGeom prst="rect">
            <a:avLst/>
          </a:prstGeom>
          <a:solidFill>
            <a:schemeClr val="bg2">
              <a:lumMod val="90000"/>
            </a:schemeClr>
          </a:solidFill>
        </p:spPr>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5" name="Rectangle 4"/>
          <p:cNvSpPr/>
          <p:nvPr/>
        </p:nvSpPr>
        <p:spPr>
          <a:xfrm>
            <a:off x="3505200" y="457200"/>
            <a:ext cx="2133600" cy="646331"/>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3600" dirty="0" smtClean="0">
                <a:latin typeface="NikoshBAN" pitchFamily="2" charset="0"/>
                <a:cs typeface="NikoshBAN" pitchFamily="2" charset="0"/>
              </a:rPr>
              <a:t>শিখনফল </a:t>
            </a:r>
            <a:endParaRPr lang="en-US" sz="3600" dirty="0">
              <a:latin typeface="NikoshBAN" pitchFamily="2" charset="0"/>
              <a:cs typeface="NikoshBAN" pitchFamily="2" charset="0"/>
            </a:endParaRPr>
          </a:p>
        </p:txBody>
      </p:sp>
      <p:sp>
        <p:nvSpPr>
          <p:cNvPr id="6" name="TextBox 5"/>
          <p:cNvSpPr txBox="1"/>
          <p:nvPr/>
        </p:nvSpPr>
        <p:spPr>
          <a:xfrm>
            <a:off x="457200" y="2133600"/>
            <a:ext cx="7924800" cy="341632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এই পাঠ শেষে শিক্ষার্থীরা---</a:t>
            </a:r>
          </a:p>
          <a:p>
            <a:endParaRPr lang="en-US" sz="2400" dirty="0" smtClean="0">
              <a:latin typeface="NikoshBAN" pitchFamily="2" charset="0"/>
              <a:cs typeface="NikoshBAN" pitchFamily="2" charset="0"/>
            </a:endParaRPr>
          </a:p>
          <a:p>
            <a:r>
              <a:rPr lang="bn-IN" sz="2400" dirty="0" smtClean="0">
                <a:latin typeface="NikoshBAN" pitchFamily="2" charset="0"/>
                <a:cs typeface="NikoshBAN" pitchFamily="2" charset="0"/>
              </a:rPr>
              <a:t>১। কে ভারতবর্ষে কোম্পাণীর শাসনের অবসান ঘটান তা বলতে পারবে-</a:t>
            </a:r>
          </a:p>
          <a:p>
            <a:r>
              <a:rPr lang="bn-IN" sz="2400" dirty="0" smtClean="0">
                <a:latin typeface="NikoshBAN" pitchFamily="2" charset="0"/>
                <a:cs typeface="NikoshBAN" pitchFamily="2" charset="0"/>
              </a:rPr>
              <a:t>২। রানী ভিক্টোরিয়া কাকে ভারতের প্রথম ভাইসরয় নিযুক্ত করেন তা বলতে পারবে-</a:t>
            </a:r>
          </a:p>
          <a:p>
            <a:r>
              <a:rPr lang="bn-IN" sz="2400" dirty="0" smtClean="0">
                <a:latin typeface="NikoshBAN" pitchFamily="2" charset="0"/>
                <a:cs typeface="NikoshBAN" pitchFamily="2" charset="0"/>
              </a:rPr>
              <a:t>৩। ১৮৫৮ সালের মহারানীর ঘোষণা কি ছিল তা বলতে পারবে-</a:t>
            </a:r>
          </a:p>
          <a:p>
            <a:r>
              <a:rPr lang="bn-IN" sz="2400" dirty="0" smtClean="0">
                <a:latin typeface="NikoshBAN" pitchFamily="2" charset="0"/>
                <a:cs typeface="NikoshBAN" pitchFamily="2" charset="0"/>
              </a:rPr>
              <a:t>৪। ভারত সচিব ও তার সহকারী কয়জন তা বলতে পারবে-</a:t>
            </a:r>
          </a:p>
          <a:p>
            <a:r>
              <a:rPr lang="bn-IN" sz="2400" dirty="0" smtClean="0">
                <a:latin typeface="NikoshBAN" pitchFamily="2" charset="0"/>
                <a:cs typeface="NikoshBAN" pitchFamily="2" charset="0"/>
              </a:rPr>
              <a:t>৫। ১৮৫৮ সালের ভিক্টোরিয়ার ঘোষণা ভারতে ইষ্ট ইন্ডিয়া কোম্পানীর শাসনের কি পরিবর্তন হয় তা বলতে পারবে।  </a:t>
            </a:r>
          </a:p>
          <a:p>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017306"/>
          </a:xfrm>
          <a:prstGeom prst="rect">
            <a:avLst/>
          </a:prstGeom>
          <a:solidFill>
            <a:schemeClr val="accent5">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pic>
        <p:nvPicPr>
          <p:cNvPr id="3074" name="Picture 2" descr="রানী ভিক্টোরিয়া সম্পর্কে চমকপ্রদ কিছু তথ্য"/>
          <p:cNvPicPr>
            <a:picLocks noChangeAspect="1" noChangeArrowheads="1"/>
          </p:cNvPicPr>
          <p:nvPr/>
        </p:nvPicPr>
        <p:blipFill>
          <a:blip r:embed="rId2"/>
          <a:srcRect/>
          <a:stretch>
            <a:fillRect/>
          </a:stretch>
        </p:blipFill>
        <p:spPr bwMode="auto">
          <a:xfrm>
            <a:off x="228600" y="152400"/>
            <a:ext cx="4343400" cy="3343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descr="ভারতে ব্রিটিশ শাসন (প্রথম পর্ব) | আম আঁটির ভেঁপু"/>
          <p:cNvPicPr>
            <a:picLocks noChangeAspect="1" noChangeArrowheads="1"/>
          </p:cNvPicPr>
          <p:nvPr/>
        </p:nvPicPr>
        <p:blipFill>
          <a:blip r:embed="rId3"/>
          <a:srcRect/>
          <a:stretch>
            <a:fillRect/>
          </a:stretch>
        </p:blipFill>
        <p:spPr bwMode="auto">
          <a:xfrm>
            <a:off x="4800600" y="152400"/>
            <a:ext cx="4114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8" name="Picture 6" descr="চার্লস ক্যানিং - উইকিপিডিয়া"/>
          <p:cNvPicPr>
            <a:picLocks noChangeAspect="1" noChangeArrowheads="1"/>
          </p:cNvPicPr>
          <p:nvPr/>
        </p:nvPicPr>
        <p:blipFill>
          <a:blip r:embed="rId4"/>
          <a:srcRect/>
          <a:stretch>
            <a:fillRect/>
          </a:stretch>
        </p:blipFill>
        <p:spPr bwMode="auto">
          <a:xfrm>
            <a:off x="228600" y="3657600"/>
            <a:ext cx="42672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80" name="Picture 8" descr="File:IndiaPolitical1893ConstablesHandAtlas.jpg - Wikipedia"/>
          <p:cNvPicPr>
            <a:picLocks noChangeAspect="1" noChangeArrowheads="1"/>
          </p:cNvPicPr>
          <p:nvPr/>
        </p:nvPicPr>
        <p:blipFill>
          <a:blip r:embed="rId5"/>
          <a:srcRect/>
          <a:stretch>
            <a:fillRect/>
          </a:stretch>
        </p:blipFill>
        <p:spPr bwMode="auto">
          <a:xfrm>
            <a:off x="4800600" y="3742694"/>
            <a:ext cx="4114800" cy="3115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3124200" y="3352800"/>
            <a:ext cx="3200400" cy="461665"/>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এসো আরও কিছু ছবি দেখি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box(in)">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box(in)">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box(in)">
                                      <p:cBhvr>
                                        <p:cTn id="28" dur="500"/>
                                        <p:tgtEl>
                                          <p:spTgt spid="307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3080"/>
                                        </p:tgtEl>
                                        <p:attrNameLst>
                                          <p:attrName>style.visibility</p:attrName>
                                        </p:attrNameLst>
                                      </p:cBhvr>
                                      <p:to>
                                        <p:strVal val="visible"/>
                                      </p:to>
                                    </p:set>
                                    <p:animEffect transition="in" filter="box(in)">
                                      <p:cBhvr>
                                        <p:cTn id="33"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3" name="TextBox 2"/>
          <p:cNvSpPr txBox="1"/>
          <p:nvPr/>
        </p:nvSpPr>
        <p:spPr>
          <a:xfrm>
            <a:off x="2514600" y="152400"/>
            <a:ext cx="4191000" cy="523220"/>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ঐতিহাসিক প্রেক্ষাপট </a:t>
            </a:r>
            <a:endParaRPr lang="en-US" sz="2800" dirty="0">
              <a:latin typeface="NikoshBAN" pitchFamily="2" charset="0"/>
              <a:cs typeface="NikoshBAN" pitchFamily="2" charset="0"/>
            </a:endParaRPr>
          </a:p>
        </p:txBody>
      </p:sp>
      <p:sp>
        <p:nvSpPr>
          <p:cNvPr id="4" name="TextBox 3"/>
          <p:cNvSpPr txBox="1"/>
          <p:nvPr/>
        </p:nvSpPr>
        <p:spPr>
          <a:xfrm>
            <a:off x="304800" y="3718679"/>
            <a:ext cx="8686800" cy="3139321"/>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200" b="1" dirty="0" smtClean="0">
                <a:latin typeface="NikoshBAN" pitchFamily="2" charset="0"/>
                <a:cs typeface="NikoshBAN" pitchFamily="2" charset="0"/>
              </a:rPr>
              <a:t>ভারতে কোম্পানি শাসন</a:t>
            </a:r>
            <a:r>
              <a:rPr lang="as-IN" sz="2200" dirty="0" smtClean="0">
                <a:latin typeface="NikoshBAN" pitchFamily="2" charset="0"/>
                <a:cs typeface="NikoshBAN" pitchFamily="2" charset="0"/>
              </a:rPr>
              <a:t> (অথবা </a:t>
            </a:r>
            <a:r>
              <a:rPr lang="as-IN" sz="2200" b="1" dirty="0" smtClean="0">
                <a:latin typeface="NikoshBAN" pitchFamily="2" charset="0"/>
                <a:cs typeface="NikoshBAN" pitchFamily="2" charset="0"/>
              </a:rPr>
              <a:t>কোম্পানি রাজ</a:t>
            </a:r>
            <a:r>
              <a:rPr lang="as-IN" sz="2200" dirty="0" smtClean="0">
                <a:latin typeface="NikoshBAN" pitchFamily="2" charset="0"/>
                <a:cs typeface="NikoshBAN" pitchFamily="2" charset="0"/>
              </a:rPr>
              <a:t> </a:t>
            </a:r>
            <a:r>
              <a:rPr lang="as-IN" sz="2200" dirty="0" smtClean="0">
                <a:latin typeface="NikoshBAN" pitchFamily="2" charset="0"/>
                <a:cs typeface="NikoshBAN" pitchFamily="2" charset="0"/>
                <a:hlinkClick r:id="rId2" tooltip="হিন্দি"/>
              </a:rPr>
              <a:t>হিন্দিতে</a:t>
            </a:r>
            <a:r>
              <a:rPr lang="as-IN" sz="2200" dirty="0" smtClean="0">
                <a:latin typeface="NikoshBAN" pitchFamily="2" charset="0"/>
                <a:cs typeface="NikoshBAN" pitchFamily="2" charset="0"/>
              </a:rPr>
              <a:t> "</a:t>
            </a:r>
            <a:r>
              <a:rPr lang="as-IN" sz="2200" i="1" dirty="0" smtClean="0">
                <a:latin typeface="NikoshBAN" pitchFamily="2" charset="0"/>
                <a:cs typeface="NikoshBAN" pitchFamily="2" charset="0"/>
              </a:rPr>
              <a:t>রাজ</a:t>
            </a:r>
            <a:r>
              <a:rPr lang="as-IN" sz="2200" dirty="0" smtClean="0">
                <a:latin typeface="NikoshBAN" pitchFamily="2" charset="0"/>
                <a:cs typeface="NikoshBAN" pitchFamily="2" charset="0"/>
              </a:rPr>
              <a:t>" শব্দের অর্থ "শাসন") বলতে বুঝা</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ভারতী</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উপমহাদেশে </a:t>
            </a:r>
            <a:r>
              <a:rPr lang="as-IN" sz="2200" dirty="0" smtClean="0">
                <a:latin typeface="NikoshBAN" pitchFamily="2" charset="0"/>
                <a:cs typeface="NikoshBAN" pitchFamily="2" charset="0"/>
                <a:hlinkClick r:id="rId3" tooltip="ব্রিটিশ ইস্ট ইন্ডিয়া কোম্পানি"/>
              </a:rPr>
              <a:t>ব্রিটিশ ইস্ট ইন্ডি</a:t>
            </a:r>
            <a:r>
              <a:rPr lang="bn-IN" sz="2200" dirty="0" smtClean="0">
                <a:latin typeface="NikoshBAN" pitchFamily="2" charset="0"/>
                <a:cs typeface="NikoshBAN" pitchFamily="2" charset="0"/>
                <a:hlinkClick r:id="rId3" tooltip="ব্রিটিশ ইস্ট ইন্ডিয়া কোম্পানি"/>
              </a:rPr>
              <a:t>য়া</a:t>
            </a:r>
            <a:r>
              <a:rPr lang="as-IN" sz="2200" dirty="0" smtClean="0">
                <a:latin typeface="NikoshBAN" pitchFamily="2" charset="0"/>
                <a:cs typeface="NikoshBAN" pitchFamily="2" charset="0"/>
                <a:hlinkClick r:id="rId3" tooltip="ব্রিটিশ ইস্ট ইন্ডিয়া কোম্পানি"/>
              </a:rPr>
              <a:t> কোম্পানির</a:t>
            </a:r>
            <a:r>
              <a:rPr lang="as-IN" sz="2200" dirty="0" smtClean="0">
                <a:latin typeface="NikoshBAN" pitchFamily="2" charset="0"/>
                <a:cs typeface="NikoshBAN" pitchFamily="2" charset="0"/>
              </a:rPr>
              <a:t> শাসন। ১৭৫৭ সালে </a:t>
            </a:r>
            <a:r>
              <a:rPr lang="as-IN" sz="2200" dirty="0" smtClean="0">
                <a:latin typeface="NikoshBAN" pitchFamily="2" charset="0"/>
                <a:cs typeface="NikoshBAN" pitchFamily="2" charset="0"/>
                <a:hlinkClick r:id="rId4" tooltip="পলাশীর যুদ্ধ"/>
              </a:rPr>
              <a:t>পলাশীর যুদ্ধে</a:t>
            </a:r>
            <a:r>
              <a:rPr lang="as-IN" sz="2200" dirty="0" smtClean="0">
                <a:latin typeface="NikoshBAN" pitchFamily="2" charset="0"/>
                <a:cs typeface="NikoshBAN" pitchFamily="2" charset="0"/>
              </a:rPr>
              <a:t> </a:t>
            </a:r>
            <a:r>
              <a:rPr lang="as-IN" sz="2200" dirty="0" smtClean="0">
                <a:latin typeface="NikoshBAN" pitchFamily="2" charset="0"/>
                <a:cs typeface="NikoshBAN" pitchFamily="2" charset="0"/>
                <a:hlinkClick r:id="rId5" tooltip="বাংলার নবাব"/>
              </a:rPr>
              <a:t>বাংলার নবাব</a:t>
            </a:r>
            <a:r>
              <a:rPr lang="as-IN" sz="2200" dirty="0" smtClean="0">
                <a:latin typeface="NikoshBAN" pitchFamily="2" charset="0"/>
                <a:cs typeface="NikoshBAN" pitchFamily="2" charset="0"/>
              </a:rPr>
              <a:t> কোম্পানির হাতে পরাজিত হলে কার্যত এই শাসনের সূচনা ঘটে। ১৭৬৫ সালে কোম্পানি </a:t>
            </a:r>
            <a:r>
              <a:rPr lang="as-IN" sz="2200" dirty="0" smtClean="0">
                <a:latin typeface="NikoshBAN" pitchFamily="2" charset="0"/>
                <a:cs typeface="NikoshBAN" pitchFamily="2" charset="0"/>
                <a:hlinkClick r:id="rId6" tooltip="বঙ্গ"/>
              </a:rPr>
              <a:t>বাংলা</a:t>
            </a:r>
            <a:r>
              <a:rPr lang="as-IN" sz="2200" dirty="0" smtClean="0">
                <a:latin typeface="NikoshBAN" pitchFamily="2" charset="0"/>
                <a:cs typeface="NikoshBAN" pitchFamily="2" charset="0"/>
              </a:rPr>
              <a:t> ও </a:t>
            </a:r>
            <a:r>
              <a:rPr lang="as-IN" sz="2200" dirty="0" smtClean="0">
                <a:latin typeface="NikoshBAN" pitchFamily="2" charset="0"/>
                <a:cs typeface="NikoshBAN" pitchFamily="2" charset="0"/>
                <a:hlinkClick r:id="rId7" tooltip="বিহার"/>
              </a:rPr>
              <a:t>বিহারের</a:t>
            </a:r>
            <a:r>
              <a:rPr lang="as-IN" sz="2200" dirty="0" smtClean="0">
                <a:latin typeface="NikoshBAN" pitchFamily="2" charset="0"/>
                <a:cs typeface="NikoshBAN" pitchFamily="2" charset="0"/>
              </a:rPr>
              <a:t> </a:t>
            </a:r>
            <a:r>
              <a:rPr lang="as-IN" sz="2200" i="1" dirty="0" smtClean="0">
                <a:latin typeface="NikoshBAN" pitchFamily="2" charset="0"/>
                <a:cs typeface="NikoshBAN" pitchFamily="2" charset="0"/>
              </a:rPr>
              <a:t>দেও</a:t>
            </a:r>
            <a:r>
              <a:rPr lang="bn-IN" sz="2200" i="1" dirty="0" smtClean="0">
                <a:latin typeface="NikoshBAN" pitchFamily="2" charset="0"/>
                <a:cs typeface="NikoshBAN" pitchFamily="2" charset="0"/>
              </a:rPr>
              <a:t>য়া</a:t>
            </a:r>
            <a:r>
              <a:rPr lang="as-IN" sz="2200" i="1" dirty="0" smtClean="0">
                <a:latin typeface="NikoshBAN" pitchFamily="2" charset="0"/>
                <a:cs typeface="NikoshBAN" pitchFamily="2" charset="0"/>
              </a:rPr>
              <a:t>নি</a:t>
            </a:r>
            <a:r>
              <a:rPr lang="as-IN" sz="2200" dirty="0" smtClean="0">
                <a:latin typeface="NikoshBAN" pitchFamily="2" charset="0"/>
                <a:cs typeface="NikoshBAN" pitchFamily="2" charset="0"/>
              </a:rPr>
              <a:t> অর্থাৎ রাজস্ব সংগ্রহের অধিকার লাভ করে। ১৭৭২ সালে কোম্পানি কলকাতা</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রাজধানী স্থাপন করে এবং প্রথম </a:t>
            </a:r>
            <a:r>
              <a:rPr lang="as-IN" sz="2200" dirty="0" smtClean="0">
                <a:latin typeface="NikoshBAN" pitchFamily="2" charset="0"/>
                <a:cs typeface="NikoshBAN" pitchFamily="2" charset="0"/>
                <a:hlinkClick r:id="rId8" tooltip="ভারতের গভর্নর-জেনারেল"/>
              </a:rPr>
              <a:t>গভর্নর-জেনারেল</a:t>
            </a:r>
            <a:r>
              <a:rPr lang="as-IN" sz="2200" dirty="0" smtClean="0">
                <a:latin typeface="NikoshBAN" pitchFamily="2" charset="0"/>
                <a:cs typeface="NikoshBAN" pitchFamily="2" charset="0"/>
              </a:rPr>
              <a:t> </a:t>
            </a:r>
            <a:r>
              <a:rPr lang="as-IN" sz="2200" dirty="0" smtClean="0">
                <a:latin typeface="NikoshBAN" pitchFamily="2" charset="0"/>
                <a:cs typeface="NikoshBAN" pitchFamily="2" charset="0"/>
                <a:hlinkClick r:id="rId9" tooltip="ওয়ারেন হেস্টিংস"/>
              </a:rPr>
              <a:t>ও</a:t>
            </a:r>
            <a:r>
              <a:rPr lang="bn-IN" sz="2200" dirty="0" smtClean="0">
                <a:latin typeface="NikoshBAN" pitchFamily="2" charset="0"/>
                <a:cs typeface="NikoshBAN" pitchFamily="2" charset="0"/>
                <a:hlinkClick r:id="rId9" tooltip="ওয়ারেন হেস্টিংস"/>
              </a:rPr>
              <a:t>য়া</a:t>
            </a:r>
            <a:r>
              <a:rPr lang="as-IN" sz="2200" dirty="0" smtClean="0">
                <a:latin typeface="NikoshBAN" pitchFamily="2" charset="0"/>
                <a:cs typeface="NikoshBAN" pitchFamily="2" charset="0"/>
                <a:hlinkClick r:id="rId9" tooltip="ওয়ারেন হেস্টিংস"/>
              </a:rPr>
              <a:t>রেন হেস্টিংসকে</a:t>
            </a:r>
            <a:r>
              <a:rPr lang="as-IN" sz="2200" dirty="0" smtClean="0">
                <a:latin typeface="NikoshBAN" pitchFamily="2" charset="0"/>
                <a:cs typeface="NikoshBAN" pitchFamily="2" charset="0"/>
              </a:rPr>
              <a:t> নিযুক্ত করে প্রত্যক্ষভাবে শাসনকার্যে অংশগ্রহণ করতে শুরু করে। ১৮৫৮ সাল পর্যন্ত এই শাসন স্থা</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ছিল। </a:t>
            </a:r>
            <a:r>
              <a:rPr lang="as-IN" sz="2200" dirty="0" smtClean="0">
                <a:latin typeface="NikoshBAN" pitchFamily="2" charset="0"/>
                <a:cs typeface="NikoshBAN" pitchFamily="2" charset="0"/>
                <a:hlinkClick r:id="rId10" tooltip="মহাবিদ্রোহ ১৮৫৭"/>
              </a:rPr>
              <a:t>১৮৫৭ সালের মহাবিদ্রোহের</a:t>
            </a:r>
            <a:r>
              <a:rPr lang="as-IN" sz="2200" dirty="0" smtClean="0">
                <a:latin typeface="NikoshBAN" pitchFamily="2" charset="0"/>
                <a:cs typeface="NikoshBAN" pitchFamily="2" charset="0"/>
              </a:rPr>
              <a:t> পর </a:t>
            </a:r>
            <a:r>
              <a:rPr lang="as-IN" sz="2200" dirty="0" smtClean="0">
                <a:latin typeface="NikoshBAN" pitchFamily="2" charset="0"/>
                <a:cs typeface="NikoshBAN" pitchFamily="2" charset="0"/>
                <a:hlinkClick r:id="rId11" tooltip="ভারত শাসন আইন, ১৮৫৮ (পাতার অস্তিত্ব নেই)"/>
              </a:rPr>
              <a:t>১৮৫৮ সালের ভারত শাসন আইন</a:t>
            </a:r>
            <a:r>
              <a:rPr lang="as-IN" sz="2200" dirty="0" smtClean="0">
                <a:latin typeface="NikoshBAN" pitchFamily="2" charset="0"/>
                <a:cs typeface="NikoshBAN" pitchFamily="2" charset="0"/>
              </a:rPr>
              <a:t> বলে </a:t>
            </a:r>
            <a:r>
              <a:rPr lang="as-IN" sz="2200" dirty="0" smtClean="0">
                <a:latin typeface="NikoshBAN" pitchFamily="2" charset="0"/>
                <a:cs typeface="NikoshBAN" pitchFamily="2" charset="0"/>
                <a:hlinkClick r:id="rId12" tooltip="ইন্ডিয়া অফিস (পাতার অস্তিত্ব নেই)"/>
              </a:rPr>
              <a:t>ব্রিটিশ সরকার</a:t>
            </a:r>
            <a:r>
              <a:rPr lang="bn-IN" sz="2200" dirty="0" smtClean="0">
                <a:latin typeface="NikoshBAN" pitchFamily="2" charset="0"/>
                <a:cs typeface="NikoshBAN" pitchFamily="2" charset="0"/>
              </a:rPr>
              <a:t> (রানী ভিক্টোরিয়া)</a:t>
            </a:r>
            <a:r>
              <a:rPr lang="as-IN" sz="2200" dirty="0" smtClean="0">
                <a:latin typeface="NikoshBAN" pitchFamily="2" charset="0"/>
                <a:cs typeface="NikoshBAN" pitchFamily="2" charset="0"/>
              </a:rPr>
              <a:t> ভারতের প্রশাসনিক দা</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দা</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ত্ব স্বহস্তে তুলে নে</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এবং দেশে নতুন </a:t>
            </a:r>
            <a:r>
              <a:rPr lang="as-IN" sz="2200" dirty="0" smtClean="0">
                <a:latin typeface="NikoshBAN" pitchFamily="2" charset="0"/>
                <a:cs typeface="NikoshBAN" pitchFamily="2" charset="0"/>
                <a:hlinkClick r:id="rId13" tooltip="ব্রিটিশ রাজ"/>
              </a:rPr>
              <a:t>ব্রিটিশ রাজ</a:t>
            </a:r>
            <a:r>
              <a:rPr lang="as-IN" sz="2200" dirty="0" smtClean="0">
                <a:latin typeface="NikoshBAN" pitchFamily="2" charset="0"/>
                <a:cs typeface="NikoshBAN" pitchFamily="2" charset="0"/>
              </a:rPr>
              <a:t> প্রবর্তিত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a:t>
            </a:r>
            <a:r>
              <a:rPr lang="bn-IN" sz="2200" dirty="0" smtClean="0">
                <a:latin typeface="NikoshBAN" pitchFamily="2" charset="0"/>
                <a:cs typeface="NikoshBAN" pitchFamily="2" charset="0"/>
              </a:rPr>
              <a:t>  </a:t>
            </a:r>
            <a:endParaRPr lang="en-US" sz="2200" dirty="0">
              <a:latin typeface="NikoshBAN" pitchFamily="2" charset="0"/>
              <a:cs typeface="NikoshBAN" pitchFamily="2" charset="0"/>
            </a:endParaRPr>
          </a:p>
        </p:txBody>
      </p:sp>
      <p:sp>
        <p:nvSpPr>
          <p:cNvPr id="5" name="TextBox 4"/>
          <p:cNvSpPr txBox="1"/>
          <p:nvPr/>
        </p:nvSpPr>
        <p:spPr>
          <a:xfrm>
            <a:off x="228600" y="762000"/>
            <a:ext cx="8686800" cy="2800767"/>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200" dirty="0" smtClean="0">
                <a:latin typeface="NikoshBAN" pitchFamily="2" charset="0"/>
                <a:cs typeface="NikoshBAN" pitchFamily="2" charset="0"/>
              </a:rPr>
              <a:t>কোম্পানি ভারতের সামান্য ক</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কটি অঞ্চলে প্রকৃত শাসকের ভূমিকা গ্রহণ করেছিল। ১৭৫৭ সালে </a:t>
            </a:r>
            <a:r>
              <a:rPr lang="as-IN" sz="2200" dirty="0" smtClean="0">
                <a:latin typeface="NikoshBAN" pitchFamily="2" charset="0"/>
                <a:cs typeface="NikoshBAN" pitchFamily="2" charset="0"/>
                <a:hlinkClick r:id="rId4" tooltip="পলাশীর যুদ্ধ"/>
              </a:rPr>
              <a:t>পলাশীর যুদ্ধে</a:t>
            </a:r>
            <a:r>
              <a:rPr lang="as-IN" sz="2200" dirty="0" smtClean="0">
                <a:latin typeface="NikoshBAN" pitchFamily="2" charset="0"/>
                <a:cs typeface="NikoshBAN" pitchFamily="2" charset="0"/>
              </a:rPr>
              <a:t> ক্লাইভের বিজ</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র পরই এই সমস্ত অঞ্চল সরকারিভাবে তাদের স্বাধীনতা হারা</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১৭৬৪ সালে </a:t>
            </a:r>
            <a:r>
              <a:rPr lang="as-IN" sz="2200" dirty="0" smtClean="0">
                <a:latin typeface="NikoshBAN" pitchFamily="2" charset="0"/>
                <a:cs typeface="NikoshBAN" pitchFamily="2" charset="0"/>
                <a:hlinkClick r:id="rId7" tooltip="বিহার"/>
              </a:rPr>
              <a:t>বিহারে</a:t>
            </a:r>
            <a:r>
              <a:rPr lang="as-IN" sz="2200" dirty="0" smtClean="0">
                <a:latin typeface="NikoshBAN" pitchFamily="2" charset="0"/>
                <a:cs typeface="NikoshBAN" pitchFamily="2" charset="0"/>
              </a:rPr>
              <a:t> </a:t>
            </a:r>
            <a:r>
              <a:rPr lang="as-IN" sz="2200" dirty="0" smtClean="0">
                <a:latin typeface="NikoshBAN" pitchFamily="2" charset="0"/>
                <a:cs typeface="NikoshBAN" pitchFamily="2" charset="0"/>
                <a:hlinkClick r:id="rId14" tooltip="বক্সারের যুদ্ধ"/>
              </a:rPr>
              <a:t>বক্সারের যুদ্ধে</a:t>
            </a:r>
            <a:r>
              <a:rPr lang="as-IN" sz="2200" dirty="0" smtClean="0">
                <a:latin typeface="NikoshBAN" pitchFamily="2" charset="0"/>
                <a:cs typeface="NikoshBAN" pitchFamily="2" charset="0"/>
              </a:rPr>
              <a:t> জ</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লাভ করার পর কোম্পানির ক্ষমতা আরও বৃদ্ধি পা</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সম্রাট </a:t>
            </a:r>
            <a:r>
              <a:rPr lang="as-IN" sz="2200" dirty="0" smtClean="0">
                <a:latin typeface="NikoshBAN" pitchFamily="2" charset="0"/>
                <a:cs typeface="NikoshBAN" pitchFamily="2" charset="0"/>
                <a:hlinkClick r:id="rId15" tooltip="দ্বিতীয় শাহ আলম"/>
              </a:rPr>
              <a:t>দ্বিতী</a:t>
            </a:r>
            <a:r>
              <a:rPr lang="bn-IN" sz="2200" dirty="0" smtClean="0">
                <a:latin typeface="NikoshBAN" pitchFamily="2" charset="0"/>
                <a:cs typeface="NikoshBAN" pitchFamily="2" charset="0"/>
                <a:hlinkClick r:id="rId15" tooltip="দ্বিতীয় শাহ আলম"/>
              </a:rPr>
              <a:t>য়</a:t>
            </a:r>
            <a:r>
              <a:rPr lang="as-IN" sz="2200" dirty="0" smtClean="0">
                <a:latin typeface="NikoshBAN" pitchFamily="2" charset="0"/>
                <a:cs typeface="NikoshBAN" pitchFamily="2" charset="0"/>
                <a:hlinkClick r:id="rId15" tooltip="দ্বিতীয় শাহ আলম"/>
              </a:rPr>
              <a:t> শাহ আলম</a:t>
            </a:r>
            <a:r>
              <a:rPr lang="as-IN" sz="2200" dirty="0" smtClean="0">
                <a:latin typeface="NikoshBAN" pitchFamily="2" charset="0"/>
                <a:cs typeface="NikoshBAN" pitchFamily="2" charset="0"/>
              </a:rPr>
              <a:t> কোম্পানিকে </a:t>
            </a:r>
            <a:r>
              <a:rPr lang="as-IN" sz="2200" dirty="0" smtClean="0">
                <a:latin typeface="NikoshBAN" pitchFamily="2" charset="0"/>
                <a:cs typeface="NikoshBAN" pitchFamily="2" charset="0"/>
                <a:hlinkClick r:id="rId6" tooltip="বঙ্গ"/>
              </a:rPr>
              <a:t>বাংলা</a:t>
            </a:r>
            <a:r>
              <a:rPr lang="as-IN" sz="2200" dirty="0" smtClean="0">
                <a:latin typeface="NikoshBAN" pitchFamily="2" charset="0"/>
                <a:cs typeface="NikoshBAN" pitchFamily="2" charset="0"/>
              </a:rPr>
              <a:t>, বিহার ও </a:t>
            </a:r>
            <a:r>
              <a:rPr lang="as-IN" sz="2200" dirty="0" smtClean="0">
                <a:latin typeface="NikoshBAN" pitchFamily="2" charset="0"/>
                <a:cs typeface="NikoshBAN" pitchFamily="2" charset="0"/>
                <a:hlinkClick r:id="rId16" tooltip="ওড়িশা"/>
              </a:rPr>
              <a:t>ওড়িশার</a:t>
            </a:r>
            <a:r>
              <a:rPr lang="as-IN" sz="2200" dirty="0" smtClean="0">
                <a:latin typeface="NikoshBAN" pitchFamily="2" charset="0"/>
                <a:cs typeface="NikoshBAN" pitchFamily="2" charset="0"/>
              </a:rPr>
              <a:t> </a:t>
            </a:r>
            <a:r>
              <a:rPr lang="as-IN" sz="2200" i="1" dirty="0" smtClean="0">
                <a:latin typeface="NikoshBAN" pitchFamily="2" charset="0"/>
                <a:cs typeface="NikoshBAN" pitchFamily="2" charset="0"/>
              </a:rPr>
              <a:t>দেও</a:t>
            </a:r>
            <a:r>
              <a:rPr lang="bn-IN" sz="2200" i="1" dirty="0" smtClean="0">
                <a:latin typeface="NikoshBAN" pitchFamily="2" charset="0"/>
                <a:cs typeface="NikoshBAN" pitchFamily="2" charset="0"/>
              </a:rPr>
              <a:t>য়া</a:t>
            </a:r>
            <a:r>
              <a:rPr lang="as-IN" sz="2200" i="1" dirty="0" smtClean="0">
                <a:latin typeface="NikoshBAN" pitchFamily="2" charset="0"/>
                <a:cs typeface="NikoshBAN" pitchFamily="2" charset="0"/>
              </a:rPr>
              <a:t>ন</a:t>
            </a:r>
            <a:r>
              <a:rPr lang="as-IN" sz="2200" dirty="0" smtClean="0">
                <a:latin typeface="NikoshBAN" pitchFamily="2" charset="0"/>
                <a:cs typeface="NikoshBAN" pitchFamily="2" charset="0"/>
              </a:rPr>
              <a:t> বা রাজস্ব আদা</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কারী ঘোষণা করতে বাধ্য হন। এইভাবে কোম্পানি নিম্ন গাঙ্গে</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উপত্যকার অধিকাংশ অঞ্চলে প্রকৃত শাসনকর্তার ভূমিকা</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অবতীর্ণ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একইভাবে কোম্পানি বোম্বাই ও মাদ্রাজকে কেন্দ্র করে পার্শ্ববর্তী অঞ্চলেও রাজ্যবিস্তারে মনোনিবেশ করে। </a:t>
            </a:r>
            <a:r>
              <a:rPr lang="as-IN" sz="2200" dirty="0" smtClean="0">
                <a:latin typeface="NikoshBAN" pitchFamily="2" charset="0"/>
                <a:cs typeface="NikoshBAN" pitchFamily="2" charset="0"/>
                <a:hlinkClick r:id="rId17" tooltip="ইঙ্গ-মহীশূর যুদ্ধ"/>
              </a:rPr>
              <a:t>ইঙ্গ-মহীশূর যুদ্ধ</a:t>
            </a:r>
            <a:r>
              <a:rPr lang="as-IN" sz="2200" dirty="0" smtClean="0">
                <a:latin typeface="NikoshBAN" pitchFamily="2" charset="0"/>
                <a:cs typeface="NikoshBAN" pitchFamily="2" charset="0"/>
              </a:rPr>
              <a:t> (১৭৬৬-৯৯) ও </a:t>
            </a:r>
            <a:r>
              <a:rPr lang="as-IN" sz="2200" dirty="0" smtClean="0">
                <a:latin typeface="NikoshBAN" pitchFamily="2" charset="0"/>
                <a:cs typeface="NikoshBAN" pitchFamily="2" charset="0"/>
                <a:hlinkClick r:id="rId18" tooltip="ইঙ্গ-মারাঠা যুদ্ধ (পাতার অস্তিত্ব নেই)"/>
              </a:rPr>
              <a:t>ইঙ্গ-মারাঠা যুদ্ধের</a:t>
            </a:r>
            <a:r>
              <a:rPr lang="as-IN" sz="2200" dirty="0" smtClean="0">
                <a:latin typeface="NikoshBAN" pitchFamily="2" charset="0"/>
                <a:cs typeface="NikoshBAN" pitchFamily="2" charset="0"/>
              </a:rPr>
              <a:t> (১৭৭২-১৮১৮) পর শতদ্রু নদীর দক্ষিণে ভারতের অধিকাংশ অঞ্চলে কোম্পানির শাসন কা</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ম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a:t>
            </a:r>
            <a:r>
              <a:rPr lang="bn-IN" sz="2200" dirty="0" smtClean="0">
                <a:latin typeface="NikoshBAN" pitchFamily="2" charset="0"/>
                <a:cs typeface="NikoshBAN" pitchFamily="2" charset="0"/>
              </a:rPr>
              <a:t> </a:t>
            </a:r>
            <a:endParaRPr lang="en-US" sz="2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4"/>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3" name="TextBox 2"/>
          <p:cNvSpPr txBox="1"/>
          <p:nvPr/>
        </p:nvSpPr>
        <p:spPr>
          <a:xfrm>
            <a:off x="228600" y="609600"/>
            <a:ext cx="8686800" cy="341632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b="1" dirty="0" smtClean="0">
                <a:latin typeface="NikoshBAN" pitchFamily="2" charset="0"/>
                <a:cs typeface="NikoshBAN" pitchFamily="2" charset="0"/>
              </a:rPr>
              <a:t>ইন্ডিয়া অ্যাক্ট, ১৮৫৮</a:t>
            </a:r>
            <a:r>
              <a:rPr lang="bn-IN" sz="2400" dirty="0" smtClean="0">
                <a:latin typeface="NikoshBAN" pitchFamily="2" charset="0"/>
                <a:cs typeface="NikoshBAN" pitchFamily="2" charset="0"/>
              </a:rPr>
              <a:t>  ভারতে ইস্ট ইন্ডিয়া কোম্পানির শাসনের অবসান ঘটায় এবং এর বদলে সরাসরি ব্রিটিশ সরকারের নিয়ন্ত্রণ প্রতিষ্ঠিত হয়। এটি ছিল ১৮৫৭ সালের সিপাহি বিপ্লবের প্রত্যক্ষ ফল। যদিও বিপ্লব ব্যর্থ হয়, তথাপি এটি ভারতের ঔপনিবেশিক প্রশাসনে অতি গুরুত্বপূর্ণ পরিবর্তন আনয়নে সমর্থ হয়। ইস্ট ইন্ডিয়া কোম্পানি তার কার্যকারিতা এবং ক্ষমতা অনেক আগেই হারিয়ে ফেলেছিল। ফলে ব্রিটিশ সরকার উপলব্ধি করে যে, ব্রিটিশ ভারতীয় সরকারের ওপর পার্লামেন্টের সরাসরি নিয়ন্ত্রণ প্রতিষ্ঠা করা প্রয়োজন। এ ধরনের আমূল পরিবর্তন খুব একটা কঠিন ছিল না, কেননা ১৭৭৩ সালের </a:t>
            </a:r>
            <a:r>
              <a:rPr lang="bn-IN" sz="2400" cap="small" dirty="0" smtClean="0">
                <a:latin typeface="NikoshBAN" pitchFamily="2" charset="0"/>
                <a:cs typeface="NikoshBAN" pitchFamily="2" charset="0"/>
                <a:hlinkClick r:id="rId2" tooltip="রেগুলেটিং অ্যাক্ট, ১৭৭৩"/>
              </a:rPr>
              <a:t>রেগুলেটিং অ্যাক্ট</a:t>
            </a:r>
            <a:r>
              <a:rPr lang="bn-IN" sz="2400" dirty="0" smtClean="0">
                <a:latin typeface="NikoshBAN" pitchFamily="2" charset="0"/>
                <a:cs typeface="NikoshBAN" pitchFamily="2" charset="0"/>
              </a:rPr>
              <a:t> কার্যকর হওয়ায় কোম্পানির কাছ থেকে ক্ষমতা ধীরে ধীরে হস্তান্তরিত হচ্ছিল পার্লামেন্টের কাছে। আর পরবর্তীকালে  চার্টার অ্যাক্টগুলি ১৮৫৩ সালের মধ্যে কোম্পানিকে কেবল তার পূর্বের ছায়ায় পরিণত করে। </a:t>
            </a:r>
            <a:endParaRPr lang="en-US" sz="2400" dirty="0">
              <a:latin typeface="NikoshBAN" pitchFamily="2" charset="0"/>
              <a:cs typeface="NikoshBAN" pitchFamily="2" charset="0"/>
            </a:endParaRPr>
          </a:p>
        </p:txBody>
      </p:sp>
      <p:sp>
        <p:nvSpPr>
          <p:cNvPr id="4" name="TextBox 3"/>
          <p:cNvSpPr txBox="1"/>
          <p:nvPr/>
        </p:nvSpPr>
        <p:spPr>
          <a:xfrm>
            <a:off x="228600" y="4180344"/>
            <a:ext cx="8610600" cy="2677656"/>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400" b="1" dirty="0" smtClean="0">
                <a:latin typeface="NikoshBAN" pitchFamily="2" charset="0"/>
                <a:cs typeface="NikoshBAN" pitchFamily="2" charset="0"/>
              </a:rPr>
              <a:t>ব্রিটিশ রাজ্যের ইতিহাস</a:t>
            </a:r>
            <a:r>
              <a:rPr lang="as-IN" sz="2400" dirty="0" smtClean="0">
                <a:latin typeface="NikoshBAN" pitchFamily="2" charset="0"/>
                <a:cs typeface="NikoshBAN" pitchFamily="2" charset="0"/>
              </a:rPr>
              <a:t> বলতে ভারতী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উপমহাদেশে ১৮৫৮ খ্রিষ্টাব্দ থেকে ১৯৪৭ খ্রিষ্টাব্দের মধ্যবর্তী ব্রিটিশ শাসনের সম</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কালকে বোঝা</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এই শাসনব্যবস্থা চালু করা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 ১৮৫৮ খ্রিষ্টাব্দে যখন </a:t>
            </a:r>
            <a:r>
              <a:rPr lang="as-IN" sz="2400" dirty="0" smtClean="0">
                <a:latin typeface="NikoshBAN" pitchFamily="2" charset="0"/>
                <a:cs typeface="NikoshBAN" pitchFamily="2" charset="0"/>
                <a:hlinkClick r:id="rId3" tooltip="ব্রিটিশ ইস্ট ইন্ডিয়া কোম্পানি"/>
              </a:rPr>
              <a:t>ইস্ট ইন্ডি</a:t>
            </a:r>
            <a:r>
              <a:rPr lang="bn-IN" sz="2400" dirty="0" smtClean="0">
                <a:latin typeface="NikoshBAN" pitchFamily="2" charset="0"/>
                <a:cs typeface="NikoshBAN" pitchFamily="2" charset="0"/>
                <a:hlinkClick r:id="rId3" tooltip="ব্রিটিশ ইস্ট ইন্ডিয়া কোম্পানি"/>
              </a:rPr>
              <a:t>য়া</a:t>
            </a:r>
            <a:r>
              <a:rPr lang="as-IN" sz="2400" dirty="0" smtClean="0">
                <a:latin typeface="NikoshBAN" pitchFamily="2" charset="0"/>
                <a:cs typeface="NikoshBAN" pitchFamily="2" charset="0"/>
                <a:hlinkClick r:id="rId3" tooltip="ব্রিটিশ ইস্ট ইন্ডিয়া কোম্পানি"/>
              </a:rPr>
              <a:t> কোম্পানির</a:t>
            </a:r>
            <a:r>
              <a:rPr lang="as-IN" sz="2400" dirty="0" smtClean="0">
                <a:latin typeface="NikoshBAN" pitchFamily="2" charset="0"/>
                <a:cs typeface="NikoshBAN" pitchFamily="2" charset="0"/>
              </a:rPr>
              <a:t> শাসন ব্রিটিশ রাজ বা </a:t>
            </a:r>
            <a:r>
              <a:rPr lang="as-IN" sz="2400" dirty="0" smtClean="0">
                <a:latin typeface="NikoshBAN" pitchFamily="2" charset="0"/>
                <a:cs typeface="NikoshBAN" pitchFamily="2" charset="0"/>
                <a:hlinkClick r:id="rId4" tooltip="রাণী ভিক্টোরিয়া"/>
              </a:rPr>
              <a:t>রাণী ভিক্টোরি</a:t>
            </a:r>
            <a:r>
              <a:rPr lang="bn-IN" sz="2400" dirty="0" smtClean="0">
                <a:latin typeface="NikoshBAN" pitchFamily="2" charset="0"/>
                <a:cs typeface="NikoshBAN" pitchFamily="2" charset="0"/>
                <a:hlinkClick r:id="rId4" tooltip="রাণী ভিক্টোরিয়া"/>
              </a:rPr>
              <a:t>য়া</a:t>
            </a:r>
            <a:r>
              <a:rPr lang="as-IN" sz="2400" dirty="0" smtClean="0">
                <a:latin typeface="NikoshBAN" pitchFamily="2" charset="0"/>
                <a:cs typeface="NikoshBAN" pitchFamily="2" charset="0"/>
                <a:hlinkClick r:id="rId4" tooltip="রাণী ভিক্টোরিয়া"/>
              </a:rPr>
              <a:t>র</a:t>
            </a:r>
            <a:r>
              <a:rPr lang="as-IN" sz="2400" dirty="0" smtClean="0">
                <a:latin typeface="NikoshBAN" pitchFamily="2" charset="0"/>
                <a:cs typeface="NikoshBAN" pitchFamily="2" charset="0"/>
              </a:rPr>
              <a:t> কাছে হস্তান্তর করা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যাঁকে ১৮৭৬ খ্রিষ্টাব্দে 'এমপ্রেস অফ ইন্ডি</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বা 'ভারতের সম্রাজ্ঞী' বলে ঘোষণা করা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 এই শাসন ১৯৪৭ খ্রিষ্টাব্দ পর্যন্ত স্থা</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 যখন ভারতী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উপমহাদেশের ব্রিটিশ প্রদেশগুলিকে ভাগ করে দুটি অধিরাজ্য বা ডমিনি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ন সৃষ্টি করা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এই দুটি ছিল যথাক্রমে </a:t>
            </a:r>
            <a:r>
              <a:rPr lang="as-IN" sz="2400" dirty="0" smtClean="0">
                <a:latin typeface="NikoshBAN" pitchFamily="2" charset="0"/>
                <a:cs typeface="NikoshBAN" pitchFamily="2" charset="0"/>
                <a:hlinkClick r:id="rId5" tooltip="ভারত অধিরাজ্য"/>
              </a:rPr>
              <a:t>ভারত অধিরাজ্য</a:t>
            </a:r>
            <a:r>
              <a:rPr lang="as-IN" sz="2400" dirty="0" smtClean="0">
                <a:latin typeface="NikoshBAN" pitchFamily="2" charset="0"/>
                <a:cs typeface="NikoshBAN" pitchFamily="2" charset="0"/>
              </a:rPr>
              <a:t> ও </a:t>
            </a:r>
            <a:r>
              <a:rPr lang="as-IN" sz="2400" dirty="0" smtClean="0">
                <a:latin typeface="NikoshBAN" pitchFamily="2" charset="0"/>
                <a:cs typeface="NikoshBAN" pitchFamily="2" charset="0"/>
                <a:hlinkClick r:id="rId6" tooltip="পাকিস্তান অধিরাজ্য"/>
              </a:rPr>
              <a:t>পাকিস্তান অধিরাজ্য</a:t>
            </a:r>
            <a:r>
              <a:rPr lang="as-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5" name="TextBox 4"/>
          <p:cNvSpPr txBox="1"/>
          <p:nvPr/>
        </p:nvSpPr>
        <p:spPr>
          <a:xfrm>
            <a:off x="3124200" y="0"/>
            <a:ext cx="2971800" cy="523220"/>
          </a:xfrm>
          <a:prstGeom prst="rect">
            <a:avLst/>
          </a:prstGeom>
          <a:solidFill>
            <a:srgbClr val="00B0F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ইন্ডিয়া অ্যাক্ট- ১৮৫৮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3" name="TextBox 2"/>
          <p:cNvSpPr txBox="1"/>
          <p:nvPr/>
        </p:nvSpPr>
        <p:spPr>
          <a:xfrm>
            <a:off x="1981200" y="228600"/>
            <a:ext cx="5334000" cy="523220"/>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১৮৫৮ সালের ভারত শাসন আইন </a:t>
            </a:r>
            <a:endParaRPr lang="en-US" sz="2800" dirty="0">
              <a:latin typeface="NikoshBAN" pitchFamily="2" charset="0"/>
              <a:cs typeface="NikoshBAN" pitchFamily="2" charset="0"/>
            </a:endParaRPr>
          </a:p>
        </p:txBody>
      </p:sp>
      <p:sp>
        <p:nvSpPr>
          <p:cNvPr id="4" name="TextBox 3"/>
          <p:cNvSpPr txBox="1"/>
          <p:nvPr/>
        </p:nvSpPr>
        <p:spPr>
          <a:xfrm>
            <a:off x="228600" y="914400"/>
            <a:ext cx="8610600" cy="1569660"/>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১৮৫৭ সালের মহাবিদ্রোহের ফলে ভারতে কেবল কোম্পানীর শাসনের অবসান হয়নি, ভারতে শাসন ব্যবস্থায় বেশ কিছু মৌলিক পরিবর্তন ঘটে। ১৮৫৮ সালে যে আইন দ্বারা ভারতের ব্রিটিশ পার্লামেন্ট কর্তৃক স্থাপিত হয়, তা ছিল ভারতের উন্নত ধরনের শাসন প্রবর্তনের আইন। (</a:t>
            </a:r>
            <a:r>
              <a:rPr lang="en-US" sz="2400" dirty="0" smtClean="0">
                <a:latin typeface="NikoshBAN" pitchFamily="2" charset="0"/>
                <a:cs typeface="NikoshBAN" pitchFamily="2" charset="0"/>
              </a:rPr>
              <a:t>Act for the better government in India.)</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5" name="TextBox 4"/>
          <p:cNvSpPr txBox="1"/>
          <p:nvPr/>
        </p:nvSpPr>
        <p:spPr>
          <a:xfrm>
            <a:off x="228600" y="2667000"/>
            <a:ext cx="8686800" cy="1200329"/>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এই আইনের দ্বারা ভারতের শাসনের ব্যাপারে ‘ভারতের সচিব’ সর্বেসর্বা হয়ে উঠে। আইনগত তিনি পার্লামেন্টের কাছে দায় থাকলেও ব্রিটিশ পার্লামেন্ট ভারত সম্পর্কে উদাসিন ছিল। কিন্তু এই আইনের দ্বারা বেশ কিছু উল্লেখযোগ্য পরিবর্তন ঘটে। সেগুলো হল-  </a:t>
            </a:r>
            <a:endParaRPr lang="en-US" sz="2400" dirty="0">
              <a:latin typeface="NikoshBAN" pitchFamily="2" charset="0"/>
              <a:cs typeface="NikoshBAN" pitchFamily="2" charset="0"/>
            </a:endParaRPr>
          </a:p>
        </p:txBody>
      </p:sp>
      <p:sp>
        <p:nvSpPr>
          <p:cNvPr id="6" name="TextBox 5"/>
          <p:cNvSpPr txBox="1"/>
          <p:nvPr/>
        </p:nvSpPr>
        <p:spPr>
          <a:xfrm>
            <a:off x="228600" y="4038600"/>
            <a:ext cx="8686800" cy="2677656"/>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১। আইন পরিষদে ভারতীয়দের গ্রহণ</a:t>
            </a:r>
          </a:p>
          <a:p>
            <a:r>
              <a:rPr lang="bn-IN" sz="2400" dirty="0" smtClean="0">
                <a:latin typeface="NikoshBAN" pitchFamily="2" charset="0"/>
                <a:cs typeface="NikoshBAN" pitchFamily="2" charset="0"/>
              </a:rPr>
              <a:t>২। রাজস্ব বিভাজন</a:t>
            </a:r>
          </a:p>
          <a:p>
            <a:r>
              <a:rPr lang="bn-IN" sz="2400" dirty="0" smtClean="0">
                <a:latin typeface="NikoshBAN" pitchFamily="2" charset="0"/>
                <a:cs typeface="NikoshBAN" pitchFamily="2" charset="0"/>
              </a:rPr>
              <a:t>৩। স্থানীয় স্বায়ত্ত্বশাসন প্রবর্তন</a:t>
            </a:r>
          </a:p>
          <a:p>
            <a:r>
              <a:rPr lang="bn-IN" sz="2400" dirty="0" smtClean="0">
                <a:latin typeface="NikoshBAN" pitchFamily="2" charset="0"/>
                <a:cs typeface="NikoshBAN" pitchFamily="2" charset="0"/>
              </a:rPr>
              <a:t>৪। ভারতে ব্রিটিশ পুজির অনুপ্রবেশের ব্যাপকতা</a:t>
            </a:r>
            <a:endParaRPr lang="en-US" sz="2400" dirty="0" smtClean="0">
              <a:latin typeface="NikoshBAN" pitchFamily="2" charset="0"/>
              <a:cs typeface="NikoshBAN" pitchFamily="2" charset="0"/>
            </a:endParaRPr>
          </a:p>
          <a:p>
            <a:r>
              <a:rPr lang="bn-IN" sz="2400" dirty="0" smtClean="0">
                <a:latin typeface="NikoshBAN" pitchFamily="2" charset="0"/>
                <a:cs typeface="NikoshBAN" pitchFamily="2" charset="0"/>
              </a:rPr>
              <a:t>৫। সামরিক বিভাগের পরিবর্তন</a:t>
            </a:r>
          </a:p>
          <a:p>
            <a:r>
              <a:rPr lang="bn-IN" sz="2400" dirty="0" smtClean="0">
                <a:latin typeface="NikoshBAN" pitchFamily="2" charset="0"/>
                <a:cs typeface="NikoshBAN" pitchFamily="2" charset="0"/>
              </a:rPr>
              <a:t>৬। মহাবিদ্রোহের পরবর্তীকালে সরকারি নীতি অবলম্বন </a:t>
            </a:r>
          </a:p>
          <a:p>
            <a:r>
              <a:rPr lang="bn-IN" sz="2400" dirty="0" smtClean="0">
                <a:latin typeface="NikoshBAN" pitchFamily="2" charset="0"/>
                <a:cs typeface="NikoshBAN" pitchFamily="2" charset="0"/>
              </a:rPr>
              <a:t>৭। সরকারি ও সমাজ নীতির ক্ষেত্রে উদাসীনতা প্রভৃতি।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amond(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1029</Words>
  <Application>Microsoft Office PowerPoint</Application>
  <PresentationFormat>On-screen Show (4:3)</PresentationFormat>
  <Paragraphs>494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jahid</dc:creator>
  <cp:lastModifiedBy>jahid</cp:lastModifiedBy>
  <cp:revision>24</cp:revision>
  <dcterms:created xsi:type="dcterms:W3CDTF">2006-08-16T00:00:00Z</dcterms:created>
  <dcterms:modified xsi:type="dcterms:W3CDTF">2021-03-18T03:10:21Z</dcterms:modified>
</cp:coreProperties>
</file>