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72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B07-8A7E-402C-B246-F0D687FF9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0387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chemeClr val="accent4">
                    <a:lumMod val="50000"/>
                  </a:schemeClr>
                </a:solidFill>
              </a:rPr>
              <a:t>শুভ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4">
                    <a:lumMod val="50000"/>
                  </a:schemeClr>
                </a:solidFill>
              </a:rPr>
              <a:t>সকাল</a:t>
            </a:r>
            <a:endParaRPr lang="en-US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7BF457-467F-4195-B944-6D6613D091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73A6FD-E80A-4FD0-AAD3-DF77B17E1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8077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1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সমস্যাটি গাণিতিক বাক্যে লিখি এবং সমাধান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বাবুর কাছে কিছু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ছিলো । সে বাজারে থেকে আরও ৮টি আম কিনলো । এখন তার মোট আম হলো ২০ টি । প্রথমে তার কাছে কতটি আম ছিলো 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BB9D1FD-0C3F-49B8-BD4F-0F15C681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55874"/>
            <a:ext cx="3505200" cy="224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2667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98819"/>
            <a:ext cx="75438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রাজুর কাছে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তার ছোটবোন রিনাকে ৮টি মারবেল দিলো । এখন তার কাছে ১২টি মারবেল অবশিষ্ট রইলো । তার কাছে প্রথমে কতটি মারবেল ছিলো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235383-9CBC-4D34-BD7A-71CB05F2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69819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C8FA61-9F0D-437C-9DFB-BDB080F2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61" y="0"/>
            <a:ext cx="93726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D39A55E-AB1D-43E1-8571-1ADED7C77394}"/>
              </a:ext>
            </a:extLst>
          </p:cNvPr>
          <p:cNvSpPr/>
          <p:nvPr/>
        </p:nvSpPr>
        <p:spPr>
          <a:xfrm>
            <a:off x="-293761" y="2362200"/>
            <a:ext cx="9719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tx2"/>
                </a:solidFill>
              </a:rPr>
              <a:t>আবার দেখা হবে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47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7A1442-3EB8-4B7F-80F1-39C029E0C1A0}"/>
              </a:ext>
            </a:extLst>
          </p:cNvPr>
          <p:cNvSpPr/>
          <p:nvPr/>
        </p:nvSpPr>
        <p:spPr>
          <a:xfrm>
            <a:off x="1125852" y="2828835"/>
            <a:ext cx="70275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শিক্ষকের </a:t>
            </a:r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মাসুদ রানা </a:t>
            </a:r>
            <a:endParaRPr lang="bn-IN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পদবিঃ 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IN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বিদ্যালয়ের নামঃ 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ব্রহ্মপুর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হরিপুর,ঠাকুরগাঁও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0D6805E9-492B-47B1-A458-6705E288D7DC}"/>
              </a:ext>
            </a:extLst>
          </p:cNvPr>
          <p:cNvSpPr/>
          <p:nvPr/>
        </p:nvSpPr>
        <p:spPr>
          <a:xfrm>
            <a:off x="1524000" y="457200"/>
            <a:ext cx="5732147" cy="2133600"/>
          </a:xfrm>
          <a:prstGeom prst="triangle">
            <a:avLst>
              <a:gd name="adj" fmla="val 54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388753-3326-47C3-AB05-7E000990F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97" y="445874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3C5AE-27ED-41DD-9491-F8026B291A61}"/>
              </a:ext>
            </a:extLst>
          </p:cNvPr>
          <p:cNvSpPr/>
          <p:nvPr/>
        </p:nvSpPr>
        <p:spPr>
          <a:xfrm>
            <a:off x="1217927" y="887259"/>
            <a:ext cx="5257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>
              <a:buNone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বিষয়ঃযোগ এবং বিয়োগের সম্পর্ক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৪৫মিনিট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87EF945-1245-4C92-91BD-30C38F793061}"/>
              </a:ext>
            </a:extLst>
          </p:cNvPr>
          <p:cNvSpPr/>
          <p:nvPr/>
        </p:nvSpPr>
        <p:spPr>
          <a:xfrm>
            <a:off x="2615560" y="45720"/>
            <a:ext cx="2462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2BCD2F-DE6E-44B2-8353-066424A8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7" y="4038601"/>
            <a:ext cx="6708237" cy="2765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F50CD7-9AF7-4A40-AEA6-B598E553A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925"/>
            <a:ext cx="3048000" cy="27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2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058AD-5DCB-4956-A096-7E38893AEC8C}"/>
              </a:ext>
            </a:extLst>
          </p:cNvPr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C347E5-078C-4FCF-A482-BFFB9BA7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969FB8-6A38-4A53-A4F7-CF9F2B5E42E8}"/>
              </a:ext>
            </a:extLst>
          </p:cNvPr>
          <p:cNvSpPr/>
          <p:nvPr/>
        </p:nvSpPr>
        <p:spPr>
          <a:xfrm>
            <a:off x="2057400" y="21336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১১.১.১ ছবি বা কথার বর্ণিত তথ্যের গাণিতিক রুপ দিতে পারবে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2CBECC-3E32-4CC4-981A-0FC735A78430}"/>
              </a:ext>
            </a:extLst>
          </p:cNvPr>
          <p:cNvSpPr/>
          <p:nvPr/>
        </p:nvSpPr>
        <p:spPr>
          <a:xfrm>
            <a:off x="3352800" y="1143000"/>
            <a:ext cx="27077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শিক্ষণফল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240271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2DE144F-B29D-4F53-98C6-A4F8F855BD74}"/>
              </a:ext>
            </a:extLst>
          </p:cNvPr>
          <p:cNvSpPr/>
          <p:nvPr/>
        </p:nvSpPr>
        <p:spPr>
          <a:xfrm>
            <a:off x="3012963" y="359990"/>
            <a:ext cx="3612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বাস্তব পর্যায়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224C58-4442-42AB-B472-45BC244C0857}"/>
              </a:ext>
            </a:extLst>
          </p:cNvPr>
          <p:cNvSpPr/>
          <p:nvPr/>
        </p:nvSpPr>
        <p:spPr>
          <a:xfrm>
            <a:off x="278069" y="1442783"/>
            <a:ext cx="8842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শ্রেণি কক্ষের কিছু জিনিষের সাহায্যে যোগ এবং বিয়োগের ধারণা প্রদান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D16204-10ED-4ACF-A09E-60137CF0E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8684" y="3545115"/>
            <a:ext cx="3477065" cy="2534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239884-1532-42A8-8636-4705CE9A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21918"/>
          <a:stretch/>
        </p:blipFill>
        <p:spPr>
          <a:xfrm rot="16200000">
            <a:off x="2565570" y="3713203"/>
            <a:ext cx="3327063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AB53F9-75A3-413B-991C-494A4A678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44840"/>
            <a:ext cx="2600325" cy="3327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6699E3-49B8-4ACF-B026-C8B41C461845}"/>
              </a:ext>
            </a:extLst>
          </p:cNvPr>
          <p:cNvSpPr txBox="1"/>
          <p:nvPr/>
        </p:nvSpPr>
        <p:spPr>
          <a:xfrm>
            <a:off x="434679" y="2233866"/>
            <a:ext cx="1930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/>
              <a:t>পেন্সিল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3032B4-7D2E-48FA-9A73-A2A005B03566}"/>
              </a:ext>
            </a:extLst>
          </p:cNvPr>
          <p:cNvSpPr txBox="1"/>
          <p:nvPr/>
        </p:nvSpPr>
        <p:spPr>
          <a:xfrm>
            <a:off x="3397479" y="232151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/>
              <a:t>কলম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24DD27-C3EF-4114-96E0-F50AB206FC62}"/>
              </a:ext>
            </a:extLst>
          </p:cNvPr>
          <p:cNvSpPr txBox="1"/>
          <p:nvPr/>
        </p:nvSpPr>
        <p:spPr>
          <a:xfrm>
            <a:off x="6384388" y="2307441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/>
              <a:t>বই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59596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686477-B5B2-4438-8FD7-53777B95E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5EB9E2-6AD3-4373-B4A7-10EECC4F49B8}"/>
              </a:ext>
            </a:extLst>
          </p:cNvPr>
          <p:cNvSpPr txBox="1"/>
          <p:nvPr/>
        </p:nvSpPr>
        <p:spPr>
          <a:xfrm>
            <a:off x="1371600" y="152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2"/>
                </a:solidFill>
              </a:rPr>
              <a:t>গণীত বইয়ের পৃষ্ঠা প্রদর্শন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20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5F206F-4623-485E-827B-0ECD3169E3AA}"/>
              </a:ext>
            </a:extLst>
          </p:cNvPr>
          <p:cNvSpPr/>
          <p:nvPr/>
        </p:nvSpPr>
        <p:spPr>
          <a:xfrm>
            <a:off x="533400" y="1981200"/>
            <a:ext cx="8258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কাছে কিছু আম ছিলো । এর মধ্যে ৫টি আম বিক্রি করার পর এখন আমাদের কাছে ৭টি আম আছে । প্রথমে আমাদের কতগুলো আম ছিল </a:t>
            </a:r>
            <a:endParaRPr lang="en-US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A447E14-9F1A-470D-943E-3D61CA05961C}"/>
              </a:ext>
            </a:extLst>
          </p:cNvPr>
          <p:cNvSpPr/>
          <p:nvPr/>
        </p:nvSpPr>
        <p:spPr>
          <a:xfrm>
            <a:off x="381000" y="762000"/>
            <a:ext cx="838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কয়েক</a:t>
            </a:r>
            <a:r>
              <a:rPr lang="en-US" sz="2800" dirty="0"/>
              <a:t> </a:t>
            </a:r>
            <a:r>
              <a:rPr lang="en-US" sz="2800" dirty="0" err="1"/>
              <a:t>টি</a:t>
            </a:r>
            <a:r>
              <a:rPr lang="en-US" sz="2800" dirty="0"/>
              <a:t> </a:t>
            </a:r>
            <a:r>
              <a:rPr lang="en-US" sz="2800" dirty="0" err="1"/>
              <a:t>দলে</a:t>
            </a:r>
            <a:r>
              <a:rPr lang="en-US" sz="2800" dirty="0"/>
              <a:t> </a:t>
            </a:r>
            <a:r>
              <a:rPr lang="en-US" sz="2800" dirty="0" err="1"/>
              <a:t>ভাগ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সমস্যা</a:t>
            </a:r>
            <a:r>
              <a:rPr lang="en-US" sz="2800" dirty="0"/>
              <a:t> </a:t>
            </a:r>
            <a:r>
              <a:rPr lang="en-US" sz="2800" dirty="0" err="1"/>
              <a:t>সমাধান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দিব</a:t>
            </a:r>
            <a:r>
              <a:rPr lang="en-US" sz="2800" dirty="0"/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5F103-8687-4061-9D7F-25255F8154EE}"/>
              </a:ext>
            </a:extLst>
          </p:cNvPr>
          <p:cNvSpPr/>
          <p:nvPr/>
        </p:nvSpPr>
        <p:spPr>
          <a:xfrm>
            <a:off x="76200" y="41910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সমস্যার গাণিতিক গাণিতিক বাক্য হবে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   - ৫= ৭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এখানে,           হলো প্রথমে আমাদের কাছে যে সংখ্যক আম ছিলো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1400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9CB094-8D57-45E0-9EE6-A5C4E4FA0F06}"/>
              </a:ext>
            </a:extLst>
          </p:cNvPr>
          <p:cNvSpPr/>
          <p:nvPr/>
        </p:nvSpPr>
        <p:spPr>
          <a:xfrm>
            <a:off x="381000" y="48006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EF0FFC-78E6-45EE-8311-56AF4C04C389}"/>
              </a:ext>
            </a:extLst>
          </p:cNvPr>
          <p:cNvSpPr/>
          <p:nvPr/>
        </p:nvSpPr>
        <p:spPr>
          <a:xfrm>
            <a:off x="1447800" y="5334000"/>
            <a:ext cx="838200" cy="607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962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সমাধান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315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ব্যাগে কয়েকটি লিচু ছিলো । পরে আরও ৫টি লিচু ব্যাগে রাখা হলো । ব্যাগে মোট লিচু হলো ১২টি । প্রথমে ব্যাগে কয়টি লিচু ছিলো?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371600"/>
            <a:ext cx="4267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 বাক্যঃ           + ৫=১২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47800"/>
            <a:ext cx="533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rcules-shopping-bag-superextralarge-195455.jpg"/>
          <p:cNvPicPr>
            <a:picLocks noChangeAspect="1"/>
          </p:cNvPicPr>
          <p:nvPr/>
        </p:nvPicPr>
        <p:blipFill>
          <a:blip r:embed="rId2"/>
          <a:srcRect l="14894" r="14894"/>
          <a:stretch>
            <a:fillRect/>
          </a:stretch>
        </p:blipFill>
        <p:spPr>
          <a:xfrm>
            <a:off x="0" y="2286000"/>
            <a:ext cx="3276600" cy="3505200"/>
          </a:xfrm>
          <a:prstGeom prst="rect">
            <a:avLst/>
          </a:prstGeom>
        </p:spPr>
      </p:pic>
      <p:pic>
        <p:nvPicPr>
          <p:cNvPr id="8" name="Picture 7" descr="BCA-9881.png"/>
          <p:cNvPicPr>
            <a:picLocks noChangeAspect="1"/>
          </p:cNvPicPr>
          <p:nvPr/>
        </p:nvPicPr>
        <p:blipFill>
          <a:blip r:embed="rId3"/>
          <a:srcRect l="5003" t="12639" r="64999" b="33335"/>
          <a:stretch>
            <a:fillRect/>
          </a:stretch>
        </p:blipFill>
        <p:spPr>
          <a:xfrm>
            <a:off x="5181600" y="2286000"/>
            <a:ext cx="2971800" cy="335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2286000"/>
            <a:ext cx="2895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১২ টিলিচু ব্যাগে ছিলো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286000"/>
            <a:ext cx="3200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৫টি লিচু ব্যাগে রাখা হলো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6019800"/>
            <a:ext cx="2819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৭টি লিচু ব্যাগে ছিলো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3657600"/>
            <a:ext cx="609600" cy="609600"/>
          </a:xfrm>
          <a:prstGeom prst="rect">
            <a:avLst/>
          </a:prstGeom>
        </p:spPr>
      </p:pic>
      <p:pic>
        <p:nvPicPr>
          <p:cNvPr id="42" name="Picture 41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3657600"/>
            <a:ext cx="609600" cy="609600"/>
          </a:xfrm>
          <a:prstGeom prst="rect">
            <a:avLst/>
          </a:prstGeom>
        </p:spPr>
      </p:pic>
      <p:pic>
        <p:nvPicPr>
          <p:cNvPr id="43" name="Picture 42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3657600"/>
            <a:ext cx="609600" cy="609600"/>
          </a:xfrm>
          <a:prstGeom prst="rect">
            <a:avLst/>
          </a:prstGeom>
        </p:spPr>
      </p:pic>
      <p:pic>
        <p:nvPicPr>
          <p:cNvPr id="44" name="Picture 43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3657600"/>
            <a:ext cx="609600" cy="609600"/>
          </a:xfrm>
          <a:prstGeom prst="rect">
            <a:avLst/>
          </a:prstGeom>
        </p:spPr>
      </p:pic>
      <p:pic>
        <p:nvPicPr>
          <p:cNvPr id="45" name="Picture 44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4267200"/>
            <a:ext cx="609600" cy="609600"/>
          </a:xfrm>
          <a:prstGeom prst="rect">
            <a:avLst/>
          </a:prstGeom>
        </p:spPr>
      </p:pic>
      <p:pic>
        <p:nvPicPr>
          <p:cNvPr id="46" name="Picture 45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4267200"/>
            <a:ext cx="609600" cy="609600"/>
          </a:xfrm>
          <a:prstGeom prst="rect">
            <a:avLst/>
          </a:prstGeom>
        </p:spPr>
      </p:pic>
      <p:pic>
        <p:nvPicPr>
          <p:cNvPr id="47" name="Picture 46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4267200"/>
            <a:ext cx="609600" cy="609600"/>
          </a:xfrm>
          <a:prstGeom prst="rect">
            <a:avLst/>
          </a:prstGeom>
        </p:spPr>
      </p:pic>
      <p:pic>
        <p:nvPicPr>
          <p:cNvPr id="48" name="Picture 47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4267200"/>
            <a:ext cx="609600" cy="609600"/>
          </a:xfrm>
          <a:prstGeom prst="rect">
            <a:avLst/>
          </a:prstGeom>
        </p:spPr>
      </p:pic>
      <p:pic>
        <p:nvPicPr>
          <p:cNvPr id="49" name="Picture 48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2133600" y="4876800"/>
            <a:ext cx="609600" cy="609600"/>
          </a:xfrm>
          <a:prstGeom prst="rect">
            <a:avLst/>
          </a:prstGeom>
        </p:spPr>
      </p:pic>
      <p:pic>
        <p:nvPicPr>
          <p:cNvPr id="50" name="Picture 49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1524000" y="4876800"/>
            <a:ext cx="609600" cy="609600"/>
          </a:xfrm>
          <a:prstGeom prst="rect">
            <a:avLst/>
          </a:prstGeom>
        </p:spPr>
      </p:pic>
      <p:pic>
        <p:nvPicPr>
          <p:cNvPr id="51" name="Picture 50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914400" y="4876800"/>
            <a:ext cx="609600" cy="609600"/>
          </a:xfrm>
          <a:prstGeom prst="rect">
            <a:avLst/>
          </a:prstGeom>
        </p:spPr>
      </p:pic>
      <p:pic>
        <p:nvPicPr>
          <p:cNvPr id="52" name="Picture 51" descr="b84d409ec0d0e1f56d773b97f417429c.jpg"/>
          <p:cNvPicPr>
            <a:picLocks noChangeAspect="1"/>
          </p:cNvPicPr>
          <p:nvPr/>
        </p:nvPicPr>
        <p:blipFill>
          <a:blip r:embed="rId4" cstate="print"/>
          <a:srcRect l="20112" t="24675" r="13519" b="12987"/>
          <a:stretch>
            <a:fillRect/>
          </a:stretch>
        </p:blipFill>
        <p:spPr>
          <a:xfrm>
            <a:off x="304800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5833 0.011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6667 0.011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6667 0.0111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5833 0.077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 -0.0222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79479"/>
              </p:ext>
            </p:extLst>
          </p:nvPr>
        </p:nvGraphicFramePr>
        <p:xfrm>
          <a:off x="381000" y="1371600"/>
          <a:ext cx="8382000" cy="38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59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651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8446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শাপ</a:t>
                      </a:r>
                      <a:r>
                        <a:rPr lang="as-IN" sz="40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+       = ১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+       =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কু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    +  ১৫ = 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বেল</a:t>
                      </a:r>
                      <a:r>
                        <a:rPr lang="as-IN" sz="4000" baseline="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     ১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+       = ৪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95800" y="2286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3048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95800" y="4572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3810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288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শুভ সকাল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User</dc:creator>
  <cp:lastModifiedBy>MY</cp:lastModifiedBy>
  <cp:revision>31</cp:revision>
  <dcterms:created xsi:type="dcterms:W3CDTF">2006-08-16T00:00:00Z</dcterms:created>
  <dcterms:modified xsi:type="dcterms:W3CDTF">2021-03-20T17:28:08Z</dcterms:modified>
</cp:coreProperties>
</file>