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3" r:id="rId5"/>
    <p:sldId id="259" r:id="rId6"/>
    <p:sldId id="261" r:id="rId7"/>
    <p:sldId id="262" r:id="rId8"/>
    <p:sldId id="277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8" r:id="rId19"/>
    <p:sldId id="272" r:id="rId20"/>
    <p:sldId id="274" r:id="rId21"/>
    <p:sldId id="275" r:id="rId22"/>
    <p:sldId id="276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593A9A-90D8-4546-BB34-6A6E698D0223}" type="doc">
      <dgm:prSet loTypeId="urn:microsoft.com/office/officeart/2009/3/layout/DescendingProcess" loCatId="process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CD15B5-A9CC-42C5-A0B4-AC06EF2348DD}">
      <dgm:prSet phldrT="[Text]"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r>
            <a:rPr lang="en-US" b="1" cap="none" spc="0" dirty="0" err="1" smtClean="0">
              <a:ln/>
              <a:solidFill>
                <a:schemeClr val="accent4"/>
              </a:solidFill>
              <a:effectLst/>
            </a:rPr>
            <a:t>আলোচনা</a:t>
          </a:r>
          <a:r>
            <a:rPr lang="en-US" b="1" cap="none" spc="0" dirty="0" smtClean="0">
              <a:ln/>
              <a:solidFill>
                <a:schemeClr val="accent4"/>
              </a:solidFill>
              <a:effectLst/>
            </a:rPr>
            <a:t> </a:t>
          </a:r>
          <a:endParaRPr lang="en-US" b="1" cap="none" spc="0" dirty="0">
            <a:ln/>
            <a:solidFill>
              <a:schemeClr val="accent4"/>
            </a:solidFill>
            <a:effectLst/>
          </a:endParaRPr>
        </a:p>
      </dgm:t>
    </dgm:pt>
    <dgm:pt modelId="{62ED8D1C-00E8-42EE-9306-476A14B499BD}" type="parTrans" cxnId="{A6DD997D-1CA3-4EA2-B777-307237ECED82}">
      <dgm:prSet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endParaRPr lang="en-US" b="1" cap="none" spc="0">
            <a:ln/>
            <a:solidFill>
              <a:schemeClr val="accent4"/>
            </a:solidFill>
            <a:effectLst/>
          </a:endParaRPr>
        </a:p>
      </dgm:t>
    </dgm:pt>
    <dgm:pt modelId="{20C15753-E646-415F-ADDF-9957B643C08B}" type="sibTrans" cxnId="{A6DD997D-1CA3-4EA2-B777-307237ECED82}">
      <dgm:prSet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endParaRPr lang="en-US" b="1" cap="none" spc="0">
            <a:ln/>
            <a:solidFill>
              <a:schemeClr val="accent4"/>
            </a:solidFill>
            <a:effectLst/>
          </a:endParaRPr>
        </a:p>
      </dgm:t>
    </dgm:pt>
    <dgm:pt modelId="{4913758A-127D-4B6F-9277-480444F1DD34}">
      <dgm:prSet phldrT="[Text]"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r>
            <a:rPr lang="en-US" b="1" cap="none" spc="0" dirty="0" err="1" smtClean="0">
              <a:ln/>
              <a:solidFill>
                <a:schemeClr val="accent4"/>
              </a:solidFill>
              <a:effectLst/>
            </a:rPr>
            <a:t>শেষে</a:t>
          </a:r>
          <a:endParaRPr lang="en-US" b="1" cap="none" spc="0" dirty="0">
            <a:ln/>
            <a:solidFill>
              <a:schemeClr val="accent4"/>
            </a:solidFill>
            <a:effectLst/>
          </a:endParaRPr>
        </a:p>
      </dgm:t>
    </dgm:pt>
    <dgm:pt modelId="{4814C1BC-8D5B-420B-BCF7-76CF85A324BD}" type="parTrans" cxnId="{6AC98882-C4CE-406B-8FD6-C3794BA3224F}">
      <dgm:prSet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endParaRPr lang="en-US" b="1" cap="none" spc="0">
            <a:ln/>
            <a:solidFill>
              <a:schemeClr val="accent4"/>
            </a:solidFill>
            <a:effectLst/>
          </a:endParaRPr>
        </a:p>
      </dgm:t>
    </dgm:pt>
    <dgm:pt modelId="{96F9D4A6-2054-47FB-BDCF-65CAAED2189D}" type="sibTrans" cxnId="{6AC98882-C4CE-406B-8FD6-C3794BA3224F}">
      <dgm:prSet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endParaRPr lang="en-US" b="1" cap="none" spc="0">
            <a:ln/>
            <a:solidFill>
              <a:schemeClr val="accent4"/>
            </a:solidFill>
            <a:effectLst/>
          </a:endParaRPr>
        </a:p>
      </dgm:t>
    </dgm:pt>
    <dgm:pt modelId="{0BCCB44C-57D4-413A-B43D-B4FC43798C92}">
      <dgm:prSet phldrT="[Text]"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r>
            <a:rPr lang="en-US" b="1" cap="none" spc="0" dirty="0" err="1" smtClean="0">
              <a:ln/>
              <a:solidFill>
                <a:schemeClr val="accent4"/>
              </a:solidFill>
              <a:effectLst/>
            </a:rPr>
            <a:t>সকলকে</a:t>
          </a:r>
          <a:endParaRPr lang="en-US" b="1" cap="none" spc="0" dirty="0">
            <a:ln/>
            <a:solidFill>
              <a:schemeClr val="accent4"/>
            </a:solidFill>
            <a:effectLst/>
          </a:endParaRPr>
        </a:p>
      </dgm:t>
    </dgm:pt>
    <dgm:pt modelId="{24DF6525-6AB4-43E2-BF08-0E1A32AE4FEA}" type="parTrans" cxnId="{FED56417-3C67-4FAB-8CBB-FCA2DA6A8ED1}">
      <dgm:prSet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endParaRPr lang="en-US" b="1" cap="none" spc="0">
            <a:ln/>
            <a:solidFill>
              <a:schemeClr val="accent4"/>
            </a:solidFill>
            <a:effectLst/>
          </a:endParaRPr>
        </a:p>
      </dgm:t>
    </dgm:pt>
    <dgm:pt modelId="{8CF25DA3-B9C0-452A-9DFF-4F7D903A72CC}" type="sibTrans" cxnId="{FED56417-3C67-4FAB-8CBB-FCA2DA6A8ED1}">
      <dgm:prSet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endParaRPr lang="en-US" b="1" cap="none" spc="0">
            <a:ln/>
            <a:solidFill>
              <a:schemeClr val="accent4"/>
            </a:solidFill>
            <a:effectLst/>
          </a:endParaRPr>
        </a:p>
      </dgm:t>
    </dgm:pt>
    <dgm:pt modelId="{01DD29EE-491F-4CFA-864A-40F787184122}">
      <dgm:prSet phldrT="[Text]"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r>
            <a:rPr lang="en-US" b="1" cap="none" spc="0" dirty="0" err="1" smtClean="0">
              <a:ln/>
              <a:solidFill>
                <a:schemeClr val="accent4"/>
              </a:solidFill>
              <a:effectLst/>
            </a:rPr>
            <a:t>অশেষ</a:t>
          </a:r>
          <a:endParaRPr lang="en-US" b="1" cap="none" spc="0" dirty="0">
            <a:ln/>
            <a:solidFill>
              <a:schemeClr val="accent4"/>
            </a:solidFill>
            <a:effectLst/>
          </a:endParaRPr>
        </a:p>
      </dgm:t>
    </dgm:pt>
    <dgm:pt modelId="{87E6E22F-A1F9-47BD-8EFC-5F984FDEBEC3}" type="parTrans" cxnId="{8FD41BD6-315B-41DE-9251-5BF240EFAB45}">
      <dgm:prSet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endParaRPr lang="en-US" b="1" cap="none" spc="0">
            <a:ln/>
            <a:solidFill>
              <a:schemeClr val="accent4"/>
            </a:solidFill>
            <a:effectLst/>
          </a:endParaRPr>
        </a:p>
      </dgm:t>
    </dgm:pt>
    <dgm:pt modelId="{88BCD7E3-AF57-4595-9006-CF98DF209033}" type="sibTrans" cxnId="{8FD41BD6-315B-41DE-9251-5BF240EFAB45}">
      <dgm:prSet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endParaRPr lang="en-US" b="1" cap="none" spc="0">
            <a:ln/>
            <a:solidFill>
              <a:schemeClr val="accent4"/>
            </a:solidFill>
            <a:effectLst/>
          </a:endParaRPr>
        </a:p>
      </dgm:t>
    </dgm:pt>
    <dgm:pt modelId="{AB3C9F48-F43D-446B-BD0C-2C1E68333868}">
      <dgm:prSet phldrT="[Text]"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r>
            <a:rPr lang="en-US" b="1" cap="none" spc="0" dirty="0" err="1" smtClean="0">
              <a:ln/>
              <a:solidFill>
                <a:schemeClr val="accent4"/>
              </a:solidFill>
              <a:effectLst/>
            </a:rPr>
            <a:t>ধন্যবাদ</a:t>
          </a:r>
          <a:endParaRPr lang="en-US" b="1" cap="none" spc="0" dirty="0">
            <a:ln/>
            <a:solidFill>
              <a:schemeClr val="accent4"/>
            </a:solidFill>
            <a:effectLst/>
          </a:endParaRPr>
        </a:p>
      </dgm:t>
    </dgm:pt>
    <dgm:pt modelId="{C89D7233-B14D-4C0C-B369-48F8A05494A6}" type="parTrans" cxnId="{0BDF582D-A13C-410C-9BC1-B6F74D731306}">
      <dgm:prSet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endParaRPr lang="en-US" b="1" cap="none" spc="0">
            <a:ln/>
            <a:solidFill>
              <a:schemeClr val="accent4"/>
            </a:solidFill>
            <a:effectLst/>
          </a:endParaRPr>
        </a:p>
      </dgm:t>
    </dgm:pt>
    <dgm:pt modelId="{AE28CEA3-3F67-42C7-AF94-2C604DCF9CA6}" type="sibTrans" cxnId="{0BDF582D-A13C-410C-9BC1-B6F74D731306}">
      <dgm:prSet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endParaRPr lang="en-US" b="1" cap="none" spc="0">
            <a:ln/>
            <a:solidFill>
              <a:schemeClr val="accent4"/>
            </a:solidFill>
            <a:effectLst/>
          </a:endParaRPr>
        </a:p>
      </dgm:t>
    </dgm:pt>
    <dgm:pt modelId="{1EA0EDDC-70C7-4ECE-AAAD-3963FCCFD7FB}" type="pres">
      <dgm:prSet presAssocID="{4A593A9A-90D8-4546-BB34-6A6E698D0223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7FBB8134-D02D-497C-BBD2-C51E3B410E26}" type="pres">
      <dgm:prSet presAssocID="{4A593A9A-90D8-4546-BB34-6A6E698D0223}" presName="arrowNode" presStyleLbl="node1" presStyleIdx="0" presStyleCnt="1"/>
      <dgm:spPr>
        <a:solidFill>
          <a:srgbClr val="00B050"/>
        </a:solidFill>
        <a:ln>
          <a:solidFill>
            <a:srgbClr val="FF0000"/>
          </a:solidFill>
        </a:ln>
      </dgm:spPr>
    </dgm:pt>
    <dgm:pt modelId="{02B1E409-C4FF-4E15-975E-7B5409335659}" type="pres">
      <dgm:prSet presAssocID="{8ECD15B5-A9CC-42C5-A0B4-AC06EF2348DD}" presName="txNode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13675A-9AD0-4B07-93F6-8BC38E0272C7}" type="pres">
      <dgm:prSet presAssocID="{4913758A-127D-4B6F-9277-480444F1DD34}" presName="txNode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75E6F-BCA1-438D-AB68-592E322D8254}" type="pres">
      <dgm:prSet presAssocID="{96F9D4A6-2054-47FB-BDCF-65CAAED2189D}" presName="dotNode2" presStyleCnt="0"/>
      <dgm:spPr/>
    </dgm:pt>
    <dgm:pt modelId="{AEFD78B1-0955-4BBB-836F-7EF8797ADDD3}" type="pres">
      <dgm:prSet presAssocID="{96F9D4A6-2054-47FB-BDCF-65CAAED2189D}" presName="dotRepeatNode" presStyleLbl="fgShp" presStyleIdx="0" presStyleCnt="3"/>
      <dgm:spPr/>
      <dgm:t>
        <a:bodyPr/>
        <a:lstStyle/>
        <a:p>
          <a:endParaRPr lang="en-US"/>
        </a:p>
      </dgm:t>
    </dgm:pt>
    <dgm:pt modelId="{7D447413-FFB8-4883-ABEA-611379316639}" type="pres">
      <dgm:prSet presAssocID="{0BCCB44C-57D4-413A-B43D-B4FC43798C92}" presName="txNode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5BED76-1EF0-453D-ADC7-748F8AAD2CE0}" type="pres">
      <dgm:prSet presAssocID="{8CF25DA3-B9C0-452A-9DFF-4F7D903A72CC}" presName="dotNode3" presStyleCnt="0"/>
      <dgm:spPr/>
    </dgm:pt>
    <dgm:pt modelId="{B41D84F5-C0BA-4502-8420-B29A5828E84C}" type="pres">
      <dgm:prSet presAssocID="{8CF25DA3-B9C0-452A-9DFF-4F7D903A72CC}" presName="dotRepeatNode" presStyleLbl="fgShp" presStyleIdx="1" presStyleCnt="3"/>
      <dgm:spPr/>
      <dgm:t>
        <a:bodyPr/>
        <a:lstStyle/>
        <a:p>
          <a:endParaRPr lang="en-US"/>
        </a:p>
      </dgm:t>
    </dgm:pt>
    <dgm:pt modelId="{B8508F70-A04C-470D-921E-2783598E6269}" type="pres">
      <dgm:prSet presAssocID="{01DD29EE-491F-4CFA-864A-40F787184122}" presName="txNode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90FC26-C595-40A8-82AA-C5E6165B844F}" type="pres">
      <dgm:prSet presAssocID="{88BCD7E3-AF57-4595-9006-CF98DF209033}" presName="dotNode4" presStyleCnt="0"/>
      <dgm:spPr/>
    </dgm:pt>
    <dgm:pt modelId="{6F76BB2E-A5BC-4CAE-B895-5839FC8FC21C}" type="pres">
      <dgm:prSet presAssocID="{88BCD7E3-AF57-4595-9006-CF98DF209033}" presName="dotRepeatNode" presStyleLbl="fgShp" presStyleIdx="2" presStyleCnt="3"/>
      <dgm:spPr/>
      <dgm:t>
        <a:bodyPr/>
        <a:lstStyle/>
        <a:p>
          <a:endParaRPr lang="en-US"/>
        </a:p>
      </dgm:t>
    </dgm:pt>
    <dgm:pt modelId="{6B60DEEB-E0C4-41FF-8A75-EEE64F8F7CF7}" type="pres">
      <dgm:prSet presAssocID="{AB3C9F48-F43D-446B-BD0C-2C1E68333868}" presName="txNode5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43FB54-037F-48FC-B335-38A87541164A}" type="presOf" srcId="{8CF25DA3-B9C0-452A-9DFF-4F7D903A72CC}" destId="{B41D84F5-C0BA-4502-8420-B29A5828E84C}" srcOrd="0" destOrd="0" presId="urn:microsoft.com/office/officeart/2009/3/layout/DescendingProcess"/>
    <dgm:cxn modelId="{57886D22-F5D4-44AF-B2EA-9B8FB8C233AA}" type="presOf" srcId="{4A593A9A-90D8-4546-BB34-6A6E698D0223}" destId="{1EA0EDDC-70C7-4ECE-AAAD-3963FCCFD7FB}" srcOrd="0" destOrd="0" presId="urn:microsoft.com/office/officeart/2009/3/layout/DescendingProcess"/>
    <dgm:cxn modelId="{F78E5123-2F53-40B7-A6C2-4702FAE6EF69}" type="presOf" srcId="{01DD29EE-491F-4CFA-864A-40F787184122}" destId="{B8508F70-A04C-470D-921E-2783598E6269}" srcOrd="0" destOrd="0" presId="urn:microsoft.com/office/officeart/2009/3/layout/DescendingProcess"/>
    <dgm:cxn modelId="{969F280C-7B43-45A6-89D7-92491B1223C3}" type="presOf" srcId="{8ECD15B5-A9CC-42C5-A0B4-AC06EF2348DD}" destId="{02B1E409-C4FF-4E15-975E-7B5409335659}" srcOrd="0" destOrd="0" presId="urn:microsoft.com/office/officeart/2009/3/layout/DescendingProcess"/>
    <dgm:cxn modelId="{B7329BAD-BEAD-402E-B5A3-428D26EE5D2A}" type="presOf" srcId="{AB3C9F48-F43D-446B-BD0C-2C1E68333868}" destId="{6B60DEEB-E0C4-41FF-8A75-EEE64F8F7CF7}" srcOrd="0" destOrd="0" presId="urn:microsoft.com/office/officeart/2009/3/layout/DescendingProcess"/>
    <dgm:cxn modelId="{FED56417-3C67-4FAB-8CBB-FCA2DA6A8ED1}" srcId="{4A593A9A-90D8-4546-BB34-6A6E698D0223}" destId="{0BCCB44C-57D4-413A-B43D-B4FC43798C92}" srcOrd="2" destOrd="0" parTransId="{24DF6525-6AB4-43E2-BF08-0E1A32AE4FEA}" sibTransId="{8CF25DA3-B9C0-452A-9DFF-4F7D903A72CC}"/>
    <dgm:cxn modelId="{786BD8FD-1919-4BDC-9074-474CFAD4FBE7}" type="presOf" srcId="{4913758A-127D-4B6F-9277-480444F1DD34}" destId="{2B13675A-9AD0-4B07-93F6-8BC38E0272C7}" srcOrd="0" destOrd="0" presId="urn:microsoft.com/office/officeart/2009/3/layout/DescendingProcess"/>
    <dgm:cxn modelId="{A6DD997D-1CA3-4EA2-B777-307237ECED82}" srcId="{4A593A9A-90D8-4546-BB34-6A6E698D0223}" destId="{8ECD15B5-A9CC-42C5-A0B4-AC06EF2348DD}" srcOrd="0" destOrd="0" parTransId="{62ED8D1C-00E8-42EE-9306-476A14B499BD}" sibTransId="{20C15753-E646-415F-ADDF-9957B643C08B}"/>
    <dgm:cxn modelId="{0BDF582D-A13C-410C-9BC1-B6F74D731306}" srcId="{4A593A9A-90D8-4546-BB34-6A6E698D0223}" destId="{AB3C9F48-F43D-446B-BD0C-2C1E68333868}" srcOrd="4" destOrd="0" parTransId="{C89D7233-B14D-4C0C-B369-48F8A05494A6}" sibTransId="{AE28CEA3-3F67-42C7-AF94-2C604DCF9CA6}"/>
    <dgm:cxn modelId="{0E567E06-1178-495B-BC1F-3FF2ACAF8064}" type="presOf" srcId="{0BCCB44C-57D4-413A-B43D-B4FC43798C92}" destId="{7D447413-FFB8-4883-ABEA-611379316639}" srcOrd="0" destOrd="0" presId="urn:microsoft.com/office/officeart/2009/3/layout/DescendingProcess"/>
    <dgm:cxn modelId="{6AC98882-C4CE-406B-8FD6-C3794BA3224F}" srcId="{4A593A9A-90D8-4546-BB34-6A6E698D0223}" destId="{4913758A-127D-4B6F-9277-480444F1DD34}" srcOrd="1" destOrd="0" parTransId="{4814C1BC-8D5B-420B-BCF7-76CF85A324BD}" sibTransId="{96F9D4A6-2054-47FB-BDCF-65CAAED2189D}"/>
    <dgm:cxn modelId="{1F1129A5-98FA-4424-9C08-DD5F487CB34E}" type="presOf" srcId="{88BCD7E3-AF57-4595-9006-CF98DF209033}" destId="{6F76BB2E-A5BC-4CAE-B895-5839FC8FC21C}" srcOrd="0" destOrd="0" presId="urn:microsoft.com/office/officeart/2009/3/layout/DescendingProcess"/>
    <dgm:cxn modelId="{8FD41BD6-315B-41DE-9251-5BF240EFAB45}" srcId="{4A593A9A-90D8-4546-BB34-6A6E698D0223}" destId="{01DD29EE-491F-4CFA-864A-40F787184122}" srcOrd="3" destOrd="0" parTransId="{87E6E22F-A1F9-47BD-8EFC-5F984FDEBEC3}" sibTransId="{88BCD7E3-AF57-4595-9006-CF98DF209033}"/>
    <dgm:cxn modelId="{D491817A-88D5-4628-85CA-89973AC48F27}" type="presOf" srcId="{96F9D4A6-2054-47FB-BDCF-65CAAED2189D}" destId="{AEFD78B1-0955-4BBB-836F-7EF8797ADDD3}" srcOrd="0" destOrd="0" presId="urn:microsoft.com/office/officeart/2009/3/layout/DescendingProcess"/>
    <dgm:cxn modelId="{99B82AD1-70A0-4AA7-AC0A-10CF027F32B8}" type="presParOf" srcId="{1EA0EDDC-70C7-4ECE-AAAD-3963FCCFD7FB}" destId="{7FBB8134-D02D-497C-BBD2-C51E3B410E26}" srcOrd="0" destOrd="0" presId="urn:microsoft.com/office/officeart/2009/3/layout/DescendingProcess"/>
    <dgm:cxn modelId="{CA89BC85-F212-4A03-B637-8DD7ADC0F0C5}" type="presParOf" srcId="{1EA0EDDC-70C7-4ECE-AAAD-3963FCCFD7FB}" destId="{02B1E409-C4FF-4E15-975E-7B5409335659}" srcOrd="1" destOrd="0" presId="urn:microsoft.com/office/officeart/2009/3/layout/DescendingProcess"/>
    <dgm:cxn modelId="{0D413FBA-D1F9-4E06-ADC3-5C31B11A42C8}" type="presParOf" srcId="{1EA0EDDC-70C7-4ECE-AAAD-3963FCCFD7FB}" destId="{2B13675A-9AD0-4B07-93F6-8BC38E0272C7}" srcOrd="2" destOrd="0" presId="urn:microsoft.com/office/officeart/2009/3/layout/DescendingProcess"/>
    <dgm:cxn modelId="{81B1F071-FD28-410A-BFA9-212B206A410E}" type="presParOf" srcId="{1EA0EDDC-70C7-4ECE-AAAD-3963FCCFD7FB}" destId="{D4E75E6F-BCA1-438D-AB68-592E322D8254}" srcOrd="3" destOrd="0" presId="urn:microsoft.com/office/officeart/2009/3/layout/DescendingProcess"/>
    <dgm:cxn modelId="{376BAFAF-56E0-4017-A132-5037A80C8936}" type="presParOf" srcId="{D4E75E6F-BCA1-438D-AB68-592E322D8254}" destId="{AEFD78B1-0955-4BBB-836F-7EF8797ADDD3}" srcOrd="0" destOrd="0" presId="urn:microsoft.com/office/officeart/2009/3/layout/DescendingProcess"/>
    <dgm:cxn modelId="{57AF4986-5326-4EB2-B528-773434A05948}" type="presParOf" srcId="{1EA0EDDC-70C7-4ECE-AAAD-3963FCCFD7FB}" destId="{7D447413-FFB8-4883-ABEA-611379316639}" srcOrd="4" destOrd="0" presId="urn:microsoft.com/office/officeart/2009/3/layout/DescendingProcess"/>
    <dgm:cxn modelId="{F01B9E6D-1317-45AE-8D5B-95495B8F48E8}" type="presParOf" srcId="{1EA0EDDC-70C7-4ECE-AAAD-3963FCCFD7FB}" destId="{925BED76-1EF0-453D-ADC7-748F8AAD2CE0}" srcOrd="5" destOrd="0" presId="urn:microsoft.com/office/officeart/2009/3/layout/DescendingProcess"/>
    <dgm:cxn modelId="{1185C28E-89C0-46BF-A8B1-5999F8A07FFD}" type="presParOf" srcId="{925BED76-1EF0-453D-ADC7-748F8AAD2CE0}" destId="{B41D84F5-C0BA-4502-8420-B29A5828E84C}" srcOrd="0" destOrd="0" presId="urn:microsoft.com/office/officeart/2009/3/layout/DescendingProcess"/>
    <dgm:cxn modelId="{56F6CF63-6B18-4D9B-86D1-55770D19BBBD}" type="presParOf" srcId="{1EA0EDDC-70C7-4ECE-AAAD-3963FCCFD7FB}" destId="{B8508F70-A04C-470D-921E-2783598E6269}" srcOrd="6" destOrd="0" presId="urn:microsoft.com/office/officeart/2009/3/layout/DescendingProcess"/>
    <dgm:cxn modelId="{3389E057-493C-42EA-A855-6B46D0C9CF74}" type="presParOf" srcId="{1EA0EDDC-70C7-4ECE-AAAD-3963FCCFD7FB}" destId="{EF90FC26-C595-40A8-82AA-C5E6165B844F}" srcOrd="7" destOrd="0" presId="urn:microsoft.com/office/officeart/2009/3/layout/DescendingProcess"/>
    <dgm:cxn modelId="{24D2ACE8-E0DE-43CB-965C-04160A0E4E8E}" type="presParOf" srcId="{EF90FC26-C595-40A8-82AA-C5E6165B844F}" destId="{6F76BB2E-A5BC-4CAE-B895-5839FC8FC21C}" srcOrd="0" destOrd="0" presId="urn:microsoft.com/office/officeart/2009/3/layout/DescendingProcess"/>
    <dgm:cxn modelId="{933413B2-0281-4255-AD93-F8B7415B86F4}" type="presParOf" srcId="{1EA0EDDC-70C7-4ECE-AAAD-3963FCCFD7FB}" destId="{6B60DEEB-E0C4-41FF-8A75-EEE64F8F7CF7}" srcOrd="8" destOrd="0" presId="urn:microsoft.com/office/officeart/2009/3/layout/DescendingProcess"/>
  </dgm:cxnLst>
  <dgm:bg>
    <a:blipFill dpi="0" rotWithShape="1"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B8134-D02D-497C-BBD2-C51E3B410E26}">
      <dsp:nvSpPr>
        <dsp:cNvPr id="0" name=""/>
        <dsp:cNvSpPr/>
      </dsp:nvSpPr>
      <dsp:spPr>
        <a:xfrm rot="4396374">
          <a:off x="1344262" y="1002092"/>
          <a:ext cx="4347237" cy="3031656"/>
        </a:xfrm>
        <a:prstGeom prst="swooshArrow">
          <a:avLst>
            <a:gd name="adj1" fmla="val 16310"/>
            <a:gd name="adj2" fmla="val 31370"/>
          </a:avLst>
        </a:prstGeom>
        <a:solidFill>
          <a:srgbClr val="00B050"/>
        </a:solidFill>
        <a:ln>
          <a:solidFill>
            <a:srgbClr val="FF0000"/>
          </a:solidFill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FD78B1-0955-4BBB-836F-7EF8797ADDD3}">
      <dsp:nvSpPr>
        <dsp:cNvPr id="0" name=""/>
        <dsp:cNvSpPr/>
      </dsp:nvSpPr>
      <dsp:spPr>
        <a:xfrm>
          <a:off x="2972751" y="1397949"/>
          <a:ext cx="109781" cy="109781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D84F5-C0BA-4502-8420-B29A5828E84C}">
      <dsp:nvSpPr>
        <dsp:cNvPr id="0" name=""/>
        <dsp:cNvSpPr/>
      </dsp:nvSpPr>
      <dsp:spPr>
        <a:xfrm>
          <a:off x="3724451" y="2004265"/>
          <a:ext cx="109781" cy="109781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6BB2E-A5BC-4CAE-B895-5839FC8FC21C}">
      <dsp:nvSpPr>
        <dsp:cNvPr id="0" name=""/>
        <dsp:cNvSpPr/>
      </dsp:nvSpPr>
      <dsp:spPr>
        <a:xfrm>
          <a:off x="4287811" y="2713311"/>
          <a:ext cx="109781" cy="109781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1E409-C4FF-4E15-975E-7B5409335659}">
      <dsp:nvSpPr>
        <dsp:cNvPr id="0" name=""/>
        <dsp:cNvSpPr/>
      </dsp:nvSpPr>
      <dsp:spPr>
        <a:xfrm>
          <a:off x="1052836" y="0"/>
          <a:ext cx="2049587" cy="805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cap="none" spc="0" dirty="0" err="1" smtClean="0">
              <a:ln/>
              <a:solidFill>
                <a:schemeClr val="accent4"/>
              </a:solidFill>
              <a:effectLst/>
            </a:rPr>
            <a:t>আলোচনা</a:t>
          </a:r>
          <a:r>
            <a:rPr lang="en-US" sz="3300" b="1" kern="1200" cap="none" spc="0" dirty="0" smtClean="0">
              <a:ln/>
              <a:solidFill>
                <a:schemeClr val="accent4"/>
              </a:solidFill>
              <a:effectLst/>
            </a:rPr>
            <a:t> </a:t>
          </a:r>
          <a:endParaRPr lang="en-US" sz="3300" b="1" kern="1200" cap="none" spc="0" dirty="0">
            <a:ln/>
            <a:solidFill>
              <a:schemeClr val="accent4"/>
            </a:solidFill>
            <a:effectLst/>
          </a:endParaRPr>
        </a:p>
      </dsp:txBody>
      <dsp:txXfrm>
        <a:off x="1052836" y="0"/>
        <a:ext cx="2049587" cy="805734"/>
      </dsp:txXfrm>
    </dsp:sp>
    <dsp:sp modelId="{2B13675A-9AD0-4B07-93F6-8BC38E0272C7}">
      <dsp:nvSpPr>
        <dsp:cNvPr id="0" name=""/>
        <dsp:cNvSpPr/>
      </dsp:nvSpPr>
      <dsp:spPr>
        <a:xfrm>
          <a:off x="3600972" y="1049973"/>
          <a:ext cx="2991290" cy="805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cap="none" spc="0" dirty="0" err="1" smtClean="0">
              <a:ln/>
              <a:solidFill>
                <a:schemeClr val="accent4"/>
              </a:solidFill>
              <a:effectLst/>
            </a:rPr>
            <a:t>শেষে</a:t>
          </a:r>
          <a:endParaRPr lang="en-US" sz="3300" b="1" kern="1200" cap="none" spc="0" dirty="0">
            <a:ln/>
            <a:solidFill>
              <a:schemeClr val="accent4"/>
            </a:solidFill>
            <a:effectLst/>
          </a:endParaRPr>
        </a:p>
      </dsp:txBody>
      <dsp:txXfrm>
        <a:off x="3600972" y="1049973"/>
        <a:ext cx="2991290" cy="805734"/>
      </dsp:txXfrm>
    </dsp:sp>
    <dsp:sp modelId="{7D447413-FFB8-4883-ABEA-611379316639}">
      <dsp:nvSpPr>
        <dsp:cNvPr id="0" name=""/>
        <dsp:cNvSpPr/>
      </dsp:nvSpPr>
      <dsp:spPr>
        <a:xfrm>
          <a:off x="1052836" y="1656288"/>
          <a:ext cx="2381953" cy="805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cap="none" spc="0" dirty="0" err="1" smtClean="0">
              <a:ln/>
              <a:solidFill>
                <a:schemeClr val="accent4"/>
              </a:solidFill>
              <a:effectLst/>
            </a:rPr>
            <a:t>সকলকে</a:t>
          </a:r>
          <a:endParaRPr lang="en-US" sz="3300" b="1" kern="1200" cap="none" spc="0" dirty="0">
            <a:ln/>
            <a:solidFill>
              <a:schemeClr val="accent4"/>
            </a:solidFill>
            <a:effectLst/>
          </a:endParaRPr>
        </a:p>
      </dsp:txBody>
      <dsp:txXfrm>
        <a:off x="1052836" y="1656288"/>
        <a:ext cx="2381953" cy="805734"/>
      </dsp:txXfrm>
    </dsp:sp>
    <dsp:sp modelId="{B8508F70-A04C-470D-921E-2783598E6269}">
      <dsp:nvSpPr>
        <dsp:cNvPr id="0" name=""/>
        <dsp:cNvSpPr/>
      </dsp:nvSpPr>
      <dsp:spPr>
        <a:xfrm>
          <a:off x="4764252" y="2365334"/>
          <a:ext cx="1828010" cy="805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cap="none" spc="0" dirty="0" err="1" smtClean="0">
              <a:ln/>
              <a:solidFill>
                <a:schemeClr val="accent4"/>
              </a:solidFill>
              <a:effectLst/>
            </a:rPr>
            <a:t>অশেষ</a:t>
          </a:r>
          <a:endParaRPr lang="en-US" sz="3300" b="1" kern="1200" cap="none" spc="0" dirty="0">
            <a:ln/>
            <a:solidFill>
              <a:schemeClr val="accent4"/>
            </a:solidFill>
            <a:effectLst/>
          </a:endParaRPr>
        </a:p>
      </dsp:txBody>
      <dsp:txXfrm>
        <a:off x="4764252" y="2365334"/>
        <a:ext cx="1828010" cy="805734"/>
      </dsp:txXfrm>
    </dsp:sp>
    <dsp:sp modelId="{6B60DEEB-E0C4-41FF-8A75-EEE64F8F7CF7}">
      <dsp:nvSpPr>
        <dsp:cNvPr id="0" name=""/>
        <dsp:cNvSpPr/>
      </dsp:nvSpPr>
      <dsp:spPr>
        <a:xfrm>
          <a:off x="3822550" y="4230107"/>
          <a:ext cx="2769713" cy="805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cap="none" spc="0" dirty="0" err="1" smtClean="0">
              <a:ln/>
              <a:solidFill>
                <a:schemeClr val="accent4"/>
              </a:solidFill>
              <a:effectLst/>
            </a:rPr>
            <a:t>ধন্যবাদ</a:t>
          </a:r>
          <a:endParaRPr lang="en-US" sz="3300" b="1" kern="1200" cap="none" spc="0" dirty="0">
            <a:ln/>
            <a:solidFill>
              <a:schemeClr val="accent4"/>
            </a:solidFill>
            <a:effectLst/>
          </a:endParaRPr>
        </a:p>
      </dsp:txBody>
      <dsp:txXfrm>
        <a:off x="3822550" y="4230107"/>
        <a:ext cx="2769713" cy="805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5AC2-F349-459F-9D6E-21A45218D7A8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D413-5FF9-41B7-BF90-31A55685D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2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5AC2-F349-459F-9D6E-21A45218D7A8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D413-5FF9-41B7-BF90-31A55685D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426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5AC2-F349-459F-9D6E-21A45218D7A8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D413-5FF9-41B7-BF90-31A55685D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88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5AC2-F349-459F-9D6E-21A45218D7A8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D413-5FF9-41B7-BF90-31A55685D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8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5AC2-F349-459F-9D6E-21A45218D7A8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D413-5FF9-41B7-BF90-31A55685D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9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5AC2-F349-459F-9D6E-21A45218D7A8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D413-5FF9-41B7-BF90-31A55685D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23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5AC2-F349-459F-9D6E-21A45218D7A8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D413-5FF9-41B7-BF90-31A55685D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33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5AC2-F349-459F-9D6E-21A45218D7A8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D413-5FF9-41B7-BF90-31A55685D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1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5AC2-F349-459F-9D6E-21A45218D7A8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D413-5FF9-41B7-BF90-31A55685D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9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5AC2-F349-459F-9D6E-21A45218D7A8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D413-5FF9-41B7-BF90-31A55685D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1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05AC2-F349-459F-9D6E-21A45218D7A8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1D413-5FF9-41B7-BF90-31A55685D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5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05AC2-F349-459F-9D6E-21A45218D7A8}" type="datetimeFigureOut">
              <a:rPr lang="en-US" smtClean="0"/>
              <a:t>3/20/2021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1D413-5FF9-41B7-BF90-31A55685DA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91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Frame 4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15911" y="128789"/>
              <a:ext cx="11951594" cy="655534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ame 6"/>
            <p:cNvSpPr/>
            <p:nvPr/>
          </p:nvSpPr>
          <p:spPr>
            <a:xfrm>
              <a:off x="212502" y="235039"/>
              <a:ext cx="11758411" cy="6362164"/>
            </a:xfrm>
            <a:prstGeom prst="frame">
              <a:avLst/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118315" y="1390918"/>
            <a:ext cx="9955369" cy="391517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184150" h="450850" prst="angle"/>
              <a:bevelB w="95250"/>
            </a:sp3d>
          </a:bodyPr>
          <a:lstStyle/>
          <a:p>
            <a:pPr algn="ctr"/>
            <a:r>
              <a:rPr lang="bn-IN" sz="9600" dirty="0" smtClean="0">
                <a:gradFill flip="none" rotWithShape="1">
                  <a:gsLst>
                    <a:gs pos="0">
                      <a:srgbClr val="C00000"/>
                    </a:gs>
                    <a:gs pos="11000">
                      <a:srgbClr val="C00000"/>
                    </a:gs>
                    <a:gs pos="0">
                      <a:srgbClr val="C0000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আজকের ক্লাশে</a:t>
            </a:r>
            <a:r>
              <a:rPr lang="bn-IN" sz="9600" dirty="0" smtClean="0">
                <a:solidFill>
                  <a:srgbClr val="8B0EB2"/>
                </a:solidFill>
              </a:rPr>
              <a:t> সকলকে </a:t>
            </a:r>
            <a:endParaRPr lang="en-US" sz="9600" dirty="0">
              <a:solidFill>
                <a:srgbClr val="8B0EB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0163" y="5138670"/>
            <a:ext cx="1056068" cy="99167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215900" h="298450" prst="angle"/>
            </a:sp3d>
          </a:bodyPr>
          <a:lstStyle/>
          <a:p>
            <a:pPr algn="ctr"/>
            <a:r>
              <a:rPr lang="bn-IN" sz="9600" dirty="0" smtClean="0">
                <a:solidFill>
                  <a:srgbClr val="8B0EB2"/>
                </a:solidFill>
              </a:rPr>
              <a:t>স্বা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636396" y="5164428"/>
            <a:ext cx="1056068" cy="99167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139700" h="266700" prst="angle"/>
              <a:bevelB w="158750"/>
            </a:sp3d>
          </a:bodyPr>
          <a:lstStyle/>
          <a:p>
            <a:pPr algn="ctr"/>
            <a:r>
              <a:rPr lang="bn-IN" sz="9600" dirty="0" smtClean="0">
                <a:solidFill>
                  <a:srgbClr val="00B050"/>
                </a:solidFill>
              </a:rPr>
              <a:t>গ</a:t>
            </a:r>
            <a:r>
              <a:rPr lang="bn-IN" dirty="0" smtClean="0"/>
              <a:t>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062989" y="5106473"/>
            <a:ext cx="1056068" cy="99167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49250" h="463550" prst="angle"/>
            </a:sp3d>
          </a:bodyPr>
          <a:lstStyle/>
          <a:p>
            <a:pPr algn="ctr"/>
            <a:r>
              <a:rPr lang="bn-IN" sz="9600" dirty="0" smtClean="0">
                <a:solidFill>
                  <a:srgbClr val="7030A0"/>
                </a:solidFill>
              </a:rPr>
              <a:t>ত</a:t>
            </a:r>
            <a:r>
              <a:rPr lang="bn-IN" sz="9600" dirty="0" smtClean="0"/>
              <a:t> </a:t>
            </a:r>
            <a:endParaRPr lang="en-US" sz="9600" dirty="0"/>
          </a:p>
        </p:txBody>
      </p:sp>
      <p:sp>
        <p:nvSpPr>
          <p:cNvPr id="12" name="Rectangle 11"/>
          <p:cNvSpPr/>
          <p:nvPr/>
        </p:nvSpPr>
        <p:spPr>
          <a:xfrm>
            <a:off x="9747157" y="5164428"/>
            <a:ext cx="1056068" cy="93371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644125" y="4868214"/>
            <a:ext cx="1056068" cy="10109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11500" baseline="-25000" dirty="0" smtClean="0">
                <a:solidFill>
                  <a:srgbClr val="00B0F0"/>
                </a:solidFill>
              </a:rPr>
              <a:t>ম</a:t>
            </a:r>
            <a:r>
              <a:rPr lang="bn-IN" dirty="0" smtClean="0"/>
              <a:t> 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235040"/>
            <a:ext cx="1221816" cy="62269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161" y="267238"/>
            <a:ext cx="1221816" cy="622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59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5910" y="115910"/>
            <a:ext cx="11921544" cy="6593984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206375" cmpd="thickThin">
              <a:gradFill>
                <a:gsLst>
                  <a:gs pos="17464">
                    <a:srgbClr val="2BB875"/>
                  </a:gs>
                  <a:gs pos="0">
                    <a:srgbClr val="00B050"/>
                  </a:gs>
                  <a:gs pos="14000">
                    <a:srgbClr val="C00000"/>
                  </a:gs>
                  <a:gs pos="35000">
                    <a:srgbClr val="00B0F0"/>
                  </a:gs>
                  <a:gs pos="82000">
                    <a:srgbClr val="C00000"/>
                  </a:gs>
                  <a:gs pos="78000">
                    <a:srgbClr val="7030A0"/>
                  </a:gs>
                  <a:gs pos="77000">
                    <a:schemeClr val="accent4">
                      <a:lumMod val="50000"/>
                    </a:schemeClr>
                  </a:gs>
                  <a:gs pos="66000">
                    <a:schemeClr val="accent2">
                      <a:lumMod val="50000"/>
                    </a:schemeClr>
                  </a:gs>
                  <a:gs pos="58000">
                    <a:srgbClr val="FFFF00"/>
                  </a:gs>
                  <a:gs pos="46000">
                    <a:srgbClr val="002060"/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>
              <a:bevelT w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67425" y="154546"/>
              <a:ext cx="11861443" cy="652958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539032" y="5704194"/>
            <a:ext cx="11154985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4800" b="1" dirty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২ । </a:t>
            </a: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মুসলিম, কাফির নয় তার উপর হজ্জ ফরজ। 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32" y="569762"/>
            <a:ext cx="5887526" cy="4967259"/>
          </a:xfrm>
          <a:prstGeom prst="rect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970" y="584049"/>
            <a:ext cx="5008048" cy="4952971"/>
          </a:xfrm>
          <a:prstGeom prst="rect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2097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4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45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3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31" tmFilter="0, 0; 0.125,0.2665; 0.25,0.4; 0.375,0.465; 0.5,0.5;  0.625,0.535; 0.75,0.6; 0.875,0.7335; 1,1">
                                          <p:stCondLst>
                                            <p:cond delay="5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66" tmFilter="0, 0; 0.125,0.2665; 0.25,0.4; 0.375,0.465; 0.5,0.5;  0.625,0.535; 0.75,0.6; 0.875,0.7335; 1,1">
                                          <p:stCondLst>
                                            <p:cond delay="10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1" tmFilter="0, 0; 0.125,0.2665; 0.25,0.4; 0.375,0.465; 0.5,0.5;  0.625,0.535; 0.75,0.6; 0.875,0.7335; 1,1">
                                          <p:stCondLst>
                                            <p:cond delay="1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1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33" decel="50000">
                                          <p:stCondLst>
                                            <p:cond delay="54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1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33" decel="50000">
                                          <p:stCondLst>
                                            <p:cond delay="10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1">
                                          <p:stCondLst>
                                            <p:cond delay="13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33" decel="50000">
                                          <p:stCondLst>
                                            <p:cond delay="13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1">
                                          <p:stCondLst>
                                            <p:cond delay="14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33" decel="50000">
                                          <p:stCondLst>
                                            <p:cond delay="146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1668" y="115910"/>
            <a:ext cx="11921544" cy="6593984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206375" cmpd="thickThin">
              <a:gradFill>
                <a:gsLst>
                  <a:gs pos="17464">
                    <a:srgbClr val="2BB875"/>
                  </a:gs>
                  <a:gs pos="0">
                    <a:srgbClr val="00B050"/>
                  </a:gs>
                  <a:gs pos="14000">
                    <a:srgbClr val="C00000"/>
                  </a:gs>
                  <a:gs pos="35000">
                    <a:srgbClr val="00B0F0"/>
                  </a:gs>
                  <a:gs pos="82000">
                    <a:srgbClr val="C00000"/>
                  </a:gs>
                  <a:gs pos="78000">
                    <a:srgbClr val="7030A0"/>
                  </a:gs>
                  <a:gs pos="77000">
                    <a:schemeClr val="accent4">
                      <a:lumMod val="50000"/>
                    </a:schemeClr>
                  </a:gs>
                  <a:gs pos="66000">
                    <a:schemeClr val="accent2">
                      <a:lumMod val="50000"/>
                    </a:schemeClr>
                  </a:gs>
                  <a:gs pos="58000">
                    <a:srgbClr val="FFFF00"/>
                  </a:gs>
                  <a:gs pos="46000">
                    <a:srgbClr val="002060"/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>
              <a:bevelT w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67425" y="154546"/>
              <a:ext cx="11861443" cy="652958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577671" y="5729956"/>
            <a:ext cx="11103467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৩ </a:t>
            </a:r>
            <a:r>
              <a:rPr lang="bn-IN" sz="5400" b="1" dirty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। </a:t>
            </a:r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যার পাথেয় ও যানবাহন আছে। </a:t>
            </a:r>
            <a:endParaRPr lang="en-US" sz="5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72" y="635566"/>
            <a:ext cx="6048324" cy="4965854"/>
          </a:xfrm>
          <a:prstGeom prst="rect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289" y="596929"/>
            <a:ext cx="4782849" cy="4965855"/>
          </a:xfrm>
          <a:prstGeom prst="rect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97035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1668" y="115910"/>
            <a:ext cx="11921544" cy="6593984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206375" cmpd="thickThin">
              <a:gradFill>
                <a:gsLst>
                  <a:gs pos="17464">
                    <a:srgbClr val="2BB875"/>
                  </a:gs>
                  <a:gs pos="0">
                    <a:srgbClr val="00B050"/>
                  </a:gs>
                  <a:gs pos="14000">
                    <a:srgbClr val="C00000"/>
                  </a:gs>
                  <a:gs pos="35000">
                    <a:srgbClr val="00B0F0"/>
                  </a:gs>
                  <a:gs pos="82000">
                    <a:srgbClr val="C00000"/>
                  </a:gs>
                  <a:gs pos="78000">
                    <a:srgbClr val="7030A0"/>
                  </a:gs>
                  <a:gs pos="77000">
                    <a:schemeClr val="accent4">
                      <a:lumMod val="50000"/>
                    </a:schemeClr>
                  </a:gs>
                  <a:gs pos="66000">
                    <a:schemeClr val="accent2">
                      <a:lumMod val="50000"/>
                    </a:schemeClr>
                  </a:gs>
                  <a:gs pos="58000">
                    <a:srgbClr val="FFFF00"/>
                  </a:gs>
                  <a:gs pos="46000">
                    <a:srgbClr val="002060"/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>
              <a:bevelT w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67425" y="154546"/>
              <a:ext cx="11861443" cy="652958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443275" y="5768594"/>
            <a:ext cx="112636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৪ 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। </a:t>
            </a:r>
            <a:r>
              <a:rPr lang="bn-IN" sz="4400" b="1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দৃষ্টিশক্তি সম্পন্ন, অন্ধের উপর হজ্জ ফরজ নয়। 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75" y="811368"/>
            <a:ext cx="5365097" cy="4559121"/>
          </a:xfrm>
          <a:prstGeom prst="rect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439" y="811368"/>
            <a:ext cx="5604458" cy="4559121"/>
          </a:xfrm>
          <a:prstGeom prst="rect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85177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1668" y="115910"/>
            <a:ext cx="11921544" cy="6593984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206375" cmpd="thickThin">
              <a:gradFill>
                <a:gsLst>
                  <a:gs pos="17464">
                    <a:srgbClr val="2BB875"/>
                  </a:gs>
                  <a:gs pos="0">
                    <a:srgbClr val="00B050"/>
                  </a:gs>
                  <a:gs pos="14000">
                    <a:srgbClr val="C00000"/>
                  </a:gs>
                  <a:gs pos="35000">
                    <a:srgbClr val="00B0F0"/>
                  </a:gs>
                  <a:gs pos="82000">
                    <a:srgbClr val="C00000"/>
                  </a:gs>
                  <a:gs pos="78000">
                    <a:srgbClr val="7030A0"/>
                  </a:gs>
                  <a:gs pos="77000">
                    <a:schemeClr val="accent4">
                      <a:lumMod val="50000"/>
                    </a:schemeClr>
                  </a:gs>
                  <a:gs pos="66000">
                    <a:schemeClr val="accent2">
                      <a:lumMod val="50000"/>
                    </a:schemeClr>
                  </a:gs>
                  <a:gs pos="58000">
                    <a:srgbClr val="FFFF00"/>
                  </a:gs>
                  <a:gs pos="46000">
                    <a:srgbClr val="002060"/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>
              <a:bevelT w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67425" y="154546"/>
              <a:ext cx="11861443" cy="652958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3681212" y="5773281"/>
            <a:ext cx="48424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৫ 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। </a:t>
            </a:r>
            <a:r>
              <a:rPr lang="bn-IN" sz="4400" b="1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যার রাস্তা নিরাপদ, 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6"/>
          <a:stretch/>
        </p:blipFill>
        <p:spPr>
          <a:xfrm>
            <a:off x="551646" y="527415"/>
            <a:ext cx="5900669" cy="4933228"/>
          </a:xfrm>
          <a:prstGeom prst="rect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582" y="527414"/>
            <a:ext cx="4969677" cy="4933228"/>
          </a:xfrm>
          <a:prstGeom prst="rect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62187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1668" y="115910"/>
            <a:ext cx="11921544" cy="6593984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206375" cmpd="thickThin">
              <a:gradFill>
                <a:gsLst>
                  <a:gs pos="17464">
                    <a:srgbClr val="2BB875"/>
                  </a:gs>
                  <a:gs pos="0">
                    <a:srgbClr val="00B050"/>
                  </a:gs>
                  <a:gs pos="14000">
                    <a:srgbClr val="C00000"/>
                  </a:gs>
                  <a:gs pos="35000">
                    <a:srgbClr val="00B0F0"/>
                  </a:gs>
                  <a:gs pos="82000">
                    <a:srgbClr val="C00000"/>
                  </a:gs>
                  <a:gs pos="78000">
                    <a:srgbClr val="7030A0"/>
                  </a:gs>
                  <a:gs pos="77000">
                    <a:schemeClr val="accent4">
                      <a:lumMod val="50000"/>
                    </a:schemeClr>
                  </a:gs>
                  <a:gs pos="66000">
                    <a:schemeClr val="accent2">
                      <a:lumMod val="50000"/>
                    </a:schemeClr>
                  </a:gs>
                  <a:gs pos="58000">
                    <a:srgbClr val="FFFF00"/>
                  </a:gs>
                  <a:gs pos="46000">
                    <a:srgbClr val="002060"/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>
              <a:bevelT w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67425" y="154546"/>
              <a:ext cx="11861443" cy="652958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566670" y="5768594"/>
            <a:ext cx="1063795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4400" b="1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৬ 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। </a:t>
            </a:r>
            <a:r>
              <a:rPr lang="bn-IN" sz="4400" b="1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যে সুস্থ, তাই রুগ্ন ব্যক্তির উপর হজ্জ ফরজ নয়।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69" y="530524"/>
            <a:ext cx="5512159" cy="5070898"/>
          </a:xfrm>
          <a:prstGeom prst="rect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118" y="530524"/>
            <a:ext cx="5263747" cy="5070898"/>
          </a:xfrm>
          <a:prstGeom prst="rect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17525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1668" y="115910"/>
            <a:ext cx="11921544" cy="6593984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206375" cmpd="thickThin">
              <a:gradFill>
                <a:gsLst>
                  <a:gs pos="17464">
                    <a:srgbClr val="2BB875"/>
                  </a:gs>
                  <a:gs pos="0">
                    <a:srgbClr val="00B050"/>
                  </a:gs>
                  <a:gs pos="14000">
                    <a:srgbClr val="C00000"/>
                  </a:gs>
                  <a:gs pos="35000">
                    <a:srgbClr val="00B0F0"/>
                  </a:gs>
                  <a:gs pos="82000">
                    <a:srgbClr val="C00000"/>
                  </a:gs>
                  <a:gs pos="78000">
                    <a:srgbClr val="7030A0"/>
                  </a:gs>
                  <a:gs pos="77000">
                    <a:schemeClr val="accent4">
                      <a:lumMod val="50000"/>
                    </a:schemeClr>
                  </a:gs>
                  <a:gs pos="66000">
                    <a:schemeClr val="accent2">
                      <a:lumMod val="50000"/>
                    </a:schemeClr>
                  </a:gs>
                  <a:gs pos="58000">
                    <a:srgbClr val="FFFF00"/>
                  </a:gs>
                  <a:gs pos="46000">
                    <a:srgbClr val="002060"/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>
              <a:bevelT w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67425" y="154546"/>
              <a:ext cx="11861443" cy="652958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450761" y="5343585"/>
            <a:ext cx="11153104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4000" b="1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৭ । প্রাপ্ত বয়স্ক ও স্থির মস্তিস্ক হওয়া, তাই পাগলের উপর হজ ফরজ নয়।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02" y="578341"/>
            <a:ext cx="5317768" cy="4457297"/>
          </a:xfrm>
          <a:prstGeom prst="rect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072" y="578340"/>
            <a:ext cx="5223793" cy="4457297"/>
          </a:xfrm>
          <a:prstGeom prst="rect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39467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1668" y="115910"/>
            <a:ext cx="11921544" cy="6593984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206375" cmpd="thickThin">
              <a:gradFill>
                <a:gsLst>
                  <a:gs pos="17464">
                    <a:srgbClr val="2BB875"/>
                  </a:gs>
                  <a:gs pos="0">
                    <a:srgbClr val="00B050"/>
                  </a:gs>
                  <a:gs pos="14000">
                    <a:srgbClr val="C00000"/>
                  </a:gs>
                  <a:gs pos="35000">
                    <a:srgbClr val="00B0F0"/>
                  </a:gs>
                  <a:gs pos="82000">
                    <a:srgbClr val="C00000"/>
                  </a:gs>
                  <a:gs pos="78000">
                    <a:srgbClr val="7030A0"/>
                  </a:gs>
                  <a:gs pos="77000">
                    <a:schemeClr val="accent4">
                      <a:lumMod val="50000"/>
                    </a:schemeClr>
                  </a:gs>
                  <a:gs pos="66000">
                    <a:schemeClr val="accent2">
                      <a:lumMod val="50000"/>
                    </a:schemeClr>
                  </a:gs>
                  <a:gs pos="58000">
                    <a:srgbClr val="FFFF00"/>
                  </a:gs>
                  <a:gs pos="46000">
                    <a:srgbClr val="002060"/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>
              <a:bevelT w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67425" y="154546"/>
              <a:ext cx="11861443" cy="652958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3428334" y="5773281"/>
            <a:ext cx="5348211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4400" b="1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৮ । কারা-বন্দি না হওয়া।  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62" y="484837"/>
            <a:ext cx="5464356" cy="4988684"/>
          </a:xfrm>
          <a:prstGeom prst="rect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133" y="484837"/>
            <a:ext cx="5422006" cy="4988684"/>
          </a:xfrm>
          <a:prstGeom prst="rect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5370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1668" y="115910"/>
            <a:ext cx="11921544" cy="6593984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206375" cmpd="thickThin">
              <a:gradFill>
                <a:gsLst>
                  <a:gs pos="17464">
                    <a:srgbClr val="2BB875"/>
                  </a:gs>
                  <a:gs pos="0">
                    <a:srgbClr val="00B050"/>
                  </a:gs>
                  <a:gs pos="14000">
                    <a:srgbClr val="C00000"/>
                  </a:gs>
                  <a:gs pos="35000">
                    <a:srgbClr val="00B0F0"/>
                  </a:gs>
                  <a:gs pos="82000">
                    <a:srgbClr val="C00000"/>
                  </a:gs>
                  <a:gs pos="78000">
                    <a:srgbClr val="7030A0"/>
                  </a:gs>
                  <a:gs pos="77000">
                    <a:schemeClr val="accent4">
                      <a:lumMod val="50000"/>
                    </a:schemeClr>
                  </a:gs>
                  <a:gs pos="66000">
                    <a:schemeClr val="accent2">
                      <a:lumMod val="50000"/>
                    </a:schemeClr>
                  </a:gs>
                  <a:gs pos="58000">
                    <a:srgbClr val="FFFF00"/>
                  </a:gs>
                  <a:gs pos="46000">
                    <a:srgbClr val="002060"/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>
              <a:bevelT w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67425" y="154546"/>
              <a:ext cx="11861443" cy="652958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2349743" y="5639319"/>
            <a:ext cx="750539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4400" b="1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৯ 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। </a:t>
            </a:r>
            <a:r>
              <a:rPr lang="bn-IN" sz="4400" b="1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মহিলাদের সাথে মুহাররাম থাকা।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73" y="653302"/>
            <a:ext cx="5504914" cy="4597221"/>
          </a:xfrm>
          <a:prstGeom prst="rect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881" y="653301"/>
            <a:ext cx="5230742" cy="4597221"/>
          </a:xfrm>
          <a:prstGeom prst="rect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36294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1668" y="115910"/>
            <a:ext cx="11921544" cy="6593984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206375" cmpd="thickThin">
              <a:gradFill>
                <a:gsLst>
                  <a:gs pos="17464">
                    <a:srgbClr val="2BB875"/>
                  </a:gs>
                  <a:gs pos="0">
                    <a:srgbClr val="00B050"/>
                  </a:gs>
                  <a:gs pos="14000">
                    <a:srgbClr val="C00000"/>
                  </a:gs>
                  <a:gs pos="35000">
                    <a:srgbClr val="00B0F0"/>
                  </a:gs>
                  <a:gs pos="82000">
                    <a:srgbClr val="C00000"/>
                  </a:gs>
                  <a:gs pos="78000">
                    <a:srgbClr val="7030A0"/>
                  </a:gs>
                  <a:gs pos="77000">
                    <a:schemeClr val="accent4">
                      <a:lumMod val="50000"/>
                    </a:schemeClr>
                  </a:gs>
                  <a:gs pos="66000">
                    <a:schemeClr val="accent2">
                      <a:lumMod val="50000"/>
                    </a:schemeClr>
                  </a:gs>
                  <a:gs pos="58000">
                    <a:srgbClr val="FFFF00"/>
                  </a:gs>
                  <a:gs pos="46000">
                    <a:srgbClr val="002060"/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>
              <a:bevelT w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67425" y="154546"/>
              <a:ext cx="11861443" cy="652958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4205071" y="398101"/>
            <a:ext cx="4280339" cy="1107996"/>
          </a:xfrm>
          <a:prstGeom prst="rect">
            <a:avLst/>
          </a:prstGeom>
          <a:ln w="76200">
            <a:solidFill>
              <a:srgbClr val="00B0F0"/>
            </a:solidFill>
            <a:prstDash val="sysDot"/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6600" b="1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জোড়ায় কাজ </a:t>
            </a:r>
            <a:endParaRPr lang="en-US" sz="6600" dirty="0"/>
          </a:p>
        </p:txBody>
      </p:sp>
      <p:sp>
        <p:nvSpPr>
          <p:cNvPr id="6" name="Rectangle 5"/>
          <p:cNvSpPr/>
          <p:nvPr/>
        </p:nvSpPr>
        <p:spPr>
          <a:xfrm>
            <a:off x="989613" y="1621599"/>
            <a:ext cx="9272090" cy="769441"/>
          </a:xfrm>
          <a:prstGeom prst="rect">
            <a:avLst/>
          </a:prstGeom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  <a:sp3d extrusionH="57150">
              <a:bevelT w="38100" h="38100" prst="angle"/>
            </a:sp3d>
          </a:bodyPr>
          <a:lstStyle/>
          <a:p>
            <a:r>
              <a:rPr lang="bn-IN" sz="4400" b="1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কার </a:t>
            </a:r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উপর হজ্জ ফরজ </a:t>
            </a:r>
            <a:r>
              <a:rPr lang="bn-IN" sz="4400" b="1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? বিস্তারিত বর্ণনা কর। </a:t>
            </a:r>
            <a:endParaRPr lang="en-US" sz="4400" dirty="0"/>
          </a:p>
        </p:txBody>
      </p:sp>
      <p:sp>
        <p:nvSpPr>
          <p:cNvPr id="7" name="Oval 6"/>
          <p:cNvSpPr/>
          <p:nvPr/>
        </p:nvSpPr>
        <p:spPr>
          <a:xfrm>
            <a:off x="6428701" y="2623469"/>
            <a:ext cx="5379831" cy="3564950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6022" y="2539636"/>
            <a:ext cx="5379831" cy="3564950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8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5186" y="128789"/>
            <a:ext cx="11921544" cy="6593984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206375" cmpd="thickThin">
              <a:gradFill>
                <a:gsLst>
                  <a:gs pos="17464">
                    <a:srgbClr val="2BB875"/>
                  </a:gs>
                  <a:gs pos="0">
                    <a:srgbClr val="00B050"/>
                  </a:gs>
                  <a:gs pos="14000">
                    <a:srgbClr val="C00000"/>
                  </a:gs>
                  <a:gs pos="35000">
                    <a:srgbClr val="00B0F0"/>
                  </a:gs>
                  <a:gs pos="82000">
                    <a:srgbClr val="C00000"/>
                  </a:gs>
                  <a:gs pos="78000">
                    <a:srgbClr val="7030A0"/>
                  </a:gs>
                  <a:gs pos="77000">
                    <a:schemeClr val="accent4">
                      <a:lumMod val="50000"/>
                    </a:schemeClr>
                  </a:gs>
                  <a:gs pos="66000">
                    <a:schemeClr val="accent2">
                      <a:lumMod val="50000"/>
                    </a:schemeClr>
                  </a:gs>
                  <a:gs pos="58000">
                    <a:srgbClr val="FFFF00"/>
                  </a:gs>
                  <a:gs pos="46000">
                    <a:srgbClr val="002060"/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>
              <a:bevelT w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67425" y="154546"/>
              <a:ext cx="11861443" cy="652958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3940936" y="457122"/>
            <a:ext cx="40439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হজ্জ পালনের নিয়ম 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53" y="2273645"/>
            <a:ext cx="3637725" cy="2752859"/>
          </a:xfrm>
          <a:prstGeom prst="ellipse">
            <a:avLst/>
          </a:prstGeom>
          <a:ln w="190500" cap="rnd">
            <a:solidFill>
              <a:srgbClr val="C0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24" y="2163815"/>
            <a:ext cx="3790733" cy="2972517"/>
          </a:xfrm>
          <a:prstGeom prst="ellipse">
            <a:avLst/>
          </a:prstGeom>
          <a:ln w="190500" cap="rnd">
            <a:solidFill>
              <a:srgbClr val="C0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231" y="1669827"/>
            <a:ext cx="2975782" cy="19802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ctangle 8"/>
          <p:cNvSpPr/>
          <p:nvPr/>
        </p:nvSpPr>
        <p:spPr>
          <a:xfrm>
            <a:off x="5267460" y="1609855"/>
            <a:ext cx="1931831" cy="1107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মিকাত</a:t>
            </a:r>
            <a:endParaRPr lang="en-US" sz="5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1554" y="5265093"/>
            <a:ext cx="11291252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2800" b="1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(</a:t>
            </a:r>
            <a:r>
              <a:rPr lang="bn-IN" sz="4000" b="1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১) মিকাতে গিয়ে অজু করা, (গোসল করা ভালো) সেলাইবিহীন একটি লুঙ্গি ও চাদর পরিধান করে দু রাকায়ত সালাত পড়া।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0820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17000">
              <a:srgbClr val="FFC000"/>
            </a:gs>
            <a:gs pos="38000">
              <a:srgbClr val="00B050"/>
            </a:gs>
            <a:gs pos="90000">
              <a:schemeClr val="accent4">
                <a:lumMod val="50000"/>
                <a:alpha val="99000"/>
              </a:schemeClr>
            </a:gs>
            <a:gs pos="71250">
              <a:srgbClr val="FFC000"/>
            </a:gs>
            <a:gs pos="54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15911" y="128789"/>
              <a:ext cx="11951594" cy="655534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ame 4"/>
            <p:cNvSpPr/>
            <p:nvPr/>
          </p:nvSpPr>
          <p:spPr>
            <a:xfrm>
              <a:off x="212502" y="235039"/>
              <a:ext cx="11758411" cy="6362164"/>
            </a:xfrm>
            <a:prstGeom prst="frame">
              <a:avLst/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146219" y="1093298"/>
            <a:ext cx="1570809" cy="208778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62530" y="345411"/>
            <a:ext cx="3258353" cy="6244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31276">
                    <a:srgbClr val="FFC000"/>
                  </a:gs>
                  <a:gs pos="16000">
                    <a:srgbClr val="C00000"/>
                  </a:gs>
                  <a:gs pos="46000">
                    <a:srgbClr val="00B050"/>
                  </a:gs>
                  <a:gs pos="88750">
                    <a:schemeClr val="accent2">
                      <a:lumMod val="50000"/>
                    </a:schemeClr>
                  </a:gs>
                  <a:gs pos="67000">
                    <a:srgbClr val="002060"/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4824" y="2960737"/>
            <a:ext cx="3460201" cy="3452944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C00000"/>
                    </a:gs>
                    <a:gs pos="17000">
                      <a:srgbClr val="FFC000"/>
                    </a:gs>
                    <a:gs pos="38000">
                      <a:srgbClr val="00B050"/>
                    </a:gs>
                    <a:gs pos="90000">
                      <a:schemeClr val="accent4">
                        <a:lumMod val="50000"/>
                        <a:alpha val="99000"/>
                      </a:schemeClr>
                    </a:gs>
                    <a:gs pos="71250">
                      <a:srgbClr val="FFC000"/>
                    </a:gs>
                    <a:gs pos="54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মোঃ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C00000"/>
                    </a:gs>
                    <a:gs pos="17000">
                      <a:srgbClr val="FFC000"/>
                    </a:gs>
                    <a:gs pos="38000">
                      <a:srgbClr val="00B050"/>
                    </a:gs>
                    <a:gs pos="90000">
                      <a:schemeClr val="accent4">
                        <a:lumMod val="50000"/>
                        <a:alpha val="99000"/>
                      </a:schemeClr>
                    </a:gs>
                    <a:gs pos="71250">
                      <a:srgbClr val="FFC000"/>
                    </a:gs>
                    <a:gs pos="54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C00000"/>
                    </a:gs>
                    <a:gs pos="17000">
                      <a:srgbClr val="FFC000"/>
                    </a:gs>
                    <a:gs pos="38000">
                      <a:srgbClr val="00B050"/>
                    </a:gs>
                    <a:gs pos="90000">
                      <a:schemeClr val="accent4">
                        <a:lumMod val="50000"/>
                        <a:alpha val="99000"/>
                      </a:schemeClr>
                    </a:gs>
                    <a:gs pos="71250">
                      <a:srgbClr val="FFC000"/>
                    </a:gs>
                    <a:gs pos="54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শামসুল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C00000"/>
                    </a:gs>
                    <a:gs pos="17000">
                      <a:srgbClr val="FFC000"/>
                    </a:gs>
                    <a:gs pos="38000">
                      <a:srgbClr val="00B050"/>
                    </a:gs>
                    <a:gs pos="90000">
                      <a:schemeClr val="accent4">
                        <a:lumMod val="50000"/>
                        <a:alpha val="99000"/>
                      </a:schemeClr>
                    </a:gs>
                    <a:gs pos="71250">
                      <a:srgbClr val="FFC000"/>
                    </a:gs>
                    <a:gs pos="54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C00000"/>
                    </a:gs>
                    <a:gs pos="17000">
                      <a:srgbClr val="FFC000"/>
                    </a:gs>
                    <a:gs pos="38000">
                      <a:srgbClr val="00B050"/>
                    </a:gs>
                    <a:gs pos="90000">
                      <a:schemeClr val="accent4">
                        <a:lumMod val="50000"/>
                        <a:alpha val="99000"/>
                      </a:schemeClr>
                    </a:gs>
                    <a:gs pos="71250">
                      <a:srgbClr val="FFC000"/>
                    </a:gs>
                    <a:gs pos="54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হক</a:t>
            </a:r>
            <a:endParaRPr lang="en-US" sz="3200" b="1" dirty="0" smtClean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C00000"/>
                  </a:gs>
                  <a:gs pos="17000">
                    <a:srgbClr val="FFC000"/>
                  </a:gs>
                  <a:gs pos="38000">
                    <a:srgbClr val="00B050"/>
                  </a:gs>
                  <a:gs pos="90000">
                    <a:schemeClr val="accent4">
                      <a:lumMod val="50000"/>
                      <a:alpha val="99000"/>
                    </a:schemeClr>
                  </a:gs>
                  <a:gs pos="71250">
                    <a:srgbClr val="FFC000"/>
                  </a:gs>
                  <a:gs pos="54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endParaRPr>
          </a:p>
          <a:p>
            <a:pPr algn="ctr"/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C00000"/>
                    </a:gs>
                    <a:gs pos="17000">
                      <a:srgbClr val="FFC000"/>
                    </a:gs>
                    <a:gs pos="38000">
                      <a:srgbClr val="00B050"/>
                    </a:gs>
                    <a:gs pos="90000">
                      <a:schemeClr val="accent4">
                        <a:lumMod val="50000"/>
                        <a:alpha val="99000"/>
                      </a:schemeClr>
                    </a:gs>
                    <a:gs pos="71250">
                      <a:srgbClr val="FFC000"/>
                    </a:gs>
                    <a:gs pos="54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আরবী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C00000"/>
                    </a:gs>
                    <a:gs pos="17000">
                      <a:srgbClr val="FFC000"/>
                    </a:gs>
                    <a:gs pos="38000">
                      <a:srgbClr val="00B050"/>
                    </a:gs>
                    <a:gs pos="90000">
                      <a:schemeClr val="accent4">
                        <a:lumMod val="50000"/>
                        <a:alpha val="99000"/>
                      </a:schemeClr>
                    </a:gs>
                    <a:gs pos="71250">
                      <a:srgbClr val="FFC000"/>
                    </a:gs>
                    <a:gs pos="54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C00000"/>
                    </a:gs>
                    <a:gs pos="17000">
                      <a:srgbClr val="FFC000"/>
                    </a:gs>
                    <a:gs pos="38000">
                      <a:srgbClr val="00B050"/>
                    </a:gs>
                    <a:gs pos="90000">
                      <a:schemeClr val="accent4">
                        <a:lumMod val="50000"/>
                        <a:alpha val="99000"/>
                      </a:schemeClr>
                    </a:gs>
                    <a:gs pos="71250">
                      <a:srgbClr val="FFC000"/>
                    </a:gs>
                    <a:gs pos="54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প্রভাষক</a:t>
            </a:r>
            <a:endParaRPr lang="en-US" sz="3200" b="1" dirty="0" smtClean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C00000"/>
                  </a:gs>
                  <a:gs pos="17000">
                    <a:srgbClr val="FFC000"/>
                  </a:gs>
                  <a:gs pos="38000">
                    <a:srgbClr val="00B050"/>
                  </a:gs>
                  <a:gs pos="90000">
                    <a:schemeClr val="accent4">
                      <a:lumMod val="50000"/>
                      <a:alpha val="99000"/>
                    </a:schemeClr>
                  </a:gs>
                  <a:gs pos="71250">
                    <a:srgbClr val="FFC000"/>
                  </a:gs>
                  <a:gs pos="54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endParaRPr>
          </a:p>
          <a:p>
            <a:pPr algn="ctr"/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C00000"/>
                    </a:gs>
                    <a:gs pos="17000">
                      <a:srgbClr val="FFC000"/>
                    </a:gs>
                    <a:gs pos="38000">
                      <a:srgbClr val="00B050"/>
                    </a:gs>
                    <a:gs pos="90000">
                      <a:schemeClr val="accent4">
                        <a:lumMod val="50000"/>
                        <a:alpha val="99000"/>
                      </a:schemeClr>
                    </a:gs>
                    <a:gs pos="71250">
                      <a:srgbClr val="FFC000"/>
                    </a:gs>
                    <a:gs pos="54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গোপালপুর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C00000"/>
                    </a:gs>
                    <a:gs pos="17000">
                      <a:srgbClr val="FFC000"/>
                    </a:gs>
                    <a:gs pos="38000">
                      <a:srgbClr val="00B050"/>
                    </a:gs>
                    <a:gs pos="90000">
                      <a:schemeClr val="accent4">
                        <a:lumMod val="50000"/>
                        <a:alpha val="99000"/>
                      </a:schemeClr>
                    </a:gs>
                    <a:gs pos="71250">
                      <a:srgbClr val="FFC000"/>
                    </a:gs>
                    <a:gs pos="54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C00000"/>
                    </a:gs>
                    <a:gs pos="17000">
                      <a:srgbClr val="FFC000"/>
                    </a:gs>
                    <a:gs pos="38000">
                      <a:srgbClr val="00B050"/>
                    </a:gs>
                    <a:gs pos="90000">
                      <a:schemeClr val="accent4">
                        <a:lumMod val="50000"/>
                        <a:alpha val="99000"/>
                      </a:schemeClr>
                    </a:gs>
                    <a:gs pos="71250">
                      <a:srgbClr val="FFC000"/>
                    </a:gs>
                    <a:gs pos="54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হারুন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C00000"/>
                    </a:gs>
                    <a:gs pos="17000">
                      <a:srgbClr val="FFC000"/>
                    </a:gs>
                    <a:gs pos="38000">
                      <a:srgbClr val="00B050"/>
                    </a:gs>
                    <a:gs pos="90000">
                      <a:schemeClr val="accent4">
                        <a:lumMod val="50000"/>
                        <a:alpha val="99000"/>
                      </a:schemeClr>
                    </a:gs>
                    <a:gs pos="71250">
                      <a:srgbClr val="FFC000"/>
                    </a:gs>
                    <a:gs pos="54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C00000"/>
                    </a:gs>
                    <a:gs pos="17000">
                      <a:srgbClr val="FFC000"/>
                    </a:gs>
                    <a:gs pos="38000">
                      <a:srgbClr val="00B050"/>
                    </a:gs>
                    <a:gs pos="90000">
                      <a:schemeClr val="accent4">
                        <a:lumMod val="50000"/>
                        <a:alpha val="99000"/>
                      </a:schemeClr>
                    </a:gs>
                    <a:gs pos="71250">
                      <a:srgbClr val="FFC000"/>
                    </a:gs>
                    <a:gs pos="54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অর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C00000"/>
                    </a:gs>
                    <a:gs pos="17000">
                      <a:srgbClr val="FFC000"/>
                    </a:gs>
                    <a:gs pos="38000">
                      <a:srgbClr val="00B050"/>
                    </a:gs>
                    <a:gs pos="90000">
                      <a:schemeClr val="accent4">
                        <a:lumMod val="50000"/>
                        <a:alpha val="99000"/>
                      </a:schemeClr>
                    </a:gs>
                    <a:gs pos="71250">
                      <a:srgbClr val="FFC000"/>
                    </a:gs>
                    <a:gs pos="54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C00000"/>
                    </a:gs>
                    <a:gs pos="17000">
                      <a:srgbClr val="FFC000"/>
                    </a:gs>
                    <a:gs pos="38000">
                      <a:srgbClr val="00B050"/>
                    </a:gs>
                    <a:gs pos="90000">
                      <a:schemeClr val="accent4">
                        <a:lumMod val="50000"/>
                        <a:alpha val="99000"/>
                      </a:schemeClr>
                    </a:gs>
                    <a:gs pos="71250">
                      <a:srgbClr val="FFC000"/>
                    </a:gs>
                    <a:gs pos="54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রশিদ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C00000"/>
                    </a:gs>
                    <a:gs pos="17000">
                      <a:srgbClr val="FFC000"/>
                    </a:gs>
                    <a:gs pos="38000">
                      <a:srgbClr val="00B050"/>
                    </a:gs>
                    <a:gs pos="90000">
                      <a:schemeClr val="accent4">
                        <a:lumMod val="50000"/>
                        <a:alpha val="99000"/>
                      </a:schemeClr>
                    </a:gs>
                    <a:gs pos="71250">
                      <a:srgbClr val="FFC000"/>
                    </a:gs>
                    <a:gs pos="54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C00000"/>
                    </a:gs>
                    <a:gs pos="17000">
                      <a:srgbClr val="FFC000"/>
                    </a:gs>
                    <a:gs pos="38000">
                      <a:srgbClr val="00B050"/>
                    </a:gs>
                    <a:gs pos="90000">
                      <a:schemeClr val="accent4">
                        <a:lumMod val="50000"/>
                        <a:alpha val="99000"/>
                      </a:schemeClr>
                    </a:gs>
                    <a:gs pos="71250">
                      <a:srgbClr val="FFC000"/>
                    </a:gs>
                    <a:gs pos="54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ফাজিল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C00000"/>
                    </a:gs>
                    <a:gs pos="17000">
                      <a:srgbClr val="FFC000"/>
                    </a:gs>
                    <a:gs pos="38000">
                      <a:srgbClr val="00B050"/>
                    </a:gs>
                    <a:gs pos="90000">
                      <a:schemeClr val="accent4">
                        <a:lumMod val="50000"/>
                        <a:alpha val="99000"/>
                      </a:schemeClr>
                    </a:gs>
                    <a:gs pos="71250">
                      <a:srgbClr val="FFC000"/>
                    </a:gs>
                    <a:gs pos="54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C00000"/>
                    </a:gs>
                    <a:gs pos="17000">
                      <a:srgbClr val="FFC000"/>
                    </a:gs>
                    <a:gs pos="38000">
                      <a:srgbClr val="00B050"/>
                    </a:gs>
                    <a:gs pos="90000">
                      <a:schemeClr val="accent4">
                        <a:lumMod val="50000"/>
                        <a:alpha val="99000"/>
                      </a:schemeClr>
                    </a:gs>
                    <a:gs pos="71250">
                      <a:srgbClr val="FFC000"/>
                    </a:gs>
                    <a:gs pos="54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মাদরাসা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C00000"/>
                    </a:gs>
                    <a:gs pos="17000">
                      <a:srgbClr val="FFC000"/>
                    </a:gs>
                    <a:gs pos="38000">
                      <a:srgbClr val="00B050"/>
                    </a:gs>
                    <a:gs pos="90000">
                      <a:schemeClr val="accent4">
                        <a:lumMod val="50000"/>
                        <a:alpha val="99000"/>
                      </a:schemeClr>
                    </a:gs>
                    <a:gs pos="71250">
                      <a:srgbClr val="FFC000"/>
                    </a:gs>
                    <a:gs pos="54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,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C00000"/>
                    </a:gs>
                    <a:gs pos="17000">
                      <a:srgbClr val="FFC000"/>
                    </a:gs>
                    <a:gs pos="38000">
                      <a:srgbClr val="00B050"/>
                    </a:gs>
                    <a:gs pos="90000">
                      <a:schemeClr val="accent4">
                        <a:lumMod val="50000"/>
                        <a:alpha val="99000"/>
                      </a:schemeClr>
                    </a:gs>
                    <a:gs pos="71250">
                      <a:srgbClr val="FFC000"/>
                    </a:gs>
                    <a:gs pos="54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সাপাহার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C00000"/>
                    </a:gs>
                    <a:gs pos="17000">
                      <a:srgbClr val="FFC000"/>
                    </a:gs>
                    <a:gs pos="38000">
                      <a:srgbClr val="00B050"/>
                    </a:gs>
                    <a:gs pos="90000">
                      <a:schemeClr val="accent4">
                        <a:lumMod val="50000"/>
                        <a:alpha val="99000"/>
                      </a:schemeClr>
                    </a:gs>
                    <a:gs pos="71250">
                      <a:srgbClr val="FFC000"/>
                    </a:gs>
                    <a:gs pos="54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C00000"/>
                    </a:gs>
                    <a:gs pos="17000">
                      <a:srgbClr val="FFC000"/>
                    </a:gs>
                    <a:gs pos="38000">
                      <a:srgbClr val="00B050"/>
                    </a:gs>
                    <a:gs pos="90000">
                      <a:schemeClr val="accent4">
                        <a:lumMod val="50000"/>
                        <a:alpha val="99000"/>
                      </a:schemeClr>
                    </a:gs>
                    <a:gs pos="71250">
                      <a:srgbClr val="FFC000"/>
                    </a:gs>
                    <a:gs pos="54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নওগাঁ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C00000"/>
                    </a:gs>
                    <a:gs pos="17000">
                      <a:srgbClr val="FFC000"/>
                    </a:gs>
                    <a:gs pos="38000">
                      <a:srgbClr val="00B050"/>
                    </a:gs>
                    <a:gs pos="90000">
                      <a:schemeClr val="accent4">
                        <a:lumMod val="50000"/>
                        <a:alpha val="99000"/>
                      </a:schemeClr>
                    </a:gs>
                    <a:gs pos="71250">
                      <a:srgbClr val="FFC000"/>
                    </a:gs>
                    <a:gs pos="54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</a:rPr>
              <a:t>।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C00000"/>
                  </a:gs>
                  <a:gs pos="17000">
                    <a:srgbClr val="FFC000"/>
                  </a:gs>
                  <a:gs pos="38000">
                    <a:srgbClr val="00B050"/>
                  </a:gs>
                  <a:gs pos="90000">
                    <a:schemeClr val="accent4">
                      <a:lumMod val="50000"/>
                      <a:alpha val="99000"/>
                    </a:schemeClr>
                  </a:gs>
                  <a:gs pos="71250">
                    <a:srgbClr val="FFC000"/>
                  </a:gs>
                  <a:gs pos="54000">
                    <a:schemeClr val="accent2">
                      <a:lumMod val="75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6827" y="6089994"/>
            <a:ext cx="10573550" cy="56143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C00000"/>
                    </a:gs>
                    <a:gs pos="17000">
                      <a:srgbClr val="FFC000"/>
                    </a:gs>
                    <a:gs pos="38000">
                      <a:srgbClr val="00B050"/>
                    </a:gs>
                    <a:gs pos="90000">
                      <a:schemeClr val="accent4">
                        <a:lumMod val="50000"/>
                        <a:alpha val="99000"/>
                      </a:schemeClr>
                    </a:gs>
                    <a:gs pos="71250">
                      <a:srgbClr val="FFC000"/>
                    </a:gs>
                    <a:gs pos="54000">
                      <a:schemeClr val="accent2">
                        <a:lumMod val="75000"/>
                      </a:schemeClr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Email: Shaque2019@gmail.com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C00000"/>
                  </a:gs>
                  <a:gs pos="17000">
                    <a:srgbClr val="FFC000"/>
                  </a:gs>
                  <a:gs pos="38000">
                    <a:srgbClr val="00B050"/>
                  </a:gs>
                  <a:gs pos="90000">
                    <a:schemeClr val="accent4">
                      <a:lumMod val="50000"/>
                      <a:alpha val="99000"/>
                    </a:schemeClr>
                  </a:gs>
                  <a:gs pos="71250">
                    <a:srgbClr val="FFC000"/>
                  </a:gs>
                  <a:gs pos="54000">
                    <a:schemeClr val="accent2">
                      <a:lumMod val="75000"/>
                    </a:schemeClr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812" y="1265350"/>
            <a:ext cx="1867436" cy="1828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671260" y="3181082"/>
            <a:ext cx="4316476" cy="2318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4800" dirty="0" smtClean="0"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</a:rPr>
              <a:t>শারহুল বিকায়া</a:t>
            </a:r>
          </a:p>
          <a:p>
            <a:pPr algn="ctr"/>
            <a:r>
              <a:rPr lang="bn-IN" sz="4800" dirty="0" smtClean="0"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</a:rPr>
              <a:t>আলিম প্রথম বর্ষ</a:t>
            </a:r>
          </a:p>
          <a:p>
            <a:pPr algn="ctr"/>
            <a:r>
              <a:rPr lang="bn-IN" sz="4800" dirty="0" smtClean="0"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</a:rPr>
              <a:t>হজ্জ পর্ব। </a:t>
            </a:r>
            <a:endParaRPr lang="en-US" sz="4800" dirty="0">
              <a:gradFill>
                <a:gsLst>
                  <a:gs pos="0">
                    <a:srgbClr val="FFC000"/>
                  </a:gs>
                  <a:gs pos="31276">
                    <a:srgbClr val="FFC000"/>
                  </a:gs>
                  <a:gs pos="16000">
                    <a:srgbClr val="C00000"/>
                  </a:gs>
                  <a:gs pos="46000">
                    <a:srgbClr val="00B050"/>
                  </a:gs>
                  <a:gs pos="88750">
                    <a:schemeClr val="accent2">
                      <a:lumMod val="50000"/>
                    </a:schemeClr>
                  </a:gs>
                  <a:gs pos="67000">
                    <a:srgbClr val="002060"/>
                  </a:gs>
                </a:gsLst>
                <a:lin ang="5400000" scaled="1"/>
              </a:gra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175" y="1076088"/>
            <a:ext cx="1221816" cy="501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9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5186" y="128789"/>
            <a:ext cx="11921544" cy="6593984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206375" cmpd="thickThin">
              <a:gradFill>
                <a:gsLst>
                  <a:gs pos="17464">
                    <a:srgbClr val="2BB875"/>
                  </a:gs>
                  <a:gs pos="0">
                    <a:srgbClr val="00B050"/>
                  </a:gs>
                  <a:gs pos="14000">
                    <a:srgbClr val="C00000"/>
                  </a:gs>
                  <a:gs pos="35000">
                    <a:srgbClr val="00B0F0"/>
                  </a:gs>
                  <a:gs pos="82000">
                    <a:srgbClr val="C00000"/>
                  </a:gs>
                  <a:gs pos="78000">
                    <a:srgbClr val="7030A0"/>
                  </a:gs>
                  <a:gs pos="77000">
                    <a:schemeClr val="accent4">
                      <a:lumMod val="50000"/>
                    </a:schemeClr>
                  </a:gs>
                  <a:gs pos="66000">
                    <a:schemeClr val="accent2">
                      <a:lumMod val="50000"/>
                    </a:schemeClr>
                  </a:gs>
                  <a:gs pos="58000">
                    <a:srgbClr val="FFFF00"/>
                  </a:gs>
                  <a:gs pos="46000">
                    <a:srgbClr val="002060"/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>
              <a:bevelT w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67425" y="154546"/>
              <a:ext cx="11861443" cy="652958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3940936" y="457122"/>
            <a:ext cx="40439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হজ্জ পালনের নিয়ম 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426169" y="5176165"/>
            <a:ext cx="1135800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4000" b="1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(২) মাসজিদুল হারামে গিয়ে পবিত্র কাবা ঘর সাত বার তাওয়াফ করা।   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98" y="1225540"/>
            <a:ext cx="5538443" cy="3578280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angle"/>
            <a:extrusionClr>
              <a:srgbClr val="FFFFFF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317" y="1225540"/>
            <a:ext cx="5177624" cy="3578280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angl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38646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5186" y="64395"/>
            <a:ext cx="11921544" cy="6593984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206375" cmpd="thickThin">
              <a:gradFill>
                <a:gsLst>
                  <a:gs pos="17464">
                    <a:srgbClr val="2BB875"/>
                  </a:gs>
                  <a:gs pos="0">
                    <a:srgbClr val="00B050"/>
                  </a:gs>
                  <a:gs pos="14000">
                    <a:srgbClr val="C00000"/>
                  </a:gs>
                  <a:gs pos="35000">
                    <a:srgbClr val="00B0F0"/>
                  </a:gs>
                  <a:gs pos="82000">
                    <a:srgbClr val="C00000"/>
                  </a:gs>
                  <a:gs pos="78000">
                    <a:srgbClr val="7030A0"/>
                  </a:gs>
                  <a:gs pos="77000">
                    <a:schemeClr val="accent4">
                      <a:lumMod val="50000"/>
                    </a:schemeClr>
                  </a:gs>
                  <a:gs pos="66000">
                    <a:schemeClr val="accent2">
                      <a:lumMod val="50000"/>
                    </a:schemeClr>
                  </a:gs>
                  <a:gs pos="58000">
                    <a:srgbClr val="FFFF00"/>
                  </a:gs>
                  <a:gs pos="46000">
                    <a:srgbClr val="002060"/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>
              <a:bevelT w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67425" y="154546"/>
              <a:ext cx="11861443" cy="652958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3940936" y="457122"/>
            <a:ext cx="40439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হজ্জ পালনের নিয়ম 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1350118" y="5587804"/>
            <a:ext cx="9225602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4400" b="1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(৩) তাওয়াফ শেষে সাফা-মারওয়া সায়ি করা। 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6174029" y="1275136"/>
            <a:ext cx="5487884" cy="414549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6592" y="1275136"/>
            <a:ext cx="5300870" cy="414549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2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5186" y="64395"/>
            <a:ext cx="11921544" cy="6593984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206375" cmpd="thickThin">
              <a:gradFill>
                <a:gsLst>
                  <a:gs pos="17464">
                    <a:srgbClr val="2BB875"/>
                  </a:gs>
                  <a:gs pos="0">
                    <a:srgbClr val="00B050"/>
                  </a:gs>
                  <a:gs pos="14000">
                    <a:srgbClr val="C00000"/>
                  </a:gs>
                  <a:gs pos="35000">
                    <a:srgbClr val="00B0F0"/>
                  </a:gs>
                  <a:gs pos="82000">
                    <a:srgbClr val="C00000"/>
                  </a:gs>
                  <a:gs pos="78000">
                    <a:srgbClr val="7030A0"/>
                  </a:gs>
                  <a:gs pos="77000">
                    <a:schemeClr val="accent4">
                      <a:lumMod val="50000"/>
                    </a:schemeClr>
                  </a:gs>
                  <a:gs pos="66000">
                    <a:schemeClr val="accent2">
                      <a:lumMod val="50000"/>
                    </a:schemeClr>
                  </a:gs>
                  <a:gs pos="58000">
                    <a:srgbClr val="FFFF00"/>
                  </a:gs>
                  <a:gs pos="46000">
                    <a:srgbClr val="002060"/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>
              <a:bevelT w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67425" y="154546"/>
              <a:ext cx="11861443" cy="652958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3940936" y="457122"/>
            <a:ext cx="40439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হজ্জ পালনের নিয়ম 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480299" y="5258665"/>
            <a:ext cx="11274380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4000" b="1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(৪) ৮ম তারিখে আবার ইহরাম বেঁধে মিনা থেকে আরাফায় অবস্থান সহ অন্যান্য সকল নিয়ম পালন করা।  </a:t>
            </a:r>
            <a:endParaRPr lang="en-US" sz="4000" dirty="0"/>
          </a:p>
        </p:txBody>
      </p:sp>
      <p:sp>
        <p:nvSpPr>
          <p:cNvPr id="7" name="AutoShape 2" descr="আরাফা দিবসে বিশ্বমুসলিমের রোযা - Poygam"/>
          <p:cNvSpPr>
            <a:spLocks noChangeAspect="1" noChangeArrowheads="1"/>
          </p:cNvSpPr>
          <p:nvPr/>
        </p:nvSpPr>
        <p:spPr bwMode="auto">
          <a:xfrm>
            <a:off x="5363678" y="2758908"/>
            <a:ext cx="3899591" cy="389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537" y="1180248"/>
            <a:ext cx="5320142" cy="3776065"/>
          </a:xfrm>
          <a:prstGeom prst="rect">
            <a:avLst/>
          </a:prstGeom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9" y="1180249"/>
            <a:ext cx="5772723" cy="3776064"/>
          </a:xfrm>
          <a:prstGeom prst="rect">
            <a:avLst/>
          </a:prstGeom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59052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9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2307" y="90153"/>
            <a:ext cx="11921544" cy="6593984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206375" cmpd="thickThin">
              <a:gradFill>
                <a:gsLst>
                  <a:gs pos="17464">
                    <a:srgbClr val="2BB875"/>
                  </a:gs>
                  <a:gs pos="0">
                    <a:srgbClr val="00B050"/>
                  </a:gs>
                  <a:gs pos="14000">
                    <a:srgbClr val="C00000"/>
                  </a:gs>
                  <a:gs pos="35000">
                    <a:srgbClr val="00B0F0"/>
                  </a:gs>
                  <a:gs pos="82000">
                    <a:srgbClr val="C00000"/>
                  </a:gs>
                  <a:gs pos="78000">
                    <a:srgbClr val="7030A0"/>
                  </a:gs>
                  <a:gs pos="77000">
                    <a:schemeClr val="accent4">
                      <a:lumMod val="50000"/>
                    </a:schemeClr>
                  </a:gs>
                  <a:gs pos="66000">
                    <a:schemeClr val="accent2">
                      <a:lumMod val="50000"/>
                    </a:schemeClr>
                  </a:gs>
                  <a:gs pos="58000">
                    <a:srgbClr val="FFFF00"/>
                  </a:gs>
                  <a:gs pos="46000">
                    <a:srgbClr val="002060"/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>
              <a:bevelT w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67425" y="154546"/>
              <a:ext cx="11861443" cy="652958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5003787" y="385224"/>
            <a:ext cx="22300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মূল্যায়ন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593811" y="1325378"/>
            <a:ext cx="1120323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b="1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(১) হজ্জের আভিধানিক অর্থ কি? উঃ (ক) ইচ্ছা করা, (খ) চলা, (গ) ভ্রমন, (ঙ) দাঁড়া। </a:t>
            </a:r>
          </a:p>
          <a:p>
            <a:r>
              <a:rPr lang="bn-IN" sz="4400" b="1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(২) হজ্জ ফরজ হওয়ার জন্য শর্ত কয়টি? উঃ (ক) ৬ টি, (খ) ৭ টি, (গ) ৮ টি, (ঙ) ৯ টি।</a:t>
            </a:r>
          </a:p>
          <a:p>
            <a:r>
              <a:rPr lang="bn-IN" sz="4400" b="1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(৩) কোথায় ইহরাম বাঁধতে হয়? উঃ (ক) মাক্কায়, (খ) মদিনায়, (গ) মিকাতে, (ঙ) হিযাজে।  </a:t>
            </a:r>
            <a:endParaRPr lang="en-US" sz="4400" dirty="0"/>
          </a:p>
        </p:txBody>
      </p:sp>
      <p:sp>
        <p:nvSpPr>
          <p:cNvPr id="9" name="Half Frame 8"/>
          <p:cNvSpPr/>
          <p:nvPr/>
        </p:nvSpPr>
        <p:spPr>
          <a:xfrm rot="13185085">
            <a:off x="8265027" y="1041699"/>
            <a:ext cx="284376" cy="698501"/>
          </a:xfrm>
          <a:prstGeom prst="halfFram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/>
        </p:nvSpPr>
        <p:spPr>
          <a:xfrm rot="13185085">
            <a:off x="5287858" y="3100176"/>
            <a:ext cx="284376" cy="698501"/>
          </a:xfrm>
          <a:prstGeom prst="halfFram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/>
        </p:nvSpPr>
        <p:spPr>
          <a:xfrm rot="13185085">
            <a:off x="2761446" y="4373039"/>
            <a:ext cx="284376" cy="698501"/>
          </a:xfrm>
          <a:prstGeom prst="halfFram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3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2307" y="90153"/>
            <a:ext cx="11921544" cy="6593984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206375" cmpd="thickThin">
              <a:gradFill>
                <a:gsLst>
                  <a:gs pos="17464">
                    <a:srgbClr val="2BB875"/>
                  </a:gs>
                  <a:gs pos="0">
                    <a:srgbClr val="00B050"/>
                  </a:gs>
                  <a:gs pos="14000">
                    <a:srgbClr val="C00000"/>
                  </a:gs>
                  <a:gs pos="35000">
                    <a:srgbClr val="00B0F0"/>
                  </a:gs>
                  <a:gs pos="82000">
                    <a:srgbClr val="C00000"/>
                  </a:gs>
                  <a:gs pos="78000">
                    <a:srgbClr val="7030A0"/>
                  </a:gs>
                  <a:gs pos="77000">
                    <a:schemeClr val="accent4">
                      <a:lumMod val="50000"/>
                    </a:schemeClr>
                  </a:gs>
                  <a:gs pos="66000">
                    <a:schemeClr val="accent2">
                      <a:lumMod val="50000"/>
                    </a:schemeClr>
                  </a:gs>
                  <a:gs pos="58000">
                    <a:srgbClr val="FFFF00"/>
                  </a:gs>
                  <a:gs pos="46000">
                    <a:srgbClr val="002060"/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>
              <a:bevelT w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67425" y="154546"/>
              <a:ext cx="11861443" cy="652958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5003787" y="385224"/>
            <a:ext cx="2948243" cy="923330"/>
          </a:xfrm>
          <a:prstGeom prst="rect">
            <a:avLst/>
          </a:prstGeom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  <a:sp3d extrusionH="57150">
              <a:bevelT w="38100" h="38100" prst="angle"/>
            </a:sp3d>
          </a:bodyPr>
          <a:lstStyle/>
          <a:p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বাড়ির কাজ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1934036" y="1480787"/>
            <a:ext cx="9087744" cy="923330"/>
          </a:xfrm>
          <a:prstGeom prst="rect">
            <a:avLst/>
          </a:prstGeom>
          <a:ln w="7620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  <a:sp3d extrusionH="57150">
              <a:bevelT w="38100" h="38100" prst="angle"/>
            </a:sp3d>
          </a:bodyPr>
          <a:lstStyle/>
          <a:p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হজ্জের নিয়মগুলি বাসায় প্রস্তুত কর।</a:t>
            </a: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5237" y="2593103"/>
            <a:ext cx="3598774" cy="3734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025" y="2649986"/>
            <a:ext cx="3953814" cy="362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60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2307" y="90153"/>
            <a:ext cx="11921544" cy="6593984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206375" cmpd="thickThin">
              <a:gradFill>
                <a:gsLst>
                  <a:gs pos="17464">
                    <a:srgbClr val="2BB875"/>
                  </a:gs>
                  <a:gs pos="0">
                    <a:srgbClr val="00B050"/>
                  </a:gs>
                  <a:gs pos="14000">
                    <a:srgbClr val="C00000"/>
                  </a:gs>
                  <a:gs pos="35000">
                    <a:srgbClr val="00B0F0"/>
                  </a:gs>
                  <a:gs pos="82000">
                    <a:srgbClr val="C00000"/>
                  </a:gs>
                  <a:gs pos="78000">
                    <a:srgbClr val="7030A0"/>
                  </a:gs>
                  <a:gs pos="77000">
                    <a:schemeClr val="accent4">
                      <a:lumMod val="50000"/>
                    </a:schemeClr>
                  </a:gs>
                  <a:gs pos="66000">
                    <a:schemeClr val="accent2">
                      <a:lumMod val="50000"/>
                    </a:schemeClr>
                  </a:gs>
                  <a:gs pos="58000">
                    <a:srgbClr val="FFFF00"/>
                  </a:gs>
                  <a:gs pos="46000">
                    <a:srgbClr val="002060"/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>
              <a:bevelT w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67425" y="154546"/>
              <a:ext cx="11861443" cy="652958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42759430"/>
              </p:ext>
            </p:extLst>
          </p:nvPr>
        </p:nvGraphicFramePr>
        <p:xfrm>
          <a:off x="2658591" y="1038388"/>
          <a:ext cx="7645100" cy="5035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32-Point Star 5"/>
          <p:cNvSpPr/>
          <p:nvPr/>
        </p:nvSpPr>
        <p:spPr>
          <a:xfrm>
            <a:off x="885358" y="2684686"/>
            <a:ext cx="1754811" cy="2023379"/>
          </a:xfrm>
          <a:prstGeom prst="star32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জ্ঞানই</a:t>
            </a:r>
          </a:p>
          <a:p>
            <a:pPr algn="ctr"/>
            <a:r>
              <a:rPr lang="bn-IN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শক্তি। </a:t>
            </a:r>
            <a:endParaRPr lang="en-US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6682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75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43148 L 0.79713 -0.43148 L 0.79713 0.49421 L 3.75E-6 0.49421 L 3.75E-6 -0.43148 Z " pathEditMode="relative" rAng="0" ptsTypes="AAAAA">
                                      <p:cBhvr>
                                        <p:cTn id="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57" y="4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15911" y="128789"/>
              <a:ext cx="11951594" cy="655534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ame 4"/>
            <p:cNvSpPr/>
            <p:nvPr/>
          </p:nvSpPr>
          <p:spPr>
            <a:xfrm>
              <a:off x="212502" y="235039"/>
              <a:ext cx="11758411" cy="6362164"/>
            </a:xfrm>
            <a:prstGeom prst="frame">
              <a:avLst/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120462" y="5304962"/>
            <a:ext cx="9955369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IN" sz="4400" b="1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প্রিয় শিক্ষার্থী বন্ধুরা ছবীগুলোর প্রতি লক্ষ কর, বুঝতেই পারছ আমরা কি নিয়ে আলোচনা করব।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31276">
                    <a:srgbClr val="FFC000"/>
                  </a:gs>
                  <a:gs pos="16000">
                    <a:srgbClr val="C00000"/>
                  </a:gs>
                  <a:gs pos="46000">
                    <a:srgbClr val="00B050"/>
                  </a:gs>
                  <a:gs pos="88750">
                    <a:schemeClr val="accent2">
                      <a:lumMod val="50000"/>
                    </a:schemeClr>
                  </a:gs>
                  <a:gs pos="67000">
                    <a:srgbClr val="002060"/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" y="489397"/>
            <a:ext cx="5455121" cy="4533363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angle"/>
            <a:extrusionClr>
              <a:srgbClr val="FFFFFF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988" y="489397"/>
            <a:ext cx="5717303" cy="4533363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angl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740510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Frame 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/>
            </a:prstGeom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5911" y="128789"/>
              <a:ext cx="11951594" cy="6555346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ame 8"/>
            <p:cNvSpPr/>
            <p:nvPr/>
          </p:nvSpPr>
          <p:spPr>
            <a:xfrm>
              <a:off x="212502" y="235039"/>
              <a:ext cx="11758411" cy="6362164"/>
            </a:xfrm>
            <a:prstGeom prst="frame">
              <a:avLst/>
            </a:prstGeom>
            <a:solidFill>
              <a:schemeClr val="accent4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138768" y="415345"/>
            <a:ext cx="5905784" cy="1107996"/>
          </a:xfrm>
          <a:prstGeom prst="rect">
            <a:avLst/>
          </a:prstGeom>
          <a:ln w="76200">
            <a:solidFill>
              <a:srgbClr val="00B0F0"/>
            </a:solidFill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4400" dirty="0" smtClean="0"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</a:rPr>
              <a:t> </a:t>
            </a:r>
            <a:r>
              <a:rPr lang="bn-IN" sz="6600" dirty="0" smtClean="0"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</a:rPr>
              <a:t>আজকের পাঠ হজ্জ</a:t>
            </a:r>
            <a:endParaRPr lang="en-US" sz="6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8" y="1326824"/>
            <a:ext cx="10998557" cy="4916721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31301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8789" y="128789"/>
            <a:ext cx="11921544" cy="6593984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206375" cmpd="thickThin">
              <a:gradFill>
                <a:gsLst>
                  <a:gs pos="17464">
                    <a:srgbClr val="2BB875"/>
                  </a:gs>
                  <a:gs pos="0">
                    <a:srgbClr val="00B050"/>
                  </a:gs>
                  <a:gs pos="14000">
                    <a:srgbClr val="C00000"/>
                  </a:gs>
                  <a:gs pos="35000">
                    <a:srgbClr val="00B0F0"/>
                  </a:gs>
                  <a:gs pos="82000">
                    <a:srgbClr val="C00000"/>
                  </a:gs>
                  <a:gs pos="78000">
                    <a:srgbClr val="7030A0"/>
                  </a:gs>
                  <a:gs pos="77000">
                    <a:schemeClr val="accent4">
                      <a:lumMod val="50000"/>
                    </a:schemeClr>
                  </a:gs>
                  <a:gs pos="66000">
                    <a:schemeClr val="accent2">
                      <a:lumMod val="50000"/>
                    </a:schemeClr>
                  </a:gs>
                  <a:gs pos="58000">
                    <a:srgbClr val="FFFF00"/>
                  </a:gs>
                  <a:gs pos="46000">
                    <a:srgbClr val="002060"/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>
              <a:bevelT w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7425" y="154546"/>
              <a:ext cx="11861443" cy="652958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4710016" y="436740"/>
            <a:ext cx="3151825" cy="1107996"/>
          </a:xfrm>
          <a:prstGeom prst="rect">
            <a:avLst/>
          </a:prstGeom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  <a:sp3d extrusionH="57150">
              <a:bevelT w="38100" h="38100" prst="angle"/>
            </a:sp3d>
          </a:bodyPr>
          <a:lstStyle/>
          <a:p>
            <a:r>
              <a:rPr lang="bn-IN" sz="6600" dirty="0" smtClean="0">
                <a:gradFill flip="none" rotWithShape="1">
                  <a:gsLst>
                    <a:gs pos="0">
                      <a:srgbClr val="C00000"/>
                    </a:gs>
                    <a:gs pos="11000">
                      <a:srgbClr val="C00000"/>
                    </a:gs>
                    <a:gs pos="0">
                      <a:srgbClr val="C00000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</a:rPr>
              <a:t>শিখন ফল</a:t>
            </a:r>
            <a:endParaRPr lang="en-US" sz="6600" dirty="0"/>
          </a:p>
        </p:txBody>
      </p:sp>
      <p:sp>
        <p:nvSpPr>
          <p:cNvPr id="10" name="Rectangle 9"/>
          <p:cNvSpPr/>
          <p:nvPr/>
        </p:nvSpPr>
        <p:spPr>
          <a:xfrm>
            <a:off x="777529" y="1866294"/>
            <a:ext cx="10852094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পাঠ শেষে শিক্ষার্থীরা যা জানতে পারবে,</a:t>
            </a:r>
          </a:p>
          <a:p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১ । হজ্জের অর্থ জানতে পারবে।</a:t>
            </a:r>
          </a:p>
          <a:p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২ । হজ্জ কার উপর ফরজ তা জানতে পারবে।</a:t>
            </a:r>
          </a:p>
          <a:p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৩ । হজ্জ পালনের নিয়ম জানতে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1655175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8789" y="128789"/>
            <a:ext cx="11921544" cy="6593984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206375" cmpd="thickThin">
              <a:gradFill>
                <a:gsLst>
                  <a:gs pos="17464">
                    <a:srgbClr val="2BB875"/>
                  </a:gs>
                  <a:gs pos="0">
                    <a:srgbClr val="00B050"/>
                  </a:gs>
                  <a:gs pos="14000">
                    <a:srgbClr val="C00000"/>
                  </a:gs>
                  <a:gs pos="35000">
                    <a:srgbClr val="00B0F0"/>
                  </a:gs>
                  <a:gs pos="82000">
                    <a:srgbClr val="C00000"/>
                  </a:gs>
                  <a:gs pos="78000">
                    <a:srgbClr val="7030A0"/>
                  </a:gs>
                  <a:gs pos="77000">
                    <a:schemeClr val="accent4">
                      <a:lumMod val="50000"/>
                    </a:schemeClr>
                  </a:gs>
                  <a:gs pos="66000">
                    <a:schemeClr val="accent2">
                      <a:lumMod val="50000"/>
                    </a:schemeClr>
                  </a:gs>
                  <a:gs pos="58000">
                    <a:srgbClr val="FFFF00"/>
                  </a:gs>
                  <a:gs pos="46000">
                    <a:srgbClr val="002060"/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>
              <a:bevelT w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67425" y="154546"/>
              <a:ext cx="11861443" cy="652958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4205071" y="398101"/>
            <a:ext cx="3768980" cy="1107996"/>
          </a:xfrm>
          <a:prstGeom prst="rect">
            <a:avLst/>
          </a:prstGeom>
          <a:ln w="76200">
            <a:solidFill>
              <a:srgbClr val="00B0F0"/>
            </a:solidFill>
            <a:prstDash val="sysDot"/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হজ্জের অর্থ </a:t>
            </a:r>
            <a:endParaRPr lang="en-US" sz="6600" dirty="0"/>
          </a:p>
        </p:txBody>
      </p:sp>
      <p:sp>
        <p:nvSpPr>
          <p:cNvPr id="7" name="Rectangle 6"/>
          <p:cNvSpPr/>
          <p:nvPr/>
        </p:nvSpPr>
        <p:spPr>
          <a:xfrm>
            <a:off x="774524" y="1801900"/>
            <a:ext cx="6242415" cy="304698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4800" b="1" dirty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হজ্জের </a:t>
            </a:r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আভিধানিক অর্থঃ</a:t>
            </a:r>
          </a:p>
          <a:p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১ , ইচ্ছা করা, সংকল্প করা।</a:t>
            </a:r>
          </a:p>
          <a:p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২ , সাক্ষাত করা। </a:t>
            </a:r>
          </a:p>
          <a:p>
            <a:r>
              <a:rPr lang="bn-IN" sz="4800" b="1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৩ , ইবাদাতের সংকল্প করা।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6903079" y="1626813"/>
            <a:ext cx="4713666" cy="23053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932006" y="4227936"/>
            <a:ext cx="4684739" cy="214546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9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8789" y="128789"/>
            <a:ext cx="11921544" cy="6593984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206375" cmpd="thickThin">
              <a:gradFill>
                <a:gsLst>
                  <a:gs pos="17464">
                    <a:srgbClr val="2BB875"/>
                  </a:gs>
                  <a:gs pos="0">
                    <a:srgbClr val="00B050"/>
                  </a:gs>
                  <a:gs pos="14000">
                    <a:srgbClr val="C00000"/>
                  </a:gs>
                  <a:gs pos="35000">
                    <a:srgbClr val="00B0F0"/>
                  </a:gs>
                  <a:gs pos="82000">
                    <a:srgbClr val="C00000"/>
                  </a:gs>
                  <a:gs pos="78000">
                    <a:srgbClr val="7030A0"/>
                  </a:gs>
                  <a:gs pos="77000">
                    <a:schemeClr val="accent4">
                      <a:lumMod val="50000"/>
                    </a:schemeClr>
                  </a:gs>
                  <a:gs pos="66000">
                    <a:schemeClr val="accent2">
                      <a:lumMod val="50000"/>
                    </a:schemeClr>
                  </a:gs>
                  <a:gs pos="58000">
                    <a:srgbClr val="FFFF00"/>
                  </a:gs>
                  <a:gs pos="46000">
                    <a:srgbClr val="002060"/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>
              <a:bevelT w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67425" y="154546"/>
              <a:ext cx="11861443" cy="652958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4205071" y="398101"/>
            <a:ext cx="3768980" cy="1107996"/>
          </a:xfrm>
          <a:prstGeom prst="rect">
            <a:avLst/>
          </a:prstGeom>
          <a:ln w="76200">
            <a:solidFill>
              <a:srgbClr val="00B0F0"/>
            </a:solidFill>
            <a:prstDash val="sysDot"/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6600" b="1" dirty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হজ্জের অর্থ </a:t>
            </a:r>
            <a:endParaRPr lang="en-US" sz="6600" dirty="0"/>
          </a:p>
        </p:txBody>
      </p:sp>
      <p:sp>
        <p:nvSpPr>
          <p:cNvPr id="6" name="Rectangle 5"/>
          <p:cNvSpPr/>
          <p:nvPr/>
        </p:nvSpPr>
        <p:spPr>
          <a:xfrm>
            <a:off x="489397" y="5318199"/>
            <a:ext cx="11050073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4000" b="1" dirty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হজ্জের </a:t>
            </a:r>
            <a:r>
              <a:rPr lang="bn-IN" sz="4000" b="1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পারিভাষিক অর্থঃ ইসলামের বিশিষ্ট রুকন আদায়ের জন্য আল্লাহর ঘর যিয়ারতের ইচ্ছা করাকে হজ্জ বলা হয়।  </a:t>
            </a:r>
            <a:endParaRPr lang="bn-IN" sz="4000" b="1" dirty="0">
              <a:ln w="6600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31276">
                    <a:srgbClr val="FFC000"/>
                  </a:gs>
                  <a:gs pos="16000">
                    <a:srgbClr val="C00000"/>
                  </a:gs>
                  <a:gs pos="46000">
                    <a:srgbClr val="00B050"/>
                  </a:gs>
                  <a:gs pos="88750">
                    <a:schemeClr val="accent2">
                      <a:lumMod val="50000"/>
                    </a:schemeClr>
                  </a:gs>
                  <a:gs pos="67000">
                    <a:srgbClr val="002060"/>
                  </a:gs>
                </a:gsLst>
                <a:lin ang="5400000" scaled="1"/>
              </a:gra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53" y="2537012"/>
            <a:ext cx="2381594" cy="21250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241" y="2048011"/>
            <a:ext cx="3516052" cy="31030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293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2357 -0.15648 L 0.17071 -0.39699 L 0.38008 -0.39699 L 0.52748 -0.15648 L 0.52748 0.18727 L 0.38008 0.42986 L 0.17071 0.42986 L 0.02357 0.18727 L 0.02357 -0.15648 Z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5" y="172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8242" y="128789"/>
            <a:ext cx="11921544" cy="6593984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206375" cmpd="thickThin">
              <a:gradFill>
                <a:gsLst>
                  <a:gs pos="17464">
                    <a:srgbClr val="2BB875"/>
                  </a:gs>
                  <a:gs pos="0">
                    <a:srgbClr val="00B050"/>
                  </a:gs>
                  <a:gs pos="14000">
                    <a:srgbClr val="C00000"/>
                  </a:gs>
                  <a:gs pos="35000">
                    <a:srgbClr val="00B0F0"/>
                  </a:gs>
                  <a:gs pos="82000">
                    <a:srgbClr val="C00000"/>
                  </a:gs>
                  <a:gs pos="78000">
                    <a:srgbClr val="7030A0"/>
                  </a:gs>
                  <a:gs pos="77000">
                    <a:schemeClr val="accent4">
                      <a:lumMod val="50000"/>
                    </a:schemeClr>
                  </a:gs>
                  <a:gs pos="66000">
                    <a:schemeClr val="accent2">
                      <a:lumMod val="50000"/>
                    </a:schemeClr>
                  </a:gs>
                  <a:gs pos="58000">
                    <a:srgbClr val="FFFF00"/>
                  </a:gs>
                  <a:gs pos="46000">
                    <a:srgbClr val="002060"/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>
              <a:bevelT w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67425" y="154546"/>
              <a:ext cx="11861443" cy="652958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4205071" y="398101"/>
            <a:ext cx="3865161" cy="1107996"/>
          </a:xfrm>
          <a:prstGeom prst="rect">
            <a:avLst/>
          </a:prstGeom>
          <a:ln w="76200">
            <a:solidFill>
              <a:srgbClr val="00B0F0"/>
            </a:solidFill>
            <a:prstDash val="sysDot"/>
          </a:ln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6600" b="1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একক কাজ </a:t>
            </a:r>
            <a:endParaRPr lang="en-US" sz="6600" dirty="0"/>
          </a:p>
        </p:txBody>
      </p:sp>
      <p:sp>
        <p:nvSpPr>
          <p:cNvPr id="6" name="Rectangle 5"/>
          <p:cNvSpPr/>
          <p:nvPr/>
        </p:nvSpPr>
        <p:spPr>
          <a:xfrm>
            <a:off x="594220" y="1724627"/>
            <a:ext cx="38763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হজ্জের অর্থ </a:t>
            </a:r>
            <a:r>
              <a:rPr lang="bn-IN" sz="3600" b="1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বর্ণনা কর।</a:t>
            </a:r>
            <a:endParaRPr lang="en-US" sz="3600" dirty="0"/>
          </a:p>
        </p:txBody>
      </p:sp>
      <p:sp>
        <p:nvSpPr>
          <p:cNvPr id="7" name="Oval 6"/>
          <p:cNvSpPr/>
          <p:nvPr/>
        </p:nvSpPr>
        <p:spPr>
          <a:xfrm>
            <a:off x="6284890" y="2517193"/>
            <a:ext cx="5282246" cy="3600271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9415" y="2517193"/>
            <a:ext cx="5118336" cy="3600271"/>
          </a:xfrm>
          <a:prstGeom prst="ellipse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1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5910" y="115910"/>
            <a:ext cx="11921544" cy="6593984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206375" cmpd="thickThin">
              <a:gradFill>
                <a:gsLst>
                  <a:gs pos="17464">
                    <a:srgbClr val="2BB875"/>
                  </a:gs>
                  <a:gs pos="0">
                    <a:srgbClr val="00B050"/>
                  </a:gs>
                  <a:gs pos="14000">
                    <a:srgbClr val="C00000"/>
                  </a:gs>
                  <a:gs pos="35000">
                    <a:srgbClr val="00B0F0"/>
                  </a:gs>
                  <a:gs pos="82000">
                    <a:srgbClr val="C00000"/>
                  </a:gs>
                  <a:gs pos="78000">
                    <a:srgbClr val="7030A0"/>
                  </a:gs>
                  <a:gs pos="77000">
                    <a:schemeClr val="accent4">
                      <a:lumMod val="50000"/>
                    </a:schemeClr>
                  </a:gs>
                  <a:gs pos="66000">
                    <a:schemeClr val="accent2">
                      <a:lumMod val="50000"/>
                    </a:schemeClr>
                  </a:gs>
                  <a:gs pos="58000">
                    <a:srgbClr val="FFFF00"/>
                  </a:gs>
                  <a:gs pos="46000">
                    <a:srgbClr val="002060"/>
                  </a:gs>
                </a:gsLst>
                <a:lin ang="5400000" scaled="1"/>
              </a:gradFill>
            </a:ln>
            <a:scene3d>
              <a:camera prst="orthographicFront"/>
              <a:lightRig rig="threePt" dir="t"/>
            </a:scene3d>
            <a:sp3d>
              <a:bevelT w="381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67425" y="154546"/>
              <a:ext cx="11861443" cy="652958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3758579" y="449620"/>
            <a:ext cx="4636206" cy="769441"/>
          </a:xfrm>
          <a:prstGeom prst="rect">
            <a:avLst/>
          </a:prstGeom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  <a:sp3d extrusionH="57150">
              <a:bevelT w="38100" h="38100" prst="angle"/>
            </a:sp3d>
          </a:bodyPr>
          <a:lstStyle/>
          <a:p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হজ্জ কার উপর ফরজ 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540914" y="5641325"/>
            <a:ext cx="11178861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IN" sz="5400" b="1" dirty="0" smtClean="0">
                <a:ln w="6600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31276">
                      <a:srgbClr val="FFC000"/>
                    </a:gs>
                    <a:gs pos="16000">
                      <a:srgbClr val="C00000"/>
                    </a:gs>
                    <a:gs pos="46000">
                      <a:srgbClr val="00B050"/>
                    </a:gs>
                    <a:gs pos="88750">
                      <a:schemeClr val="accent2">
                        <a:lumMod val="50000"/>
                      </a:schemeClr>
                    </a:gs>
                    <a:gs pos="67000">
                      <a:srgbClr val="002060"/>
                    </a:gs>
                  </a:gsLst>
                  <a:lin ang="5400000" scaled="1"/>
                </a:gradFill>
                <a:effectLst>
                  <a:outerShdw dist="38100" dir="2700000" algn="tl" rotWithShape="0">
                    <a:schemeClr val="accent2"/>
                  </a:outerShdw>
                </a:effectLst>
              </a:rPr>
              <a:t>১, স্বাধীন, গোলাম নয় তার উপর হজ্জ ফরজ।</a:t>
            </a: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797" y="1364301"/>
            <a:ext cx="5615189" cy="4109852"/>
          </a:xfrm>
          <a:prstGeom prst="rect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4" y="1367657"/>
            <a:ext cx="5061396" cy="4128429"/>
          </a:xfrm>
          <a:prstGeom prst="rect">
            <a:avLst/>
          </a:prstGeom>
          <a:ln w="762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71021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435</Words>
  <Application>Microsoft Office PowerPoint</Application>
  <PresentationFormat>Widescreen</PresentationFormat>
  <Paragraphs>63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Samsul</dc:creator>
  <cp:lastModifiedBy>Samsul</cp:lastModifiedBy>
  <cp:revision>76</cp:revision>
  <dcterms:created xsi:type="dcterms:W3CDTF">2021-03-15T13:33:55Z</dcterms:created>
  <dcterms:modified xsi:type="dcterms:W3CDTF">2021-03-20T05:28:42Z</dcterms:modified>
</cp:coreProperties>
</file>