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5" r:id="rId3"/>
    <p:sldId id="274" r:id="rId4"/>
    <p:sldId id="257" r:id="rId5"/>
    <p:sldId id="258" r:id="rId6"/>
    <p:sldId id="259" r:id="rId7"/>
    <p:sldId id="260" r:id="rId8"/>
    <p:sldId id="265" r:id="rId9"/>
    <p:sldId id="266" r:id="rId10"/>
    <p:sldId id="267" r:id="rId11"/>
    <p:sldId id="268" r:id="rId12"/>
    <p:sldId id="269" r:id="rId13"/>
    <p:sldId id="270" r:id="rId14"/>
    <p:sldId id="271" r:id="rId15"/>
    <p:sldId id="272" r:id="rId16"/>
    <p:sldId id="273" r:id="rId17"/>
    <p:sldId id="26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6913"/>
    <a:srgbClr val="093600"/>
    <a:srgbClr val="407E2C"/>
    <a:srgbClr val="DFDCD9"/>
    <a:srgbClr val="D9D5D0"/>
    <a:srgbClr val="DBD8D5"/>
    <a:srgbClr val="F5F4F2"/>
    <a:srgbClr val="F0EEEB"/>
    <a:srgbClr val="D9D6D2"/>
    <a:srgbClr val="FC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46" autoAdjust="0"/>
    <p:restoredTop sz="94660"/>
  </p:normalViewPr>
  <p:slideViewPr>
    <p:cSldViewPr snapToGrid="0">
      <p:cViewPr varScale="1">
        <p:scale>
          <a:sx n="72" d="100"/>
          <a:sy n="72" d="100"/>
        </p:scale>
        <p:origin x="8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5" y="4352544"/>
            <a:ext cx="6801612" cy="1239894"/>
          </a:xfrm>
          <a:noFill/>
        </p:spPr>
        <p:txBody>
          <a:bodyPr>
            <a:normAutofit/>
          </a:bodyPr>
          <a:lstStyle>
            <a:lvl1pPr marL="0" indent="0" algn="ctr">
              <a:buNone/>
              <a:defRPr sz="2000">
                <a:solidFill>
                  <a:schemeClr val="tx1">
                    <a:lumMod val="75000"/>
                    <a:lumOff val="25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41F421-9CEC-4C66-8890-51F1A5878007}"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A8848-1784-471E-8F61-7CCA0BC4E77C}" type="slidenum">
              <a:rPr lang="en-US" smtClean="0"/>
              <a:t>‹#›</a:t>
            </a:fld>
            <a:endParaRPr lang="en-US"/>
          </a:p>
        </p:txBody>
      </p:sp>
    </p:spTree>
    <p:extLst>
      <p:ext uri="{BB962C8B-B14F-4D97-AF65-F5344CB8AC3E}">
        <p14:creationId xmlns:p14="http://schemas.microsoft.com/office/powerpoint/2010/main" val="80283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41F421-9CEC-4C66-8890-51F1A5878007}"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A8848-1784-471E-8F61-7CCA0BC4E77C}" type="slidenum">
              <a:rPr lang="en-US" smtClean="0"/>
              <a:t>‹#›</a:t>
            </a:fld>
            <a:endParaRPr lang="en-US"/>
          </a:p>
        </p:txBody>
      </p:sp>
    </p:spTree>
    <p:extLst>
      <p:ext uri="{BB962C8B-B14F-4D97-AF65-F5344CB8AC3E}">
        <p14:creationId xmlns:p14="http://schemas.microsoft.com/office/powerpoint/2010/main" val="45606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8"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41F421-9CEC-4C66-8890-51F1A5878007}"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A8848-1784-471E-8F61-7CCA0BC4E77C}" type="slidenum">
              <a:rPr lang="en-US" smtClean="0"/>
              <a:t>‹#›</a:t>
            </a:fld>
            <a:endParaRPr lang="en-US"/>
          </a:p>
        </p:txBody>
      </p:sp>
    </p:spTree>
    <p:extLst>
      <p:ext uri="{BB962C8B-B14F-4D97-AF65-F5344CB8AC3E}">
        <p14:creationId xmlns:p14="http://schemas.microsoft.com/office/powerpoint/2010/main" val="287055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41F421-9CEC-4C66-8890-51F1A5878007}" type="datetimeFigureOut">
              <a:rPr lang="en-US" smtClean="0"/>
              <a:t>3/20/2021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A8848-1784-471E-8F61-7CCA0BC4E77C}" type="slidenum">
              <a:rPr lang="en-US" smtClean="0"/>
              <a:t>‹#›</a:t>
            </a:fld>
            <a:endParaRPr lang="en-US"/>
          </a:p>
        </p:txBody>
      </p:sp>
    </p:spTree>
    <p:extLst>
      <p:ext uri="{BB962C8B-B14F-4D97-AF65-F5344CB8AC3E}">
        <p14:creationId xmlns:p14="http://schemas.microsoft.com/office/powerpoint/2010/main" val="136650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5" y="4352465"/>
            <a:ext cx="6801612" cy="1265082"/>
          </a:xfrm>
        </p:spPr>
        <p:txBody>
          <a:bodyPr anchor="t" anchorCtr="1">
            <a:normAutofit/>
          </a:bodyPr>
          <a:lstStyle>
            <a:lvl1pPr marL="0" indent="0">
              <a:buNone/>
              <a:defRPr sz="20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41F421-9CEC-4C66-8890-51F1A5878007}"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A8848-1784-471E-8F61-7CCA0BC4E77C}" type="slidenum">
              <a:rPr lang="en-US" smtClean="0"/>
              <a:t>‹#›</a:t>
            </a:fld>
            <a:endParaRPr lang="en-US"/>
          </a:p>
        </p:txBody>
      </p:sp>
    </p:spTree>
    <p:extLst>
      <p:ext uri="{BB962C8B-B14F-4D97-AF65-F5344CB8AC3E}">
        <p14:creationId xmlns:p14="http://schemas.microsoft.com/office/powerpoint/2010/main" val="88516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8"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341F421-9CEC-4C66-8890-51F1A5878007}" type="datetimeFigureOut">
              <a:rPr lang="en-US" smtClean="0"/>
              <a:t>3/20/2021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FEA8848-1784-471E-8F61-7CCA0BC4E77C}" type="slidenum">
              <a:rPr lang="en-US" smtClean="0"/>
              <a:t>‹#›</a:t>
            </a:fld>
            <a:endParaRPr lang="en-US"/>
          </a:p>
        </p:txBody>
      </p:sp>
    </p:spTree>
    <p:extLst>
      <p:ext uri="{BB962C8B-B14F-4D97-AF65-F5344CB8AC3E}">
        <p14:creationId xmlns:p14="http://schemas.microsoft.com/office/powerpoint/2010/main" val="137218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7"/>
            <a:ext cx="4270248" cy="704087"/>
          </a:xfrm>
        </p:spPr>
        <p:txBody>
          <a:bodyPr anchor="b" anchorCtr="1">
            <a:normAutofit/>
          </a:bodyPr>
          <a:lstStyle>
            <a:lvl1pPr marL="0" indent="0" algn="ctr">
              <a:buNone/>
              <a:defRPr sz="1900" b="0" cap="all" spc="100" baseline="0">
                <a:solidFill>
                  <a:schemeClr val="tx2"/>
                </a:solidFill>
              </a:defRPr>
            </a:lvl1pPr>
            <a:lvl2pPr marL="457178" indent="0">
              <a:buNone/>
              <a:defRPr sz="19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8"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7"/>
            <a:ext cx="4270248" cy="704087"/>
          </a:xfrm>
        </p:spPr>
        <p:txBody>
          <a:bodyPr anchor="b" anchorCtr="1">
            <a:normAutofit/>
          </a:bodyPr>
          <a:lstStyle>
            <a:lvl1pPr marL="0" indent="0" algn="ctr">
              <a:buNone/>
              <a:defRPr sz="1900" b="0" cap="all" spc="100" baseline="0">
                <a:solidFill>
                  <a:schemeClr val="tx2"/>
                </a:solidFill>
              </a:defRPr>
            </a:lvl1pPr>
            <a:lvl2pPr marL="457178" indent="0">
              <a:buNone/>
              <a:defRPr sz="19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341F421-9CEC-4C66-8890-51F1A5878007}" type="datetimeFigureOut">
              <a:rPr lang="en-US" smtClean="0"/>
              <a:t>3/20/2021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A8848-1784-471E-8F61-7CCA0BC4E77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6992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41F421-9CEC-4C66-8890-51F1A5878007}" type="datetimeFigureOut">
              <a:rPr lang="en-US" smtClean="0"/>
              <a:t>3/20/2021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A8848-1784-471E-8F61-7CCA0BC4E77C}" type="slidenum">
              <a:rPr lang="en-US" smtClean="0"/>
              <a:t>‹#›</a:t>
            </a:fld>
            <a:endParaRPr lang="en-US"/>
          </a:p>
        </p:txBody>
      </p:sp>
    </p:spTree>
    <p:extLst>
      <p:ext uri="{BB962C8B-B14F-4D97-AF65-F5344CB8AC3E}">
        <p14:creationId xmlns:p14="http://schemas.microsoft.com/office/powerpoint/2010/main" val="303674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1F421-9CEC-4C66-8890-51F1A5878007}" type="datetimeFigureOut">
              <a:rPr lang="en-US" smtClean="0"/>
              <a:t>3/20/2021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A8848-1784-471E-8F61-7CCA0BC4E77C}" type="slidenum">
              <a:rPr lang="en-US" smtClean="0"/>
              <a:t>‹#›</a:t>
            </a:fld>
            <a:endParaRPr lang="en-US"/>
          </a:p>
        </p:txBody>
      </p:sp>
    </p:spTree>
    <p:extLst>
      <p:ext uri="{BB962C8B-B14F-4D97-AF65-F5344CB8AC3E}">
        <p14:creationId xmlns:p14="http://schemas.microsoft.com/office/powerpoint/2010/main" val="418357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32"/>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341F421-9CEC-4C66-8890-51F1A5878007}" type="datetimeFigureOut">
              <a:rPr lang="en-US" smtClean="0"/>
              <a:t>3/20/2021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7FEA8848-1784-471E-8F61-7CCA0BC4E77C}" type="slidenum">
              <a:rPr lang="en-US" smtClean="0"/>
              <a:t>‹#›</a:t>
            </a:fld>
            <a:endParaRPr lang="en-US"/>
          </a:p>
        </p:txBody>
      </p:sp>
    </p:spTree>
    <p:extLst>
      <p:ext uri="{BB962C8B-B14F-4D97-AF65-F5344CB8AC3E}">
        <p14:creationId xmlns:p14="http://schemas.microsoft.com/office/powerpoint/2010/main" val="255923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4" y="2243828"/>
            <a:ext cx="4494999"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2"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22"/>
            <a:ext cx="3794760" cy="2194037"/>
          </a:xfrm>
        </p:spPr>
        <p:txBody>
          <a:bodyPr anchor="t" anchorCtr="1">
            <a:normAutofit/>
          </a:bodyPr>
          <a:lstStyle>
            <a:lvl1pPr marL="0" indent="0" algn="ctr">
              <a:buNone/>
              <a:defRPr sz="1500">
                <a:solidFill>
                  <a:schemeClr val="tx1"/>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341F421-9CEC-4C66-8890-51F1A5878007}" type="datetimeFigureOut">
              <a:rPr lang="en-US" smtClean="0"/>
              <a:t>3/20/2021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7FEA8848-1784-471E-8F61-7CCA0BC4E77C}" type="slidenum">
              <a:rPr lang="en-US" smtClean="0"/>
              <a:t>‹#›</a:t>
            </a:fld>
            <a:endParaRPr lang="en-US"/>
          </a:p>
        </p:txBody>
      </p:sp>
    </p:spTree>
    <p:extLst>
      <p:ext uri="{BB962C8B-B14F-4D97-AF65-F5344CB8AC3E}">
        <p14:creationId xmlns:p14="http://schemas.microsoft.com/office/powerpoint/2010/main" val="141641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8"/>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7" cy="323968"/>
          </a:xfrm>
          <a:prstGeom prst="rect">
            <a:avLst/>
          </a:prstGeom>
        </p:spPr>
        <p:txBody>
          <a:bodyPr vert="horz" lIns="91440" tIns="45720" rIns="91440" bIns="45720" rtlCol="0" anchor="ctr"/>
          <a:lstStyle>
            <a:lvl1pPr algn="r">
              <a:defRPr sz="1051">
                <a:solidFill>
                  <a:schemeClr val="tx1">
                    <a:alpha val="70000"/>
                  </a:schemeClr>
                </a:solidFill>
              </a:defRPr>
            </a:lvl1pPr>
          </a:lstStyle>
          <a:p>
            <a:fld id="{B341F421-9CEC-4C66-8890-51F1A5878007}" type="datetimeFigureOut">
              <a:rPr lang="en-US" smtClean="0"/>
              <a:t>3/20/2021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1">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3"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FEA8848-1784-471E-8F61-7CCA0BC4E77C}" type="slidenum">
              <a:rPr lang="en-US" smtClean="0"/>
              <a:t>‹#›</a:t>
            </a:fld>
            <a:endParaRPr lang="en-US"/>
          </a:p>
        </p:txBody>
      </p:sp>
    </p:spTree>
    <p:extLst>
      <p:ext uri="{BB962C8B-B14F-4D97-AF65-F5344CB8AC3E}">
        <p14:creationId xmlns:p14="http://schemas.microsoft.com/office/powerpoint/2010/main" val="21630169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589" indent="-228589" algn="l" defTabSz="914354"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178"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766"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354"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2942"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798"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239"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268"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681"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07E9-5A99-4D9D-BCBA-4A6B25DDA106}"/>
              </a:ext>
            </a:extLst>
          </p:cNvPr>
          <p:cNvSpPr>
            <a:spLocks noGrp="1"/>
          </p:cNvSpPr>
          <p:nvPr>
            <p:ph type="ctrTitle"/>
          </p:nvPr>
        </p:nvSpPr>
        <p:spPr>
          <a:xfrm>
            <a:off x="2822713" y="214433"/>
            <a:ext cx="6546574" cy="1313794"/>
          </a:xfrm>
          <a:gradFill>
            <a:gsLst>
              <a:gs pos="0">
                <a:schemeClr val="accent1">
                  <a:lumMod val="5000"/>
                  <a:lumOff val="95000"/>
                </a:schemeClr>
              </a:gs>
              <a:gs pos="19000">
                <a:schemeClr val="accent1">
                  <a:lumMod val="45000"/>
                  <a:lumOff val="55000"/>
                </a:schemeClr>
              </a:gs>
              <a:gs pos="84000">
                <a:schemeClr val="accent1">
                  <a:lumMod val="60000"/>
                  <a:lumOff val="40000"/>
                </a:schemeClr>
              </a:gs>
              <a:gs pos="47000">
                <a:schemeClr val="accent1"/>
              </a:gs>
            </a:gsLst>
            <a:lin ang="5400000" scaled="1"/>
          </a:gradFill>
          <a:ln>
            <a:noFill/>
          </a:ln>
        </p:spPr>
        <p:txBody>
          <a:bodyPr anchor="ctr">
            <a:noAutofit/>
          </a:bodyPr>
          <a:lstStyle/>
          <a:p>
            <a:pPr algn="ctr">
              <a:lnSpc>
                <a:spcPct val="100000"/>
              </a:lnSpc>
            </a:pPr>
            <a:r>
              <a:rPr lang="en-US" sz="6000" b="1" dirty="0" err="1">
                <a:solidFill>
                  <a:srgbClr val="00B050"/>
                </a:solidFill>
                <a:latin typeface="Nikosh" panose="02000000000000000000" pitchFamily="2" charset="0"/>
                <a:cs typeface="Nikosh" panose="02000000000000000000" pitchFamily="2" charset="0"/>
              </a:rPr>
              <a:t>শুভেচ্ছা</a:t>
            </a:r>
            <a:r>
              <a:rPr lang="en-US" sz="6000" b="1" dirty="0">
                <a:solidFill>
                  <a:srgbClr val="00B050"/>
                </a:solidFill>
                <a:latin typeface="Nikosh" panose="02000000000000000000" pitchFamily="2" charset="0"/>
                <a:cs typeface="Nikosh" panose="02000000000000000000" pitchFamily="2" charset="0"/>
              </a:rPr>
              <a:t> ও </a:t>
            </a:r>
            <a:r>
              <a:rPr lang="en-US" sz="6000" b="1" dirty="0" err="1">
                <a:solidFill>
                  <a:srgbClr val="00B050"/>
                </a:solidFill>
                <a:latin typeface="Nikosh" panose="02000000000000000000" pitchFamily="2" charset="0"/>
                <a:cs typeface="Nikosh" panose="02000000000000000000" pitchFamily="2" charset="0"/>
              </a:rPr>
              <a:t>অভিনন্দন</a:t>
            </a:r>
            <a:endParaRPr lang="en-US" sz="6000" b="1" dirty="0">
              <a:solidFill>
                <a:srgbClr val="00B05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895615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73CBE9-A901-426C-B5CB-ABECA394C1FB}"/>
              </a:ext>
            </a:extLst>
          </p:cNvPr>
          <p:cNvSpPr>
            <a:spLocks noGrp="1"/>
          </p:cNvSpPr>
          <p:nvPr>
            <p:ph idx="1"/>
          </p:nvPr>
        </p:nvSpPr>
        <p:spPr>
          <a:xfrm>
            <a:off x="902368" y="1065476"/>
            <a:ext cx="10387264" cy="5617234"/>
          </a:xfrm>
        </p:spPr>
        <p:txBody>
          <a:bodyPr>
            <a:normAutofit/>
          </a:bodyPr>
          <a:lstStyle/>
          <a:p>
            <a:pPr marL="0" indent="0">
              <a:buNone/>
            </a:pPr>
            <a:r>
              <a:rPr lang="en-US" sz="2000" dirty="0" err="1">
                <a:solidFill>
                  <a:schemeClr val="accent1"/>
                </a:solidFill>
                <a:latin typeface="Nikosh" panose="02000000000000000000" pitchFamily="2" charset="0"/>
                <a:cs typeface="Nikosh" panose="02000000000000000000" pitchFamily="2" charset="0"/>
              </a:rPr>
              <a:t>সময়কালঃ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সিন্ধুসভ্যতার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সময়কাল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সম্পর্কে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ঐতিহাসিকদের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মধ্যে</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বিভিন্ন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মতভেদ</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রয়েছে</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কেউ</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কেউ</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করেন</a:t>
            </a:r>
            <a:r>
              <a:rPr lang="en-US" sz="2000" dirty="0">
                <a:latin typeface="Nikosh" panose="02000000000000000000" pitchFamily="2" charset="0"/>
                <a:cs typeface="Nikosh" panose="02000000000000000000" pitchFamily="2" charset="0"/>
              </a:rPr>
              <a:t>, ৩৫০০ </a:t>
            </a:r>
            <a:r>
              <a:rPr lang="en-US" sz="2000" dirty="0" err="1">
                <a:latin typeface="Nikosh" panose="02000000000000000000" pitchFamily="2" charset="0"/>
                <a:cs typeface="Nikosh" panose="02000000000000000000" pitchFamily="2" charset="0"/>
              </a:rPr>
              <a:t>খ্রিষ্টপূর্বাব্দ</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থেকে</a:t>
            </a:r>
            <a:r>
              <a:rPr lang="en-US" sz="2000" dirty="0">
                <a:latin typeface="Nikosh" panose="02000000000000000000" pitchFamily="2" charset="0"/>
                <a:cs typeface="Nikosh" panose="02000000000000000000" pitchFamily="2" charset="0"/>
              </a:rPr>
              <a:t> ১৫০০ </a:t>
            </a:r>
            <a:r>
              <a:rPr lang="en-US" sz="2000" dirty="0" err="1">
                <a:latin typeface="Nikosh" panose="02000000000000000000" pitchFamily="2" charset="0"/>
                <a:cs typeface="Nikosh" panose="02000000000000000000" pitchFamily="2" charset="0"/>
              </a:rPr>
              <a:t>খ্রিষ্টপূর্বাব্দ</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পর্যন্ত</a:t>
            </a:r>
            <a:r>
              <a:rPr lang="en-US" sz="2000" dirty="0">
                <a:latin typeface="Nikosh" panose="02000000000000000000" pitchFamily="2" charset="0"/>
                <a:cs typeface="Nikosh" panose="02000000000000000000" pitchFamily="2" charset="0"/>
              </a:rPr>
              <a:t> এ </a:t>
            </a:r>
            <a:r>
              <a:rPr lang="en-US" sz="2000" dirty="0" err="1">
                <a:latin typeface="Nikosh" panose="02000000000000000000" pitchFamily="2" charset="0"/>
                <a:cs typeface="Nikosh" panose="02000000000000000000" pitchFamily="2" charset="0"/>
              </a:rPr>
              <a:t>সভ্যতার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উত্থান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পতনের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আবার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ঐতিহাসিক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করেন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আর্য</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আক্রমণের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ফলে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খ্রিষ্টপূর্বাব্দ</a:t>
            </a:r>
            <a:r>
              <a:rPr lang="en-US" sz="2000" dirty="0">
                <a:latin typeface="Nikosh" panose="02000000000000000000" pitchFamily="2" charset="0"/>
                <a:cs typeface="Nikosh" panose="02000000000000000000" pitchFamily="2" charset="0"/>
              </a:rPr>
              <a:t> ১৫০০ </a:t>
            </a:r>
            <a:r>
              <a:rPr lang="en-US" sz="2000" dirty="0" err="1">
                <a:latin typeface="Nikosh" panose="02000000000000000000" pitchFamily="2" charset="0"/>
                <a:cs typeface="Nikosh" panose="02000000000000000000" pitchFamily="2" charset="0"/>
              </a:rPr>
              <a:t>অথবা</a:t>
            </a:r>
            <a:r>
              <a:rPr lang="en-US" sz="2000" dirty="0">
                <a:latin typeface="Nikosh" panose="02000000000000000000" pitchFamily="2" charset="0"/>
                <a:cs typeface="Nikosh" panose="02000000000000000000" pitchFamily="2" charset="0"/>
              </a:rPr>
              <a:t> ১৪০০ </a:t>
            </a:r>
            <a:r>
              <a:rPr lang="en-US" sz="2000" dirty="0" err="1">
                <a:latin typeface="Nikosh" panose="02000000000000000000" pitchFamily="2" charset="0"/>
                <a:cs typeface="Nikosh" panose="02000000000000000000" pitchFamily="2" charset="0"/>
              </a:rPr>
              <a:t>খ্রিষ্টপূর্বাব্দে</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সিন্ধুসভ্যতার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অবসান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ঘটে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মরটিমার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হুইলার</a:t>
            </a:r>
            <a:r>
              <a:rPr lang="en-US" sz="2000" dirty="0">
                <a:latin typeface="Nikosh" panose="02000000000000000000" pitchFamily="2" charset="0"/>
                <a:cs typeface="Nikosh" panose="02000000000000000000" pitchFamily="2" charset="0"/>
              </a:rPr>
              <a:t> – এ </a:t>
            </a:r>
            <a:r>
              <a:rPr lang="en-US" sz="2000" dirty="0" err="1">
                <a:latin typeface="Nikosh" panose="02000000000000000000" pitchFamily="2" charset="0"/>
                <a:cs typeface="Nikosh" panose="02000000000000000000" pitchFamily="2" charset="0"/>
              </a:rPr>
              <a:t>সভ্যতার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সময়কাল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হচ্ছে</a:t>
            </a:r>
            <a:r>
              <a:rPr lang="en-US" sz="2000" dirty="0">
                <a:latin typeface="Nikosh" panose="02000000000000000000" pitchFamily="2" charset="0"/>
                <a:cs typeface="Nikosh" panose="02000000000000000000" pitchFamily="2" charset="0"/>
              </a:rPr>
              <a:t> ২৫০০ </a:t>
            </a:r>
            <a:r>
              <a:rPr lang="en-US" sz="2000" dirty="0" err="1">
                <a:latin typeface="Nikosh" panose="02000000000000000000" pitchFamily="2" charset="0"/>
                <a:cs typeface="Nikosh" panose="02000000000000000000" pitchFamily="2" charset="0"/>
              </a:rPr>
              <a:t>থেকে</a:t>
            </a:r>
            <a:r>
              <a:rPr lang="en-US" sz="2000" dirty="0">
                <a:latin typeface="Nikosh" panose="02000000000000000000" pitchFamily="2" charset="0"/>
                <a:cs typeface="Nikosh" panose="02000000000000000000" pitchFamily="2" charset="0"/>
              </a:rPr>
              <a:t> ১৫০০ </a:t>
            </a:r>
            <a:r>
              <a:rPr lang="en-US" sz="2000" dirty="0" err="1">
                <a:latin typeface="Nikosh" panose="02000000000000000000" pitchFamily="2" charset="0"/>
                <a:cs typeface="Nikosh" panose="02000000000000000000" pitchFamily="2" charset="0"/>
              </a:rPr>
              <a:t>খ্রিষ্টপূর্বাব্দ</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পর্যন্ত</a:t>
            </a:r>
            <a:r>
              <a:rPr lang="en-US" sz="2000" dirty="0">
                <a:latin typeface="Nikosh" panose="02000000000000000000" pitchFamily="2" charset="0"/>
                <a:cs typeface="Nikosh" panose="02000000000000000000" pitchFamily="2" charset="0"/>
              </a:rPr>
              <a:t>।</a:t>
            </a:r>
          </a:p>
          <a:p>
            <a:pPr marL="0" indent="0">
              <a:buNone/>
            </a:pPr>
            <a:r>
              <a:rPr lang="en-US" sz="2000" dirty="0" err="1">
                <a:solidFill>
                  <a:schemeClr val="accent1"/>
                </a:solidFill>
                <a:latin typeface="Nikosh" panose="02000000000000000000" pitchFamily="2" charset="0"/>
                <a:cs typeface="Nikosh" panose="02000000000000000000" pitchFamily="2" charset="0"/>
              </a:rPr>
              <a:t>রাজনৈতিক</a:t>
            </a:r>
            <a:r>
              <a:rPr lang="en-US" sz="2000" dirty="0">
                <a:solidFill>
                  <a:schemeClr val="accent1"/>
                </a:solidFill>
                <a:latin typeface="Nikosh" panose="02000000000000000000" pitchFamily="2" charset="0"/>
                <a:cs typeface="Nikosh" panose="02000000000000000000" pitchFamily="2" charset="0"/>
              </a:rPr>
              <a:t> </a:t>
            </a:r>
            <a:r>
              <a:rPr lang="en-US" sz="2000" dirty="0" err="1">
                <a:solidFill>
                  <a:schemeClr val="accent1"/>
                </a:solidFill>
                <a:latin typeface="Nikosh" panose="02000000000000000000" pitchFamily="2" charset="0"/>
                <a:cs typeface="Nikosh" panose="02000000000000000000" pitchFamily="2" charset="0"/>
              </a:rPr>
              <a:t>অবস্থাঃ</a:t>
            </a:r>
            <a:r>
              <a:rPr lang="en-US" sz="2000" dirty="0">
                <a:solidFill>
                  <a:schemeClr val="accent1"/>
                </a:solidFill>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সিন্ধুসভ্যতার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জনগনের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রাজনৈতিক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জীবন</a:t>
            </a:r>
            <a:r>
              <a:rPr lang="en-US" sz="2000" dirty="0">
                <a:latin typeface="Nikosh" panose="02000000000000000000" pitchFamily="2" charset="0"/>
                <a:cs typeface="Nikosh" panose="02000000000000000000" pitchFamily="2" charset="0"/>
              </a:rPr>
              <a:t> ও </a:t>
            </a:r>
            <a:r>
              <a:rPr lang="en-US" sz="2000" dirty="0" err="1">
                <a:latin typeface="Nikosh" panose="02000000000000000000" pitchFamily="2" charset="0"/>
                <a:cs typeface="Nikosh" panose="02000000000000000000" pitchFamily="2" charset="0"/>
              </a:rPr>
              <a:t>শাসনপ্রণালি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সম্পর্কে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কিছুই</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যায়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এগুলোর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ধ্বংসাবশেষ</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দেখে</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বোঝা</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যায়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যে</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পরিকল্পনা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অনুযায়ী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উঁচু</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ভিতের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উপর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শহরগুলো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নির্মাণ</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হয়েছিল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শহরগুলোর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পাশে</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উঁচু</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ভিত্তির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উপর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একটি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নগরদুর্গ</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নির্মাণ</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হতো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দুর্গ</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বিরাট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অট্রালিকা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দেখে</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হয়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একই</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ধরণের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কেন্দ্রীভূত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শাসনব্যবস্থা</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যুগ</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যুগ</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ধরে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নগর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দুটিতে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প্রচলিত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ছিল</a:t>
            </a:r>
            <a:r>
              <a:rPr lang="en-US" sz="2000" dirty="0">
                <a:latin typeface="Nikosh" panose="02000000000000000000" pitchFamily="2" charset="0"/>
                <a:cs typeface="Nikosh" panose="02000000000000000000" pitchFamily="2" charset="0"/>
              </a:rPr>
              <a:t>।</a:t>
            </a:r>
          </a:p>
          <a:p>
            <a:pPr marL="0" indent="0">
              <a:buNone/>
            </a:pPr>
            <a:r>
              <a:rPr lang="en-US" sz="2000" dirty="0" err="1">
                <a:solidFill>
                  <a:schemeClr val="accent1"/>
                </a:solidFill>
                <a:latin typeface="Nikosh" panose="02000000000000000000" pitchFamily="2" charset="0"/>
                <a:cs typeface="Nikosh" panose="02000000000000000000" pitchFamily="2" charset="0"/>
              </a:rPr>
              <a:t>সামাজিক</a:t>
            </a:r>
            <a:r>
              <a:rPr lang="en-US" sz="2000" dirty="0">
                <a:solidFill>
                  <a:schemeClr val="accent1"/>
                </a:solidFill>
                <a:latin typeface="Nikosh" panose="02000000000000000000" pitchFamily="2" charset="0"/>
                <a:cs typeface="Nikosh" panose="02000000000000000000" pitchFamily="2" charset="0"/>
              </a:rPr>
              <a:t> </a:t>
            </a:r>
            <a:r>
              <a:rPr lang="en-US" sz="2000" dirty="0" err="1">
                <a:solidFill>
                  <a:schemeClr val="accent1"/>
                </a:solidFill>
                <a:latin typeface="Nikosh" panose="02000000000000000000" pitchFamily="2" charset="0"/>
                <a:cs typeface="Nikosh" panose="02000000000000000000" pitchFamily="2" charset="0"/>
              </a:rPr>
              <a:t>অবস্থাঃ</a:t>
            </a:r>
            <a:r>
              <a:rPr lang="en-US" sz="2000" dirty="0">
                <a:solidFill>
                  <a:schemeClr val="accent1"/>
                </a:solidFill>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সিন্ধুসভ্যতার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যুগে</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মানুষ</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সমাজবদ্ধ</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পরিবেশে</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বসবাস</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করত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সেখানে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একক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পরিবার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পদ্ধতি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চালু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ছিল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সমাজ</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ধনী</a:t>
            </a:r>
            <a:r>
              <a:rPr lang="en-US" sz="2000" dirty="0">
                <a:latin typeface="Nikosh" panose="02000000000000000000" pitchFamily="2" charset="0"/>
                <a:cs typeface="Nikosh" panose="02000000000000000000" pitchFamily="2" charset="0"/>
              </a:rPr>
              <a:t> ও </a:t>
            </a:r>
            <a:r>
              <a:rPr lang="en-US" sz="2000" dirty="0" err="1">
                <a:latin typeface="Nikosh" panose="02000000000000000000" pitchFamily="2" charset="0"/>
                <a:cs typeface="Nikosh" panose="02000000000000000000" pitchFamily="2" charset="0"/>
              </a:rPr>
              <a:t>দরিদ্র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দুই</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শ্রেণীতে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বিভক্ত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ছিল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শহরে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ধনী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শ্রমিকদের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জন্য</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আলাদা-আলাদা</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বাসস্থানের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নিদর্শন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পাওয়া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যায়</a:t>
            </a:r>
            <a:r>
              <a:rPr lang="en-US" sz="2000" dirty="0">
                <a:latin typeface="Nikosh" panose="02000000000000000000" pitchFamily="2" charset="0"/>
                <a:cs typeface="Nikosh" panose="02000000000000000000" pitchFamily="2" charset="0"/>
              </a:rPr>
              <a:t>।</a:t>
            </a:r>
          </a:p>
          <a:p>
            <a:pPr marL="0" indent="0">
              <a:buNone/>
            </a:pPr>
            <a:r>
              <a:rPr lang="en-US" sz="2000" dirty="0" err="1">
                <a:solidFill>
                  <a:schemeClr val="accent1"/>
                </a:solidFill>
                <a:latin typeface="Nikosh" panose="02000000000000000000" pitchFamily="2" charset="0"/>
                <a:cs typeface="Nikosh" panose="02000000000000000000" pitchFamily="2" charset="0"/>
              </a:rPr>
              <a:t>অর্থনৈতিক</a:t>
            </a:r>
            <a:r>
              <a:rPr lang="en-US" sz="2000" dirty="0">
                <a:solidFill>
                  <a:schemeClr val="accent1"/>
                </a:solidFill>
                <a:latin typeface="Nikosh" panose="02000000000000000000" pitchFamily="2" charset="0"/>
                <a:cs typeface="Nikosh" panose="02000000000000000000" pitchFamily="2" charset="0"/>
              </a:rPr>
              <a:t> </a:t>
            </a:r>
            <a:r>
              <a:rPr lang="en-US" sz="2000" dirty="0" err="1">
                <a:solidFill>
                  <a:schemeClr val="accent1"/>
                </a:solidFill>
                <a:latin typeface="Nikosh" panose="02000000000000000000" pitchFamily="2" charset="0"/>
                <a:cs typeface="Nikosh" panose="02000000000000000000" pitchFamily="2" charset="0"/>
              </a:rPr>
              <a:t>অবস্থাঃ</a:t>
            </a:r>
            <a:r>
              <a:rPr lang="en-US" sz="2000" dirty="0">
                <a:solidFill>
                  <a:schemeClr val="accent1"/>
                </a:solidFill>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সিন্ধুসভ্যতার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অর্থনীতি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ছিল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মুলত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কৃষিনির্ভর</a:t>
            </a:r>
            <a:r>
              <a:rPr lang="en-US" sz="2000" dirty="0">
                <a:latin typeface="Nikosh" panose="02000000000000000000" pitchFamily="2" charset="0"/>
                <a:cs typeface="Nikosh" panose="02000000000000000000" pitchFamily="2" charset="0"/>
              </a:rPr>
              <a:t> ও </a:t>
            </a:r>
            <a:r>
              <a:rPr lang="en-US" sz="2000" dirty="0" err="1">
                <a:latin typeface="Nikosh" panose="02000000000000000000" pitchFamily="2" charset="0"/>
                <a:cs typeface="Nikosh" panose="02000000000000000000" pitchFamily="2" charset="0"/>
              </a:rPr>
              <a:t>পশুপালন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কৃষি</a:t>
            </a:r>
            <a:r>
              <a:rPr lang="en-US" sz="2000" dirty="0">
                <a:latin typeface="Nikosh" panose="02000000000000000000" pitchFamily="2" charset="0"/>
                <a:cs typeface="Nikosh" panose="02000000000000000000" pitchFamily="2" charset="0"/>
              </a:rPr>
              <a:t> ও </a:t>
            </a:r>
            <a:r>
              <a:rPr lang="en-US" sz="2000" dirty="0" err="1">
                <a:latin typeface="Nikosh" panose="02000000000000000000" pitchFamily="2" charset="0"/>
                <a:cs typeface="Nikosh" panose="02000000000000000000" pitchFamily="2" charset="0"/>
              </a:rPr>
              <a:t>পশুপালনের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পাশাপাশি</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মৃতপাত্র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নির্মাণ</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ধাতুশিল্প</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বয়নশিল্প</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অলংকার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নির্মাণ</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পাথরের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কাজ</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ইত্যাদিতেও</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যথেষ্ট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উন্নতি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লাভ</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করেছিল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সেখানকার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বণিকদের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সাথে</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আফগানিস্তান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বেলুচিস্তান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মধ্য</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এশিয়া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পারস্য</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মেসোপটেমিয়া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দক্ষিন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ভারত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রাজপুতনা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গুজরাট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প্রভৃতি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দেশের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সঙ্গে</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বাণিজ্যিক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যোগাযোগ</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ছিল</a:t>
            </a:r>
            <a:r>
              <a:rPr lang="en-US" sz="2000" dirty="0">
                <a:latin typeface="Nikosh" panose="02000000000000000000" pitchFamily="2" charset="0"/>
                <a:cs typeface="Nikosh" panose="02000000000000000000" pitchFamily="2" charset="0"/>
              </a:rPr>
              <a:t>।</a:t>
            </a:r>
          </a:p>
        </p:txBody>
      </p:sp>
      <p:sp>
        <p:nvSpPr>
          <p:cNvPr id="4" name="Title 1">
            <a:extLst>
              <a:ext uri="{FF2B5EF4-FFF2-40B4-BE49-F238E27FC236}">
                <a16:creationId xmlns:a16="http://schemas.microsoft.com/office/drawing/2014/main" id="{E67CD4FC-6422-42BF-BEE6-669356292EF3}"/>
              </a:ext>
            </a:extLst>
          </p:cNvPr>
          <p:cNvSpPr txBox="1">
            <a:spLocks/>
          </p:cNvSpPr>
          <p:nvPr/>
        </p:nvSpPr>
        <p:spPr>
          <a:xfrm>
            <a:off x="902368" y="175291"/>
            <a:ext cx="10387264" cy="792981"/>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t">
            <a:no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b="1">
                <a:solidFill>
                  <a:schemeClr val="accent1"/>
                </a:solidFill>
                <a:latin typeface="Nikosh" panose="02000000000000000000" pitchFamily="2" charset="0"/>
                <a:cs typeface="Nikosh" panose="02000000000000000000" pitchFamily="2" charset="0"/>
              </a:rPr>
              <a:t>দ্বিতীয় অধ্যায় - বিশ্বসভ্যতা</a:t>
            </a:r>
            <a:endParaRPr lang="en-US" b="1" dirty="0">
              <a:solidFill>
                <a:schemeClr val="accent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94243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AFB63-74FD-45D0-83F7-417BC08E7E6A}"/>
              </a:ext>
            </a:extLst>
          </p:cNvPr>
          <p:cNvSpPr>
            <a:spLocks noGrp="1"/>
          </p:cNvSpPr>
          <p:nvPr>
            <p:ph idx="1"/>
          </p:nvPr>
        </p:nvSpPr>
        <p:spPr>
          <a:xfrm>
            <a:off x="902368" y="1049572"/>
            <a:ext cx="10387264" cy="5633138"/>
          </a:xfrm>
        </p:spPr>
        <p:txBody>
          <a:bodyPr/>
          <a:lstStyle/>
          <a:p>
            <a:pPr marL="0" indent="0">
              <a:spcBef>
                <a:spcPts val="0"/>
              </a:spcBef>
              <a:spcAft>
                <a:spcPts val="500"/>
              </a:spcAft>
              <a:buNone/>
            </a:pPr>
            <a:r>
              <a:rPr lang="en-US" sz="1800" b="1" dirty="0" err="1">
                <a:solidFill>
                  <a:schemeClr val="accent1"/>
                </a:solidFill>
                <a:latin typeface="Nikosh" panose="02000000000000000000" pitchFamily="2" charset="0"/>
                <a:cs typeface="Nikosh" panose="02000000000000000000" pitchFamily="2" charset="0"/>
              </a:rPr>
              <a:t>গ্রিক</a:t>
            </a:r>
            <a:r>
              <a:rPr lang="en-US" sz="1800" b="1" dirty="0">
                <a:solidFill>
                  <a:schemeClr val="accent1"/>
                </a:solidFill>
                <a:latin typeface="Nikosh" panose="02000000000000000000" pitchFamily="2" charset="0"/>
                <a:cs typeface="Nikosh" panose="02000000000000000000" pitchFamily="2" charset="0"/>
              </a:rPr>
              <a:t> </a:t>
            </a:r>
            <a:r>
              <a:rPr lang="en-US" sz="1800" b="1" dirty="0" err="1">
                <a:solidFill>
                  <a:schemeClr val="accent1"/>
                </a:solidFill>
                <a:latin typeface="Nikosh" panose="02000000000000000000" pitchFamily="2" charset="0"/>
                <a:cs typeface="Nikosh" panose="02000000000000000000" pitchFamily="2" charset="0"/>
              </a:rPr>
              <a:t>সভ্যতা</a:t>
            </a:r>
            <a:endParaRPr lang="en-US" sz="1800" b="1" dirty="0">
              <a:solidFill>
                <a:schemeClr val="accent1"/>
              </a:solidFill>
              <a:latin typeface="Nikosh" panose="02000000000000000000" pitchFamily="2" charset="0"/>
              <a:cs typeface="Nikosh" panose="02000000000000000000" pitchFamily="2" charset="0"/>
            </a:endParaRPr>
          </a:p>
          <a:p>
            <a:pPr marL="0" indent="0">
              <a:spcBef>
                <a:spcPts val="0"/>
              </a:spcBef>
              <a:spcAft>
                <a:spcPts val="500"/>
              </a:spcAft>
              <a:buNone/>
            </a:pPr>
            <a:r>
              <a:rPr lang="en-US" sz="1800" dirty="0" err="1">
                <a:solidFill>
                  <a:schemeClr val="accent1"/>
                </a:solidFill>
                <a:latin typeface="Nikosh" panose="02000000000000000000" pitchFamily="2" charset="0"/>
                <a:cs typeface="Nikosh" panose="02000000000000000000" pitchFamily="2" charset="0"/>
              </a:rPr>
              <a:t>পতভুমিঃ</a:t>
            </a:r>
            <a:r>
              <a:rPr lang="en-US" sz="1800" dirty="0">
                <a:solidFill>
                  <a:schemeClr val="accent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ইজিয়ান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সাগরের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দ্বীপপুঞ্জে</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এশিয়া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মাইনরের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পশ্চিম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উপকূলে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আবিষ্কৃত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উন্নত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প্রাচীন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নগর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সভ্যতা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সন্ধান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মহা</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কাব্যের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ট্রয়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নগরীসহ</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একশ</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নগরীর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ধ্বংসস্তুপের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ইজিয়ান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সভ্যতা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প্রাক-ক্লাসিক্যাল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গ্রিকসভ্যতা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এই</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সভ্যতার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অধিবাসীরা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সমৃদ্ধশালী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সংস্কৃতি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ঐতিহ্যের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অধিকারী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দুই</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ভাগে</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ভাগ</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হয়েছে</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যথাঃ</a:t>
            </a:r>
            <a:r>
              <a:rPr lang="en-US" dirty="0">
                <a:solidFill>
                  <a:schemeClr val="tx1"/>
                </a:solidFill>
                <a:latin typeface="Nikosh" panose="02000000000000000000" pitchFamily="2" charset="0"/>
                <a:cs typeface="Nikosh" panose="02000000000000000000" pitchFamily="2" charset="0"/>
              </a:rPr>
              <a:t> </a:t>
            </a:r>
          </a:p>
          <a:p>
            <a:pPr marL="0" indent="0">
              <a:spcBef>
                <a:spcPts val="0"/>
              </a:spcBef>
              <a:spcAft>
                <a:spcPts val="500"/>
              </a:spcAft>
              <a:buNone/>
            </a:pPr>
            <a:r>
              <a:rPr lang="en-US" sz="1800" dirty="0">
                <a:solidFill>
                  <a:schemeClr val="tx1"/>
                </a:solidFill>
                <a:latin typeface="Nikosh" panose="02000000000000000000" pitchFamily="2" charset="0"/>
                <a:cs typeface="Nikosh" panose="02000000000000000000" pitchFamily="2" charset="0"/>
              </a:rPr>
              <a:t>	</a:t>
            </a:r>
            <a:r>
              <a:rPr lang="en-US" sz="1800" dirty="0">
                <a:solidFill>
                  <a:schemeClr val="accent1"/>
                </a:solidFill>
                <a:latin typeface="Nikosh" panose="02000000000000000000" pitchFamily="2" charset="0"/>
                <a:cs typeface="Nikosh" panose="02000000000000000000" pitchFamily="2" charset="0"/>
              </a:rPr>
              <a:t>১। </a:t>
            </a:r>
            <a:r>
              <a:rPr lang="en-US" sz="1800" dirty="0" err="1">
                <a:solidFill>
                  <a:schemeClr val="accent1"/>
                </a:solidFill>
                <a:latin typeface="Nikosh" panose="02000000000000000000" pitchFamily="2" charset="0"/>
                <a:cs typeface="Nikosh" panose="02000000000000000000" pitchFamily="2" charset="0"/>
              </a:rPr>
              <a:t>মিনিয়ন</a:t>
            </a:r>
            <a:r>
              <a:rPr lang="en-US" sz="1800" dirty="0">
                <a:solidFill>
                  <a:schemeClr val="accent1"/>
                </a:solidFill>
                <a:latin typeface="Nikosh" panose="02000000000000000000" pitchFamily="2" charset="0"/>
                <a:cs typeface="Nikosh" panose="02000000000000000000" pitchFamily="2" charset="0"/>
              </a:rPr>
              <a:t> </a:t>
            </a:r>
            <a:r>
              <a:rPr lang="en-US" dirty="0" err="1">
                <a:solidFill>
                  <a:schemeClr val="accent1"/>
                </a:solidFill>
                <a:latin typeface="Nikosh" panose="02000000000000000000" pitchFamily="2" charset="0"/>
                <a:cs typeface="Nikosh" panose="02000000000000000000" pitchFamily="2" charset="0"/>
              </a:rPr>
              <a:t>সভ্যতাঃ</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দ্বীপে</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সভ্যতার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উদ্ভব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স্থায়িত্ব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ধরা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হয়েছে</a:t>
            </a:r>
            <a:r>
              <a:rPr lang="en-US" dirty="0">
                <a:solidFill>
                  <a:schemeClr val="tx1"/>
                </a:solidFill>
                <a:latin typeface="Nikosh" panose="02000000000000000000" pitchFamily="2" charset="0"/>
                <a:cs typeface="Nikosh" panose="02000000000000000000" pitchFamily="2" charset="0"/>
              </a:rPr>
              <a:t> ৩০০০ </a:t>
            </a:r>
            <a:r>
              <a:rPr lang="en-US" dirty="0" err="1">
                <a:solidFill>
                  <a:schemeClr val="tx1"/>
                </a:solidFill>
                <a:latin typeface="Nikosh" panose="02000000000000000000" pitchFamily="2" charset="0"/>
                <a:cs typeface="Nikosh" panose="02000000000000000000" pitchFamily="2" charset="0"/>
              </a:rPr>
              <a:t>থেকে</a:t>
            </a:r>
            <a:r>
              <a:rPr lang="en-US" dirty="0">
                <a:solidFill>
                  <a:schemeClr val="tx1"/>
                </a:solidFill>
                <a:latin typeface="Nikosh" panose="02000000000000000000" pitchFamily="2" charset="0"/>
                <a:cs typeface="Nikosh" panose="02000000000000000000" pitchFamily="2" charset="0"/>
              </a:rPr>
              <a:t> ১৪০০ </a:t>
            </a:r>
            <a:r>
              <a:rPr lang="en-US" dirty="0" err="1">
                <a:solidFill>
                  <a:schemeClr val="tx1"/>
                </a:solidFill>
                <a:latin typeface="Nikosh" panose="02000000000000000000" pitchFamily="2" charset="0"/>
                <a:cs typeface="Nikosh" panose="02000000000000000000" pitchFamily="2" charset="0"/>
              </a:rPr>
              <a:t>খ্রিষ্টপূর্বাব্দ</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পর্যন্ত</a:t>
            </a:r>
            <a:r>
              <a:rPr lang="en-US" dirty="0">
                <a:solidFill>
                  <a:schemeClr val="tx1"/>
                </a:solidFill>
                <a:latin typeface="Nikosh" panose="02000000000000000000" pitchFamily="2" charset="0"/>
                <a:cs typeface="Nikosh" panose="02000000000000000000" pitchFamily="2" charset="0"/>
              </a:rPr>
              <a:t>।</a:t>
            </a:r>
          </a:p>
          <a:p>
            <a:pPr marL="0" indent="0">
              <a:spcBef>
                <a:spcPts val="0"/>
              </a:spcBef>
              <a:spcAft>
                <a:spcPts val="500"/>
              </a:spcAft>
              <a:buNone/>
            </a:pPr>
            <a:r>
              <a:rPr lang="en-US" sz="1800" dirty="0">
                <a:solidFill>
                  <a:schemeClr val="tx1"/>
                </a:solidFill>
                <a:latin typeface="Nikosh" panose="02000000000000000000" pitchFamily="2" charset="0"/>
                <a:cs typeface="Nikosh" panose="02000000000000000000" pitchFamily="2" charset="0"/>
              </a:rPr>
              <a:t>	</a:t>
            </a:r>
            <a:r>
              <a:rPr lang="en-US" sz="1800" dirty="0">
                <a:solidFill>
                  <a:schemeClr val="accent1"/>
                </a:solidFill>
                <a:latin typeface="Nikosh" panose="02000000000000000000" pitchFamily="2" charset="0"/>
                <a:cs typeface="Nikosh" panose="02000000000000000000" pitchFamily="2" charset="0"/>
              </a:rPr>
              <a:t>২। </a:t>
            </a:r>
            <a:r>
              <a:rPr lang="en-US" sz="1800" dirty="0" err="1">
                <a:solidFill>
                  <a:schemeClr val="accent1"/>
                </a:solidFill>
                <a:latin typeface="Nikosh" panose="02000000000000000000" pitchFamily="2" charset="0"/>
                <a:cs typeface="Nikosh" panose="02000000000000000000" pitchFamily="2" charset="0"/>
              </a:rPr>
              <a:t>মাই</a:t>
            </a:r>
            <a:r>
              <a:rPr lang="en-US" dirty="0" err="1">
                <a:solidFill>
                  <a:schemeClr val="accent1"/>
                </a:solidFill>
                <a:latin typeface="Nikosh" panose="02000000000000000000" pitchFamily="2" charset="0"/>
                <a:cs typeface="Nikosh" panose="02000000000000000000" pitchFamily="2" charset="0"/>
              </a:rPr>
              <a:t>সিনিয়</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accent1"/>
                </a:solidFill>
                <a:latin typeface="Nikosh" panose="02000000000000000000" pitchFamily="2" charset="0"/>
                <a:cs typeface="Nikosh" panose="02000000000000000000" pitchFamily="2" charset="0"/>
              </a:rPr>
              <a:t>বা</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accent1"/>
                </a:solidFill>
                <a:latin typeface="Nikosh" panose="02000000000000000000" pitchFamily="2" charset="0"/>
                <a:cs typeface="Nikosh" panose="02000000000000000000" pitchFamily="2" charset="0"/>
              </a:rPr>
              <a:t>ইজিয়ান</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accent1"/>
                </a:solidFill>
                <a:latin typeface="Nikosh" panose="02000000000000000000" pitchFamily="2" charset="0"/>
                <a:cs typeface="Nikosh" panose="02000000000000000000" pitchFamily="2" charset="0"/>
              </a:rPr>
              <a:t>সভ্যতাঃ</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ভূ-খণ্ডে</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দক্ষিণ</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অঞ্চলে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অবস্থিত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মাইসিনি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নগরের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অনুসারে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নামকরণ</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r>
              <a:rPr lang="en-US" dirty="0">
                <a:solidFill>
                  <a:schemeClr val="tx1"/>
                </a:solidFill>
                <a:latin typeface="Nikosh" panose="02000000000000000000" pitchFamily="2" charset="0"/>
                <a:cs typeface="Nikosh" panose="02000000000000000000" pitchFamily="2" charset="0"/>
              </a:rPr>
              <a:t>। এ 	</a:t>
            </a:r>
            <a:r>
              <a:rPr lang="en-US" dirty="0" err="1">
                <a:solidFill>
                  <a:schemeClr val="tx1"/>
                </a:solidFill>
                <a:latin typeface="Nikosh" panose="02000000000000000000" pitchFamily="2" charset="0"/>
                <a:cs typeface="Nikosh" panose="02000000000000000000" pitchFamily="2" charset="0"/>
              </a:rPr>
              <a:t>সভ্যতার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স্থায়িত্ব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a:t>
            </a:r>
            <a:r>
              <a:rPr lang="en-US" dirty="0">
                <a:solidFill>
                  <a:schemeClr val="tx1"/>
                </a:solidFill>
                <a:latin typeface="Nikosh" panose="02000000000000000000" pitchFamily="2" charset="0"/>
                <a:cs typeface="Nikosh" panose="02000000000000000000" pitchFamily="2" charset="0"/>
              </a:rPr>
              <a:t> ১৬০০ </a:t>
            </a:r>
            <a:r>
              <a:rPr lang="en-US" dirty="0" err="1">
                <a:solidFill>
                  <a:schemeClr val="tx1"/>
                </a:solidFill>
                <a:latin typeface="Nikosh" panose="02000000000000000000" pitchFamily="2" charset="0"/>
                <a:cs typeface="Nikosh" panose="02000000000000000000" pitchFamily="2" charset="0"/>
              </a:rPr>
              <a:t>থেকে</a:t>
            </a:r>
            <a:r>
              <a:rPr lang="en-US" dirty="0">
                <a:solidFill>
                  <a:schemeClr val="tx1"/>
                </a:solidFill>
                <a:latin typeface="Nikosh" panose="02000000000000000000" pitchFamily="2" charset="0"/>
                <a:cs typeface="Nikosh" panose="02000000000000000000" pitchFamily="2" charset="0"/>
              </a:rPr>
              <a:t> ১১০০ </a:t>
            </a:r>
            <a:r>
              <a:rPr lang="en-US" dirty="0" err="1">
                <a:solidFill>
                  <a:schemeClr val="tx1"/>
                </a:solidFill>
                <a:latin typeface="Nikosh" panose="02000000000000000000" pitchFamily="2" charset="0"/>
                <a:cs typeface="Nikosh" panose="02000000000000000000" pitchFamily="2" charset="0"/>
              </a:rPr>
              <a:t>খ্রিষ্টপূর্বাব্দ</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পর্যন্ত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ধারণা</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বন্যা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অথবা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বিদেশি</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আক্রমণের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ফলে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এই</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সভ্যতার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অবসান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ঘটে</a:t>
            </a:r>
            <a:r>
              <a:rPr lang="en-US" dirty="0">
                <a:solidFill>
                  <a:schemeClr val="tx1"/>
                </a:solidFill>
                <a:latin typeface="Nikosh" panose="02000000000000000000" pitchFamily="2" charset="0"/>
                <a:cs typeface="Nikosh" panose="02000000000000000000" pitchFamily="2" charset="0"/>
              </a:rPr>
              <a:t>।</a:t>
            </a:r>
          </a:p>
          <a:p>
            <a:pPr marL="0" indent="0">
              <a:spcBef>
                <a:spcPts val="0"/>
              </a:spcBef>
              <a:spcAft>
                <a:spcPts val="500"/>
              </a:spcAft>
              <a:buNone/>
            </a:pPr>
            <a:r>
              <a:rPr lang="en-US" dirty="0" err="1">
                <a:solidFill>
                  <a:schemeClr val="accent1"/>
                </a:solidFill>
                <a:latin typeface="Nikosh" panose="02000000000000000000" pitchFamily="2" charset="0"/>
                <a:cs typeface="Nikosh" panose="02000000000000000000" pitchFamily="2" charset="0"/>
              </a:rPr>
              <a:t>ভৌগোলিক</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accent1"/>
                </a:solidFill>
                <a:latin typeface="Nikosh" panose="02000000000000000000" pitchFamily="2" charset="0"/>
                <a:cs typeface="Nikosh" panose="02000000000000000000" pitchFamily="2" charset="0"/>
              </a:rPr>
              <a:t>অবস্থান</a:t>
            </a:r>
            <a:r>
              <a:rPr lang="en-US" dirty="0">
                <a:solidFill>
                  <a:schemeClr val="accent1"/>
                </a:solidFill>
                <a:latin typeface="Nikosh" panose="02000000000000000000" pitchFamily="2" charset="0"/>
                <a:cs typeface="Nikosh" panose="02000000000000000000" pitchFamily="2" charset="0"/>
              </a:rPr>
              <a:t> ও </a:t>
            </a:r>
            <a:r>
              <a:rPr lang="en-US" dirty="0" err="1">
                <a:solidFill>
                  <a:schemeClr val="accent1"/>
                </a:solidFill>
                <a:latin typeface="Nikosh" panose="02000000000000000000" pitchFamily="2" charset="0"/>
                <a:cs typeface="Nikosh" panose="02000000000000000000" pitchFamily="2" charset="0"/>
              </a:rPr>
              <a:t>সময়কালঃ</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দেশটি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আড্রিয়াটিক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সাগর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ভূমধ্যসাগর</a:t>
            </a:r>
            <a:r>
              <a:rPr lang="en-US" dirty="0">
                <a:solidFill>
                  <a:schemeClr val="tx1"/>
                </a:solidFill>
                <a:latin typeface="Nikosh" panose="02000000000000000000" pitchFamily="2" charset="0"/>
                <a:cs typeface="Nikosh" panose="02000000000000000000" pitchFamily="2" charset="0"/>
              </a:rPr>
              <a:t> ও </a:t>
            </a:r>
            <a:r>
              <a:rPr lang="en-US" dirty="0" err="1">
                <a:solidFill>
                  <a:schemeClr val="tx1"/>
                </a:solidFill>
                <a:latin typeface="Nikosh" panose="02000000000000000000" pitchFamily="2" charset="0"/>
                <a:cs typeface="Nikosh" panose="02000000000000000000" pitchFamily="2" charset="0"/>
              </a:rPr>
              <a:t>ইজিয়ান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সাগর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দ্বারা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পরিবেষ্টিত</a:t>
            </a:r>
            <a:r>
              <a:rPr lang="en-US" dirty="0">
                <a:solidFill>
                  <a:schemeClr val="tx1"/>
                </a:solidFill>
                <a:latin typeface="Nikosh" panose="02000000000000000000" pitchFamily="2" charset="0"/>
                <a:cs typeface="Nikosh" panose="02000000000000000000" pitchFamily="2" charset="0"/>
              </a:rPr>
              <a:t>। এ </a:t>
            </a:r>
            <a:r>
              <a:rPr lang="en-US" dirty="0" err="1">
                <a:solidFill>
                  <a:schemeClr val="tx1"/>
                </a:solidFill>
                <a:latin typeface="Nikosh" panose="02000000000000000000" pitchFamily="2" charset="0"/>
                <a:cs typeface="Nikosh" panose="02000000000000000000" pitchFamily="2" charset="0"/>
              </a:rPr>
              <a:t>সভ্যতার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সাথে</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সংস্কৃতির</a:t>
            </a:r>
            <a:r>
              <a:rPr lang="en-US" dirty="0">
                <a:solidFill>
                  <a:schemeClr val="tx1"/>
                </a:solidFill>
                <a:latin typeface="Nikosh" panose="02000000000000000000" pitchFamily="2" charset="0"/>
                <a:cs typeface="Nikosh" panose="02000000000000000000" pitchFamily="2" charset="0"/>
              </a:rPr>
              <a:t>(‘</a:t>
            </a:r>
            <a:r>
              <a:rPr lang="en-US" dirty="0" err="1">
                <a:solidFill>
                  <a:schemeClr val="tx1"/>
                </a:solidFill>
                <a:latin typeface="Nikosh" panose="02000000000000000000" pitchFamily="2" charset="0"/>
                <a:cs typeface="Nikosh" panose="02000000000000000000" pitchFamily="2" charset="0"/>
              </a:rPr>
              <a:t>হেলেনিক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হেলেনিস্টিক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জড়িত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উপদ্বীপের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প্রধান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শহর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এথেন্সকে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কেন্দ্র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গড়ে</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উঠেছে</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হেলেনিক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সংস্কৃতি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আলেকজান্ডারের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নেতৃত্বে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মিশরের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আলেকজান্দ্রিয়াকে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কেন্দ্র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গ্রিক</a:t>
            </a:r>
            <a:r>
              <a:rPr lang="en-US" dirty="0">
                <a:solidFill>
                  <a:schemeClr val="tx1"/>
                </a:solidFill>
                <a:latin typeface="Nikosh" panose="02000000000000000000" pitchFamily="2" charset="0"/>
                <a:cs typeface="Nikosh" panose="02000000000000000000" pitchFamily="2" charset="0"/>
              </a:rPr>
              <a:t> ও </a:t>
            </a:r>
            <a:r>
              <a:rPr lang="en-US" dirty="0" err="1">
                <a:solidFill>
                  <a:schemeClr val="tx1"/>
                </a:solidFill>
                <a:latin typeface="Nikosh" panose="02000000000000000000" pitchFamily="2" charset="0"/>
                <a:cs typeface="Nikosh" panose="02000000000000000000" pitchFamily="2" charset="0"/>
              </a:rPr>
              <a:t>অগ্রিক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সংস্কৃতির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মিশ্রণে</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জন্ম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হেলেনিস্টিক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সংস্কৃতির</a:t>
            </a:r>
            <a:r>
              <a:rPr lang="en-US" dirty="0">
                <a:solidFill>
                  <a:schemeClr val="tx1"/>
                </a:solidFill>
                <a:latin typeface="Nikosh" panose="02000000000000000000" pitchFamily="2" charset="0"/>
                <a:cs typeface="Nikosh" panose="02000000000000000000" pitchFamily="2" charset="0"/>
              </a:rPr>
              <a:t>।</a:t>
            </a:r>
          </a:p>
          <a:p>
            <a:pPr marL="0" indent="0">
              <a:spcBef>
                <a:spcPts val="0"/>
              </a:spcBef>
              <a:spcAft>
                <a:spcPts val="500"/>
              </a:spcAft>
              <a:buNone/>
            </a:pPr>
            <a:r>
              <a:rPr lang="en-US" dirty="0" err="1">
                <a:solidFill>
                  <a:schemeClr val="accent1"/>
                </a:solidFill>
                <a:latin typeface="Nikosh" panose="02000000000000000000" pitchFamily="2" charset="0"/>
                <a:cs typeface="Nikosh" panose="02000000000000000000" pitchFamily="2" charset="0"/>
              </a:rPr>
              <a:t>সামরিক</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accent1"/>
                </a:solidFill>
                <a:latin typeface="Nikosh" panose="02000000000000000000" pitchFamily="2" charset="0"/>
                <a:cs typeface="Nikosh" panose="02000000000000000000" pitchFamily="2" charset="0"/>
              </a:rPr>
              <a:t>নগররাষ্ট্র</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accent1"/>
                </a:solidFill>
                <a:latin typeface="Nikosh" panose="02000000000000000000" pitchFamily="2" charset="0"/>
                <a:cs typeface="Nikosh" panose="02000000000000000000" pitchFamily="2" charset="0"/>
              </a:rPr>
              <a:t>স্পার্টাঃ</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প্রাচীন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অসংখ্য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নগর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রাষ্ট্র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গড়ে</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উঠেছিল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একটি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স্পার্টা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অবস্থান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দক্ষিণ</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পেলোপনেসাস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নামক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অঞ্চলে</a:t>
            </a:r>
            <a:r>
              <a:rPr lang="en-US" dirty="0">
                <a:solidFill>
                  <a:schemeClr val="tx1"/>
                </a:solidFill>
                <a:latin typeface="Nikosh" panose="02000000000000000000" pitchFamily="2" charset="0"/>
                <a:cs typeface="Nikosh" panose="02000000000000000000" pitchFamily="2" charset="0"/>
              </a:rPr>
              <a:t>। ৮০০ </a:t>
            </a:r>
            <a:r>
              <a:rPr lang="en-US" dirty="0" err="1">
                <a:solidFill>
                  <a:schemeClr val="tx1"/>
                </a:solidFill>
                <a:latin typeface="Nikosh" panose="02000000000000000000" pitchFamily="2" charset="0"/>
                <a:cs typeface="Nikosh" panose="02000000000000000000" pitchFamily="2" charset="0"/>
              </a:rPr>
              <a:t>খ্রিষ্টপূর্বাব্দে</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দীর্ঘ</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যুদ্ধের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ডোরিয়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যোদ্ধারা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স্পার্টা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দখল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সক্ষম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হয়েছিল</a:t>
            </a:r>
            <a:r>
              <a:rPr lang="en-US" dirty="0">
                <a:solidFill>
                  <a:schemeClr val="tx1"/>
                </a:solidFill>
                <a:latin typeface="Nikosh" panose="02000000000000000000" pitchFamily="2" charset="0"/>
                <a:cs typeface="Nikosh" panose="02000000000000000000" pitchFamily="2" charset="0"/>
              </a:rPr>
              <a:t>। এ </a:t>
            </a:r>
            <a:r>
              <a:rPr lang="en-US" dirty="0" err="1">
                <a:solidFill>
                  <a:schemeClr val="tx1"/>
                </a:solidFill>
                <a:latin typeface="Nikosh" panose="02000000000000000000" pitchFamily="2" charset="0"/>
                <a:cs typeface="Nikosh" panose="02000000000000000000" pitchFamily="2" charset="0"/>
              </a:rPr>
              <a:t>সমাজ</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যুদ্ধের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প্রয়োজনকে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ঘিরে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সরকারের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উদ্দেশ্য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যুদ্ধের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জন্য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নাগরিকদের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প্রস্তুত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a:t>
            </a:r>
            <a:r>
              <a:rPr lang="en-US" dirty="0">
                <a:solidFill>
                  <a:schemeClr val="tx1"/>
                </a:solidFill>
                <a:latin typeface="Nikosh" panose="02000000000000000000" pitchFamily="2" charset="0"/>
                <a:cs typeface="Nikosh" panose="02000000000000000000" pitchFamily="2" charset="0"/>
              </a:rPr>
              <a:t> ও </a:t>
            </a:r>
            <a:r>
              <a:rPr lang="en-US" dirty="0" err="1">
                <a:solidFill>
                  <a:schemeClr val="tx1"/>
                </a:solidFill>
                <a:latin typeface="Nikosh" panose="02000000000000000000" pitchFamily="2" charset="0"/>
                <a:cs typeface="Nikosh" panose="02000000000000000000" pitchFamily="2" charset="0"/>
              </a:rPr>
              <a:t>যুদ্ধ</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পরিচালনা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a:t>
            </a:r>
            <a:r>
              <a:rPr lang="en-US" dirty="0">
                <a:solidFill>
                  <a:schemeClr val="tx1"/>
                </a:solidFill>
                <a:latin typeface="Nikosh" panose="02000000000000000000" pitchFamily="2" charset="0"/>
                <a:cs typeface="Nikosh" panose="02000000000000000000" pitchFamily="2" charset="0"/>
              </a:rPr>
              <a:t>। </a:t>
            </a:r>
          </a:p>
          <a:p>
            <a:pPr marL="0" indent="0">
              <a:spcBef>
                <a:spcPts val="0"/>
              </a:spcBef>
              <a:spcAft>
                <a:spcPts val="500"/>
              </a:spcAft>
              <a:buNone/>
            </a:pPr>
            <a:r>
              <a:rPr lang="en-US" dirty="0" err="1">
                <a:solidFill>
                  <a:schemeClr val="accent1"/>
                </a:solidFill>
                <a:latin typeface="Nikosh" panose="02000000000000000000" pitchFamily="2" charset="0"/>
                <a:cs typeface="Nikosh" panose="02000000000000000000" pitchFamily="2" charset="0"/>
              </a:rPr>
              <a:t>গণতান্ত্রিক</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accent1"/>
                </a:solidFill>
                <a:latin typeface="Nikosh" panose="02000000000000000000" pitchFamily="2" charset="0"/>
                <a:cs typeface="Nikosh" panose="02000000000000000000" pitchFamily="2" charset="0"/>
              </a:rPr>
              <a:t>নগররাষ্ট্র</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accent1"/>
                </a:solidFill>
                <a:latin typeface="Nikosh" panose="02000000000000000000" pitchFamily="2" charset="0"/>
                <a:cs typeface="Nikosh" panose="02000000000000000000" pitchFamily="2" charset="0"/>
              </a:rPr>
              <a:t>এথেন্সঃ</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প্রাচীন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প্রথম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গনতন্ত্রের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সূচনা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এথেন্সে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খ্রিষ্টপূর্ব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সপ্তম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শতকে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রাজতন্ত্রের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পরিবর্তে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ধরণের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অভিজাততন্ত্র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প্রতিষ্ঠিত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ফলে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সাধারণ</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মানুষের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মধ্যে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ক্ষোভের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সৃষ্টি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কিন্তু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পক্ষে</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ক্ষমতা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দখল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সম্ভব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ফলে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কিছু</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লোক</a:t>
            </a:r>
            <a:r>
              <a:rPr lang="en-US" dirty="0">
                <a:solidFill>
                  <a:schemeClr val="tx1"/>
                </a:solidFill>
                <a:latin typeface="Nikosh" panose="02000000000000000000" pitchFamily="2" charset="0"/>
                <a:cs typeface="Nikosh" panose="02000000000000000000" pitchFamily="2" charset="0"/>
              </a:rPr>
              <a:t>(</a:t>
            </a:r>
            <a:r>
              <a:rPr lang="en-US" dirty="0" err="1">
                <a:solidFill>
                  <a:schemeClr val="tx1"/>
                </a:solidFill>
                <a:latin typeface="Nikosh" panose="02000000000000000000" pitchFamily="2" charset="0"/>
                <a:cs typeface="Nikosh" panose="02000000000000000000" pitchFamily="2" charset="0"/>
              </a:rPr>
              <a:t>টাইরান্ট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ক্ষমতা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দেশে</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যখন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সঙ্কটের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আবির্ভাব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দেখা</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তখন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শ্রেণি</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সর্বসম্মতভাবে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কয়েকজন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সংস্কারের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জন্য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আহ্বান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জানায়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মধ্যে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খ্যতিমান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সোলন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সময়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অনেক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অর্থনৈতিক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সংস্কার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জনগনের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কল্যানে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এগিয়ে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আসেন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পিসিসট্রেটাস</a:t>
            </a:r>
            <a:r>
              <a:rPr lang="en-US" dirty="0">
                <a:solidFill>
                  <a:schemeClr val="tx1"/>
                </a:solidFill>
                <a:latin typeface="Nikosh" panose="02000000000000000000" pitchFamily="2" charset="0"/>
                <a:cs typeface="Nikosh" panose="02000000000000000000" pitchFamily="2" charset="0"/>
              </a:rPr>
              <a:t> ও </a:t>
            </a:r>
            <a:r>
              <a:rPr lang="en-US" dirty="0" err="1">
                <a:solidFill>
                  <a:schemeClr val="tx1"/>
                </a:solidFill>
                <a:latin typeface="Nikosh" panose="02000000000000000000" pitchFamily="2" charset="0"/>
                <a:cs typeface="Nikosh" panose="02000000000000000000" pitchFamily="2" charset="0"/>
              </a:rPr>
              <a:t>ক্লিসথেনিস</a:t>
            </a:r>
            <a:r>
              <a:rPr lang="en-US" dirty="0">
                <a:solidFill>
                  <a:schemeClr val="tx1"/>
                </a:solidFill>
                <a:latin typeface="Nikosh" panose="02000000000000000000" pitchFamily="2" charset="0"/>
                <a:cs typeface="Nikosh" panose="02000000000000000000" pitchFamily="2" charset="0"/>
              </a:rPr>
              <a:t>।</a:t>
            </a:r>
          </a:p>
        </p:txBody>
      </p:sp>
      <p:sp>
        <p:nvSpPr>
          <p:cNvPr id="4" name="Title 1">
            <a:extLst>
              <a:ext uri="{FF2B5EF4-FFF2-40B4-BE49-F238E27FC236}">
                <a16:creationId xmlns:a16="http://schemas.microsoft.com/office/drawing/2014/main" id="{B8678AB9-1C23-4381-A2F1-40ABCC49B0F6}"/>
              </a:ext>
            </a:extLst>
          </p:cNvPr>
          <p:cNvSpPr txBox="1">
            <a:spLocks/>
          </p:cNvSpPr>
          <p:nvPr/>
        </p:nvSpPr>
        <p:spPr>
          <a:xfrm>
            <a:off x="902368" y="175291"/>
            <a:ext cx="10387264" cy="792981"/>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t">
            <a:no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b="1">
                <a:solidFill>
                  <a:schemeClr val="accent1"/>
                </a:solidFill>
                <a:latin typeface="Nikosh" panose="02000000000000000000" pitchFamily="2" charset="0"/>
                <a:cs typeface="Nikosh" panose="02000000000000000000" pitchFamily="2" charset="0"/>
              </a:rPr>
              <a:t>দ্বিতীয় অধ্যায় - বিশ্বসভ্যতা</a:t>
            </a:r>
            <a:endParaRPr lang="en-US" b="1" dirty="0">
              <a:solidFill>
                <a:schemeClr val="accent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267749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500"/>
                                        <p:tgtEl>
                                          <p:spTgt spid="3">
                                            <p:txEl>
                                              <p:pRg st="1" end="1"/>
                                            </p:txEl>
                                          </p:spTgt>
                                        </p:tgtEl>
                                      </p:cBhvr>
                                    </p:animEffect>
                                    <p:anim calcmode="lin" valueType="num">
                                      <p:cBhvr>
                                        <p:cTn id="19"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1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ipe(down)">
                                      <p:cBhvr>
                                        <p:cTn id="4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D36CC-0A0F-445A-9AA6-F87FD6C0F561}"/>
              </a:ext>
            </a:extLst>
          </p:cNvPr>
          <p:cNvSpPr>
            <a:spLocks noGrp="1"/>
          </p:cNvSpPr>
          <p:nvPr>
            <p:ph idx="1"/>
          </p:nvPr>
        </p:nvSpPr>
        <p:spPr>
          <a:xfrm>
            <a:off x="902368" y="1065475"/>
            <a:ext cx="10387264" cy="5617235"/>
          </a:xfrm>
        </p:spPr>
        <p:txBody>
          <a:bodyPr/>
          <a:lstStyle/>
          <a:p>
            <a:pPr marL="0" indent="0">
              <a:buNone/>
            </a:pPr>
            <a:r>
              <a:rPr lang="en-US" dirty="0" err="1">
                <a:latin typeface="Nikosh" panose="02000000000000000000" pitchFamily="2" charset="0"/>
                <a:cs typeface="Nikosh" panose="02000000000000000000" pitchFamily="2" charset="0"/>
              </a:rPr>
              <a:t>তবে</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চূড়ান্ত</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গনতন্ত্র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প্রতিষ্ঠা</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হয়</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পেরিক্লিস</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এর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সময়</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তার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সময়কে</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গ্রিক</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সভ্যতার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স্বর্ণযুগ</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বলা</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হয়</a:t>
            </a:r>
            <a:r>
              <a:rPr lang="en-US" dirty="0">
                <a:latin typeface="Nikosh" panose="02000000000000000000" pitchFamily="2" charset="0"/>
                <a:cs typeface="Nikosh" panose="02000000000000000000" pitchFamily="2" charset="0"/>
              </a:rPr>
              <a:t>। ৪৬০ </a:t>
            </a:r>
            <a:r>
              <a:rPr lang="en-US" dirty="0" err="1">
                <a:solidFill>
                  <a:schemeClr val="tx1"/>
                </a:solidFill>
                <a:latin typeface="Nikosh" panose="02000000000000000000" pitchFamily="2" charset="0"/>
                <a:cs typeface="Nikosh" panose="02000000000000000000" pitchFamily="2" charset="0"/>
              </a:rPr>
              <a:t>খ্রিষ্টপূর্বাব্দে</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ক্ষমতায়</a:t>
            </a:r>
            <a:br>
              <a:rPr lang="en-US" dirty="0">
                <a:solidFill>
                  <a:schemeClr val="tx1"/>
                </a:solidFill>
                <a:latin typeface="Nikosh" panose="02000000000000000000" pitchFamily="2" charset="0"/>
                <a:cs typeface="Nikosh" panose="02000000000000000000" pitchFamily="2" charset="0"/>
              </a:rPr>
            </a:br>
            <a:r>
              <a:rPr lang="en-US" dirty="0" err="1">
                <a:solidFill>
                  <a:schemeClr val="tx1"/>
                </a:solidFill>
                <a:latin typeface="Nikosh" panose="02000000000000000000" pitchFamily="2" charset="0"/>
                <a:cs typeface="Nikosh" panose="02000000000000000000" pitchFamily="2" charset="0"/>
              </a:rPr>
              <a:t>এসে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তিনি</a:t>
            </a:r>
            <a:r>
              <a:rPr lang="en-US" dirty="0">
                <a:solidFill>
                  <a:schemeClr val="tx1"/>
                </a:solidFill>
                <a:latin typeface="Nikosh" panose="02000000000000000000" pitchFamily="2" charset="0"/>
                <a:cs typeface="Nikosh" panose="02000000000000000000" pitchFamily="2" charset="0"/>
              </a:rPr>
              <a:t> ৩০ </a:t>
            </a:r>
            <a:r>
              <a:rPr lang="en-US" dirty="0" err="1">
                <a:solidFill>
                  <a:schemeClr val="tx1"/>
                </a:solidFill>
                <a:latin typeface="Nikosh" panose="02000000000000000000" pitchFamily="2" charset="0"/>
                <a:cs typeface="Nikosh" panose="02000000000000000000" pitchFamily="2" charset="0"/>
              </a:rPr>
              <a:t>বছর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রাজত্ব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নাগরিকদের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রাজনৈতিক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অধিকার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নেন</a:t>
            </a:r>
            <a:r>
              <a:rPr lang="en-US" dirty="0">
                <a:solidFill>
                  <a:schemeClr val="tx1"/>
                </a:solidFill>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পেরিক্লিসের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যুগে</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এথেন্স</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সর্বক্ষেত্রে</a:t>
            </a:r>
            <a:br>
              <a:rPr lang="en-US" dirty="0">
                <a:latin typeface="Nikosh" panose="02000000000000000000" pitchFamily="2" charset="0"/>
                <a:cs typeface="Nikosh" panose="02000000000000000000" pitchFamily="2" charset="0"/>
              </a:rPr>
            </a:br>
            <a:r>
              <a:rPr lang="en-US" dirty="0" err="1">
                <a:latin typeface="Nikosh" panose="02000000000000000000" pitchFamily="2" charset="0"/>
                <a:cs typeface="Nikosh" panose="02000000000000000000" pitchFamily="2" charset="0"/>
              </a:rPr>
              <a:t>উন্নতির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শিখরে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আরোহণ</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করে</a:t>
            </a:r>
            <a:r>
              <a:rPr lang="en-US" dirty="0">
                <a:latin typeface="Nikosh" panose="02000000000000000000" pitchFamily="2" charset="0"/>
                <a:cs typeface="Nikosh" panose="02000000000000000000" pitchFamily="2" charset="0"/>
              </a:rPr>
              <a:t>। ৪৩০ </a:t>
            </a:r>
            <a:r>
              <a:rPr lang="en-US" dirty="0" err="1">
                <a:solidFill>
                  <a:schemeClr val="tx1"/>
                </a:solidFill>
                <a:latin typeface="Nikosh" panose="02000000000000000000" pitchFamily="2" charset="0"/>
                <a:cs typeface="Nikosh" panose="02000000000000000000" pitchFamily="2" charset="0"/>
              </a:rPr>
              <a:t>খ্রিষ্টপূর্বাব্দে</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এথেন্সের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ভয়াবহ</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মহামারিতেও</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এক-চতুর্থাংশ</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লোক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মৃত্যুবরণ</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মধ্যে</a:t>
            </a:r>
            <a:br>
              <a:rPr lang="en-US" dirty="0">
                <a:solidFill>
                  <a:schemeClr val="tx1"/>
                </a:solidFill>
                <a:latin typeface="Nikosh" panose="02000000000000000000" pitchFamily="2" charset="0"/>
                <a:cs typeface="Nikosh" panose="02000000000000000000" pitchFamily="2" charset="0"/>
              </a:rPr>
            </a:br>
            <a:r>
              <a:rPr lang="en-US" dirty="0" err="1">
                <a:latin typeface="Nikosh" panose="02000000000000000000" pitchFamily="2" charset="0"/>
                <a:cs typeface="Nikosh" panose="02000000000000000000" pitchFamily="2" charset="0"/>
              </a:rPr>
              <a:t>পেরিক্লিস</a:t>
            </a:r>
            <a:r>
              <a:rPr lang="en-US" dirty="0" err="1">
                <a:solidFill>
                  <a:schemeClr val="tx1"/>
                </a:solidFill>
                <a:latin typeface="Nikosh" panose="02000000000000000000" pitchFamily="2" charset="0"/>
                <a:cs typeface="Nikosh" panose="02000000000000000000" pitchFamily="2" charset="0"/>
              </a:rPr>
              <a:t>ও</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একজন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এথেন্সের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পতন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সামরিক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নগররাষ্ট্র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স্পার্টার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কাছে</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উভয়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রাষ্ট্রের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মধ্যে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দীর্ঘমেয়াদী</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যুদ্ধ</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সংঘটিত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br>
              <a:rPr lang="en-US" dirty="0">
                <a:solidFill>
                  <a:schemeClr val="tx1"/>
                </a:solidFill>
                <a:latin typeface="Nikosh" panose="02000000000000000000" pitchFamily="2" charset="0"/>
                <a:cs typeface="Nikosh" panose="02000000000000000000" pitchFamily="2" charset="0"/>
              </a:rPr>
            </a:br>
            <a:r>
              <a:rPr lang="en-US" dirty="0" err="1">
                <a:solidFill>
                  <a:schemeClr val="tx1"/>
                </a:solidFill>
                <a:latin typeface="Nikosh" panose="02000000000000000000" pitchFamily="2" charset="0"/>
                <a:cs typeface="Nikosh" panose="02000000000000000000" pitchFamily="2" charset="0"/>
              </a:rPr>
              <a:t>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পেলোপনেসিয়ার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যুদ্ধ</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পরিচিত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এই</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মরন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যুদ্ধে</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এথেন্সের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মান-মর্যাদা</a:t>
            </a:r>
            <a:r>
              <a:rPr lang="en-US" dirty="0">
                <a:solidFill>
                  <a:schemeClr val="tx1"/>
                </a:solidFill>
                <a:latin typeface="Nikosh" panose="02000000000000000000" pitchFamily="2" charset="0"/>
                <a:cs typeface="Nikosh" panose="02000000000000000000" pitchFamily="2" charset="0"/>
              </a:rPr>
              <a:t> ও </a:t>
            </a:r>
            <a:r>
              <a:rPr lang="en-US" dirty="0" err="1">
                <a:solidFill>
                  <a:schemeClr val="tx1"/>
                </a:solidFill>
                <a:latin typeface="Nikosh" panose="02000000000000000000" pitchFamily="2" charset="0"/>
                <a:cs typeface="Nikosh" panose="02000000000000000000" pitchFamily="2" charset="0"/>
              </a:rPr>
              <a:t>স্বাধীনতা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বিলীন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যায়</a:t>
            </a:r>
            <a:r>
              <a:rPr lang="en-US" dirty="0">
                <a:solidFill>
                  <a:schemeClr val="tx1"/>
                </a:solidFill>
                <a:latin typeface="Nikosh" panose="02000000000000000000" pitchFamily="2" charset="0"/>
                <a:cs typeface="Nikosh" panose="02000000000000000000" pitchFamily="2" charset="0"/>
              </a:rPr>
              <a:t>। </a:t>
            </a:r>
          </a:p>
          <a:p>
            <a:pPr marL="0" indent="0">
              <a:buNone/>
            </a:pPr>
            <a:r>
              <a:rPr lang="en-US" dirty="0" err="1">
                <a:solidFill>
                  <a:schemeClr val="accent1"/>
                </a:solidFill>
                <a:latin typeface="Nikosh" panose="02000000000000000000" pitchFamily="2" charset="0"/>
                <a:cs typeface="Nikosh" panose="02000000000000000000" pitchFamily="2" charset="0"/>
              </a:rPr>
              <a:t>সভ্যতায়</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accent1"/>
                </a:solidFill>
                <a:latin typeface="Nikosh" panose="02000000000000000000" pitchFamily="2" charset="0"/>
                <a:cs typeface="Nikosh" panose="02000000000000000000" pitchFamily="2" charset="0"/>
              </a:rPr>
              <a:t>গ্রিসের</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accent1"/>
                </a:solidFill>
                <a:latin typeface="Nikosh" panose="02000000000000000000" pitchFamily="2" charset="0"/>
                <a:cs typeface="Nikosh" panose="02000000000000000000" pitchFamily="2" charset="0"/>
              </a:rPr>
              <a:t>অবদানঃ</a:t>
            </a:r>
            <a:r>
              <a:rPr lang="en-US" dirty="0">
                <a:solidFill>
                  <a:schemeClr val="accent1"/>
                </a:solidFill>
                <a:latin typeface="Nikosh" panose="02000000000000000000" pitchFamily="2" charset="0"/>
                <a:cs typeface="Nikosh" panose="02000000000000000000" pitchFamily="2" charset="0"/>
              </a:rPr>
              <a:t> </a:t>
            </a:r>
            <a:r>
              <a:rPr lang="as-IN" dirty="0">
                <a:solidFill>
                  <a:schemeClr val="tx1"/>
                </a:solidFill>
                <a:latin typeface="Nikosh" panose="02000000000000000000" pitchFamily="2" charset="0"/>
                <a:cs typeface="Nikosh" panose="02000000000000000000" pitchFamily="2" charset="0"/>
              </a:rPr>
              <a:t>ভৌগোলিক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কারণে</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নগররাষ্ট্রগুলো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অপরের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থেকে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বিচ্ছিন্ন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থাকলেও</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সংস্কৃতি</a:t>
            </a:r>
            <a:br>
              <a:rPr lang="en-US" dirty="0">
                <a:solidFill>
                  <a:schemeClr val="tx1"/>
                </a:solidFill>
                <a:latin typeface="Nikosh" panose="02000000000000000000" pitchFamily="2" charset="0"/>
                <a:cs typeface="Nikosh" panose="02000000000000000000" pitchFamily="2" charset="0"/>
              </a:rPr>
            </a:br>
            <a:r>
              <a:rPr lang="en-US" dirty="0" err="1">
                <a:solidFill>
                  <a:schemeClr val="tx1"/>
                </a:solidFill>
                <a:latin typeface="Nikosh" panose="02000000000000000000" pitchFamily="2" charset="0"/>
                <a:cs typeface="Nikosh" panose="02000000000000000000" pitchFamily="2" charset="0"/>
              </a:rPr>
              <a:t>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অভিন্ন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ভাষা</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ধর্ম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সাহিত্য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খেলাধুলা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সবকিছু</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সংস্কৃতির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বন্ধনে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আবদ্ধ</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রেখেছিল</a:t>
            </a:r>
            <a:r>
              <a:rPr lang="en-US" dirty="0">
                <a:solidFill>
                  <a:schemeClr val="tx1"/>
                </a:solidFill>
                <a:latin typeface="Nikosh" panose="02000000000000000000" pitchFamily="2" charset="0"/>
                <a:cs typeface="Nikosh" panose="02000000000000000000" pitchFamily="2" charset="0"/>
              </a:rPr>
              <a:t>।</a:t>
            </a:r>
          </a:p>
          <a:p>
            <a:pPr marL="0" indent="0">
              <a:buNone/>
            </a:pPr>
            <a:r>
              <a:rPr lang="en-US" dirty="0" err="1">
                <a:solidFill>
                  <a:schemeClr val="accent1"/>
                </a:solidFill>
                <a:latin typeface="Nikosh" panose="02000000000000000000" pitchFamily="2" charset="0"/>
                <a:cs typeface="Nikosh" panose="02000000000000000000" pitchFamily="2" charset="0"/>
              </a:rPr>
              <a:t>শিক্ষাঃ</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নৈতিক</a:t>
            </a:r>
            <a:r>
              <a:rPr lang="en-US" dirty="0">
                <a:solidFill>
                  <a:schemeClr val="tx1"/>
                </a:solidFill>
                <a:latin typeface="Nikosh" panose="02000000000000000000" pitchFamily="2" charset="0"/>
                <a:cs typeface="Nikosh" panose="02000000000000000000" pitchFamily="2" charset="0"/>
              </a:rPr>
              <a:t> ও </a:t>
            </a:r>
            <a:r>
              <a:rPr lang="en-US" dirty="0" err="1">
                <a:solidFill>
                  <a:schemeClr val="tx1"/>
                </a:solidFill>
                <a:latin typeface="Nikosh" panose="02000000000000000000" pitchFamily="2" charset="0"/>
                <a:cs typeface="Nikosh" panose="02000000000000000000" pitchFamily="2" charset="0"/>
              </a:rPr>
              <a:t>ধর্মীয়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শিক্ষার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গুরুত্ব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দিয়েছেন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কেউ</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কেউ</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করতেন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সুশিক্ষিত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নাগরিকের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হাতেই</a:t>
            </a:r>
            <a:br>
              <a:rPr lang="en-US" dirty="0">
                <a:solidFill>
                  <a:schemeClr val="tx1"/>
                </a:solidFill>
                <a:latin typeface="Nikosh" panose="02000000000000000000" pitchFamily="2" charset="0"/>
                <a:cs typeface="Nikosh" panose="02000000000000000000" pitchFamily="2" charset="0"/>
              </a:rPr>
            </a:br>
            <a:r>
              <a:rPr lang="en-US" dirty="0" err="1">
                <a:solidFill>
                  <a:schemeClr val="tx1"/>
                </a:solidFill>
                <a:latin typeface="Nikosh" panose="02000000000000000000" pitchFamily="2" charset="0"/>
                <a:cs typeface="Nikosh" panose="02000000000000000000" pitchFamily="2" charset="0"/>
              </a:rPr>
              <a:t>শাসনাভার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দেওয়া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উচি</a:t>
            </a:r>
            <a:r>
              <a:rPr lang="en-US" dirty="0">
                <a:solidFill>
                  <a:schemeClr val="tx1"/>
                </a:solidFill>
                <a:latin typeface="Nikosh" panose="02000000000000000000" pitchFamily="2" charset="0"/>
                <a:cs typeface="Nikosh" panose="02000000000000000000" pitchFamily="2" charset="0"/>
              </a:rPr>
              <a:t>ৎ। </a:t>
            </a:r>
            <a:r>
              <a:rPr lang="en-US" dirty="0" err="1">
                <a:solidFill>
                  <a:schemeClr val="tx1"/>
                </a:solidFill>
                <a:latin typeface="Nikosh" panose="02000000000000000000" pitchFamily="2" charset="0"/>
                <a:cs typeface="Nikosh" panose="02000000000000000000" pitchFamily="2" charset="0"/>
              </a:rPr>
              <a:t>স্বাধীন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গ্রিসবাসির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বছর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বয়স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থেকে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পাঠশালায়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যাওয়া-আসা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মেয়েরা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প্রতিষ্ঠানে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লেখাপড়া</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a:t>
            </a:r>
            <a:r>
              <a:rPr lang="en-US" dirty="0">
                <a:solidFill>
                  <a:schemeClr val="tx1"/>
                </a:solidFill>
                <a:latin typeface="Nikosh" panose="02000000000000000000" pitchFamily="2" charset="0"/>
                <a:cs typeface="Nikosh" panose="02000000000000000000" pitchFamily="2" charset="0"/>
              </a:rPr>
              <a:t>।</a:t>
            </a:r>
          </a:p>
          <a:p>
            <a:pPr marL="0" indent="0">
              <a:buNone/>
            </a:pPr>
            <a:r>
              <a:rPr lang="en-US" dirty="0" err="1">
                <a:solidFill>
                  <a:schemeClr val="accent1"/>
                </a:solidFill>
                <a:latin typeface="Nikosh" panose="02000000000000000000" pitchFamily="2" charset="0"/>
                <a:cs typeface="Nikosh" panose="02000000000000000000" pitchFamily="2" charset="0"/>
              </a:rPr>
              <a:t>সাহিত্যঃ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সাহিত্যের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ক্ষেত্রে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প্রাচীন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সৃষ্টি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আজও</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মানবসমাজে</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মূল্যবান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সম্পদ</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হোমারের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ইলিয়াড</a:t>
            </a:r>
            <a:r>
              <a:rPr lang="en-US" dirty="0">
                <a:solidFill>
                  <a:schemeClr val="tx1"/>
                </a:solidFill>
                <a:latin typeface="Nikosh" panose="02000000000000000000" pitchFamily="2" charset="0"/>
                <a:cs typeface="Nikosh" panose="02000000000000000000" pitchFamily="2" charset="0"/>
              </a:rPr>
              <a:t>’ ও ‘</a:t>
            </a:r>
            <a:r>
              <a:rPr lang="en-US" dirty="0" err="1">
                <a:solidFill>
                  <a:schemeClr val="tx1"/>
                </a:solidFill>
                <a:latin typeface="Nikosh" panose="02000000000000000000" pitchFamily="2" charset="0"/>
                <a:cs typeface="Nikosh" panose="02000000000000000000" pitchFamily="2" charset="0"/>
              </a:rPr>
              <a:t>ওডিসি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মহাকাব্য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অপূর্ব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নিদর্শন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বিয়োগান্ত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নাটক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রচনায়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বিশেষ</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পারদর্শী</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জনক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হিসেবে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পরিচিতি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এসকাইলাস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রচিত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নাটকের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প্রমিথিউস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বাউন্ড</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শ্রেষ্ঠ</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নাট্যকার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সোফোক্লিস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একজন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বিখ্যাত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নাট্যকারের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ইউরিপিদিস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ইতিহাস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রচনায়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কৃতিত্ব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দেখিয়েছিলেন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হেরোডটাস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ইতিহাসের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জনক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আমরা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জেনে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থাকি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ইতিহাস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সংক্রান্ত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প্রথম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বইটি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গ্রিস</a:t>
            </a:r>
            <a:r>
              <a:rPr lang="en-US" dirty="0">
                <a:solidFill>
                  <a:schemeClr val="tx1"/>
                </a:solidFill>
                <a:latin typeface="Nikosh" panose="02000000000000000000" pitchFamily="2" charset="0"/>
                <a:cs typeface="Nikosh" panose="02000000000000000000" pitchFamily="2" charset="0"/>
              </a:rPr>
              <a:t> ও </a:t>
            </a:r>
            <a:r>
              <a:rPr lang="en-US" dirty="0" err="1">
                <a:solidFill>
                  <a:schemeClr val="tx1"/>
                </a:solidFill>
                <a:latin typeface="Nikosh" panose="02000000000000000000" pitchFamily="2" charset="0"/>
                <a:cs typeface="Nikosh" panose="02000000000000000000" pitchFamily="2" charset="0"/>
              </a:rPr>
              <a:t>পারস্যের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মধ্যে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যুদ্ধ</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থুকিডাইডেস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বিজ্ঞানসম্মত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ইতিহাসের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জনক</a:t>
            </a:r>
            <a:r>
              <a:rPr lang="en-US" dirty="0">
                <a:solidFill>
                  <a:schemeClr val="tx1"/>
                </a:solidFill>
                <a:latin typeface="Nikosh" panose="02000000000000000000" pitchFamily="2" charset="0"/>
                <a:cs typeface="Nikosh" panose="02000000000000000000" pitchFamily="2" charset="0"/>
              </a:rPr>
              <a:t>।</a:t>
            </a:r>
          </a:p>
          <a:p>
            <a:pPr marL="0" indent="0">
              <a:buNone/>
            </a:pPr>
            <a:r>
              <a:rPr lang="en-US" dirty="0" err="1">
                <a:solidFill>
                  <a:schemeClr val="accent1"/>
                </a:solidFill>
                <a:latin typeface="Nikosh" panose="02000000000000000000" pitchFamily="2" charset="0"/>
                <a:cs typeface="Nikosh" panose="02000000000000000000" pitchFamily="2" charset="0"/>
              </a:rPr>
              <a:t>ধর্মঃ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গ্রিকদের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বারটি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দেব-দেবী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জিউস</a:t>
            </a:r>
            <a:r>
              <a:rPr lang="en-US" dirty="0">
                <a:solidFill>
                  <a:schemeClr val="tx1"/>
                </a:solidFill>
                <a:latin typeface="Nikosh" panose="02000000000000000000" pitchFamily="2" charset="0"/>
                <a:cs typeface="Nikosh" panose="02000000000000000000" pitchFamily="2" charset="0"/>
              </a:rPr>
              <a:t>(</a:t>
            </a:r>
            <a:r>
              <a:rPr lang="en-US" dirty="0" err="1">
                <a:solidFill>
                  <a:schemeClr val="tx1"/>
                </a:solidFill>
                <a:latin typeface="Nikosh" panose="02000000000000000000" pitchFamily="2" charset="0"/>
                <a:cs typeface="Nikosh" panose="02000000000000000000" pitchFamily="2" charset="0"/>
              </a:rPr>
              <a:t>রাজা</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অ্যাপোলো</a:t>
            </a:r>
            <a:r>
              <a:rPr lang="en-US" dirty="0">
                <a:solidFill>
                  <a:schemeClr val="tx1"/>
                </a:solidFill>
                <a:latin typeface="Nikosh" panose="02000000000000000000" pitchFamily="2" charset="0"/>
                <a:cs typeface="Nikosh" panose="02000000000000000000" pitchFamily="2" charset="0"/>
              </a:rPr>
              <a:t>(</a:t>
            </a:r>
            <a:r>
              <a:rPr lang="en-US" dirty="0" err="1">
                <a:solidFill>
                  <a:schemeClr val="tx1"/>
                </a:solidFill>
                <a:latin typeface="Nikosh" panose="02000000000000000000" pitchFamily="2" charset="0"/>
                <a:cs typeface="Nikosh" panose="02000000000000000000" pitchFamily="2" charset="0"/>
              </a:rPr>
              <a:t>সূর্য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দেবতা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পোসিডন</a:t>
            </a:r>
            <a:r>
              <a:rPr lang="en-US" dirty="0">
                <a:solidFill>
                  <a:schemeClr val="tx1"/>
                </a:solidFill>
                <a:latin typeface="Nikosh" panose="02000000000000000000" pitchFamily="2" charset="0"/>
                <a:cs typeface="Nikosh" panose="02000000000000000000" pitchFamily="2" charset="0"/>
              </a:rPr>
              <a:t>(</a:t>
            </a:r>
            <a:r>
              <a:rPr lang="en-US" dirty="0" err="1">
                <a:solidFill>
                  <a:schemeClr val="tx1"/>
                </a:solidFill>
                <a:latin typeface="Nikosh" panose="02000000000000000000" pitchFamily="2" charset="0"/>
                <a:cs typeface="Nikosh" panose="02000000000000000000" pitchFamily="2" charset="0"/>
              </a:rPr>
              <a:t>সাগরের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দেবতা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এথেনা</a:t>
            </a:r>
            <a:r>
              <a:rPr lang="en-US" dirty="0">
                <a:solidFill>
                  <a:schemeClr val="tx1"/>
                </a:solidFill>
                <a:latin typeface="Nikosh" panose="02000000000000000000" pitchFamily="2" charset="0"/>
                <a:cs typeface="Nikosh" panose="02000000000000000000" pitchFamily="2" charset="0"/>
              </a:rPr>
              <a:t>(</a:t>
            </a:r>
            <a:r>
              <a:rPr lang="en-US" dirty="0" err="1">
                <a:solidFill>
                  <a:schemeClr val="tx1"/>
                </a:solidFill>
                <a:latin typeface="Nikosh" panose="02000000000000000000" pitchFamily="2" charset="0"/>
                <a:cs typeface="Nikosh" panose="02000000000000000000" pitchFamily="2" charset="0"/>
              </a:rPr>
              <a:t>জ্ঞানের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দেবতা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এই</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চারজন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মধ্যে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শ্রেষ্ঠ</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ডেলোস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দ্বীপে</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অবস্থিত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ডেলফির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মন্দিরে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বিভিন্ন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নগর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রাষ্ট্রের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মানুষ</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সমবেত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সঙ্গে</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অ্যাপোলো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দেবতার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পুজা</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করত</a:t>
            </a:r>
            <a:r>
              <a:rPr lang="en-US" dirty="0">
                <a:solidFill>
                  <a:schemeClr val="tx1"/>
                </a:solidFill>
                <a:latin typeface="Nikosh" panose="02000000000000000000" pitchFamily="2" charset="0"/>
                <a:cs typeface="Nikosh" panose="02000000000000000000" pitchFamily="2" charset="0"/>
              </a:rPr>
              <a:t>।</a:t>
            </a:r>
            <a:endParaRPr lang="en-US" dirty="0">
              <a:latin typeface="Nikosh" panose="02000000000000000000" pitchFamily="2" charset="0"/>
              <a:cs typeface="Nikosh" panose="02000000000000000000" pitchFamily="2" charset="0"/>
            </a:endParaRPr>
          </a:p>
        </p:txBody>
      </p:sp>
      <p:sp>
        <p:nvSpPr>
          <p:cNvPr id="4" name="Title 1">
            <a:extLst>
              <a:ext uri="{FF2B5EF4-FFF2-40B4-BE49-F238E27FC236}">
                <a16:creationId xmlns:a16="http://schemas.microsoft.com/office/drawing/2014/main" id="{FF62D5A5-F50D-4F39-BD01-D369117EB9D1}"/>
              </a:ext>
            </a:extLst>
          </p:cNvPr>
          <p:cNvSpPr txBox="1">
            <a:spLocks/>
          </p:cNvSpPr>
          <p:nvPr/>
        </p:nvSpPr>
        <p:spPr>
          <a:xfrm>
            <a:off x="902368" y="175291"/>
            <a:ext cx="10387264" cy="792981"/>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t">
            <a:no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b="1">
                <a:solidFill>
                  <a:schemeClr val="accent1"/>
                </a:solidFill>
                <a:latin typeface="Nikosh" panose="02000000000000000000" pitchFamily="2" charset="0"/>
                <a:cs typeface="Nikosh" panose="02000000000000000000" pitchFamily="2" charset="0"/>
              </a:rPr>
              <a:t>দ্বিতীয় অধ্যায় - বিশ্বসভ্যতা</a:t>
            </a:r>
            <a:endParaRPr lang="en-US" b="1" dirty="0">
              <a:solidFill>
                <a:schemeClr val="accent1"/>
              </a:solidFill>
              <a:latin typeface="Nikosh" panose="02000000000000000000" pitchFamily="2" charset="0"/>
              <a:cs typeface="Nikosh" panose="02000000000000000000" pitchFamily="2" charset="0"/>
            </a:endParaRPr>
          </a:p>
        </p:txBody>
      </p:sp>
      <p:pic>
        <p:nvPicPr>
          <p:cNvPr id="6" name="Picture 5">
            <a:extLst>
              <a:ext uri="{FF2B5EF4-FFF2-40B4-BE49-F238E27FC236}">
                <a16:creationId xmlns:a16="http://schemas.microsoft.com/office/drawing/2014/main" id="{6746DD00-9154-4037-BCB0-5147F4036A4B}"/>
              </a:ext>
            </a:extLst>
          </p:cNvPr>
          <p:cNvPicPr>
            <a:picLocks noChangeAspect="1"/>
          </p:cNvPicPr>
          <p:nvPr/>
        </p:nvPicPr>
        <p:blipFill>
          <a:blip r:embed="rId2"/>
          <a:stretch>
            <a:fillRect/>
          </a:stretch>
        </p:blipFill>
        <p:spPr>
          <a:xfrm>
            <a:off x="9605176" y="1065476"/>
            <a:ext cx="1684456" cy="2297926"/>
          </a:xfrm>
          <a:prstGeom prst="rect">
            <a:avLst/>
          </a:prstGeom>
        </p:spPr>
      </p:pic>
    </p:spTree>
    <p:extLst>
      <p:ext uri="{BB962C8B-B14F-4D97-AF65-F5344CB8AC3E}">
        <p14:creationId xmlns:p14="http://schemas.microsoft.com/office/powerpoint/2010/main" val="1781274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1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E677D-1D80-44C1-83CE-8AB01EA0A1E7}"/>
              </a:ext>
            </a:extLst>
          </p:cNvPr>
          <p:cNvSpPr>
            <a:spLocks noGrp="1"/>
          </p:cNvSpPr>
          <p:nvPr>
            <p:ph idx="1"/>
          </p:nvPr>
        </p:nvSpPr>
        <p:spPr>
          <a:xfrm>
            <a:off x="902368" y="1073426"/>
            <a:ext cx="10387264" cy="5609284"/>
          </a:xfrm>
        </p:spPr>
        <p:txBody>
          <a:bodyPr/>
          <a:lstStyle/>
          <a:p>
            <a:pPr marL="0" indent="0">
              <a:buNone/>
            </a:pPr>
            <a:r>
              <a:rPr lang="en-US" dirty="0" err="1">
                <a:solidFill>
                  <a:schemeClr val="accent1"/>
                </a:solidFill>
                <a:latin typeface="Nikosh" panose="02000000000000000000" pitchFamily="2" charset="0"/>
                <a:cs typeface="Nikosh" panose="02000000000000000000" pitchFamily="2" charset="0"/>
              </a:rPr>
              <a:t>দর্শনঃ</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পৃথিবী</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কিভাবে</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সৃষ্টি</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হয়েছে</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প্রতিদিন</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কিভাবে</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এর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পরিবর্তন</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ঘটছে</a:t>
            </a:r>
            <a:r>
              <a:rPr lang="en-US" dirty="0">
                <a:latin typeface="Nikosh" panose="02000000000000000000" pitchFamily="2" charset="0"/>
                <a:cs typeface="Nikosh" panose="02000000000000000000" pitchFamily="2" charset="0"/>
              </a:rPr>
              <a:t> – </a:t>
            </a:r>
            <a:r>
              <a:rPr lang="en-US" dirty="0" err="1">
                <a:latin typeface="Nikosh" panose="02000000000000000000" pitchFamily="2" charset="0"/>
                <a:cs typeface="Nikosh" panose="02000000000000000000" pitchFamily="2" charset="0"/>
              </a:rPr>
              <a:t>এসব</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ভাবতে</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গিয়ে</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গ্রিসে</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দর্শন</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চর্চার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সূত্রপাত</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থালেস</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ছিলেন</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প্রথম</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দিককার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দার্শনিক</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যিনি</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প্রথম</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সূর্যগ্রহণের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প্রাকৃতিক</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কারণ</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ব্যাখ্যা</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করেন</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এরপর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গ্রিসে</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যুক্তিবাদী</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দার্শনিকের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আবির্ভাব</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ঘটে</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যাদের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সফিস্ট</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বলা</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হতো</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সক্রেটিস</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ছিলেন</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এদের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মধ্যে</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সবচেয়ে</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খ্যাতিমান</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তাঁরই</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শিষ্য</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প্লেটো</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গ্রিক</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দর্শনকে</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চরম</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উন্নতির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দিকে</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নিয়ে</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যেতে</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সক্ষম</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হন</a:t>
            </a:r>
            <a:r>
              <a:rPr lang="en-US" dirty="0">
                <a:latin typeface="Nikosh" panose="02000000000000000000" pitchFamily="2" charset="0"/>
                <a:cs typeface="Nikosh" panose="02000000000000000000" pitchFamily="2" charset="0"/>
              </a:rPr>
              <a:t>।</a:t>
            </a:r>
            <a:br>
              <a:rPr lang="en-US" dirty="0">
                <a:latin typeface="Nikosh" panose="02000000000000000000" pitchFamily="2" charset="0"/>
                <a:cs typeface="Nikosh" panose="02000000000000000000" pitchFamily="2" charset="0"/>
              </a:rPr>
            </a:br>
            <a:r>
              <a:rPr lang="en-US" dirty="0" err="1">
                <a:latin typeface="Nikosh" panose="02000000000000000000" pitchFamily="2" charset="0"/>
                <a:cs typeface="Nikosh" panose="02000000000000000000" pitchFamily="2" charset="0"/>
              </a:rPr>
              <a:t>প্লেটোর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শিষ্য</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অ্যারিস্টটলও</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একজন</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বড়</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দার্শনিক</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ছিলেন</a:t>
            </a:r>
            <a:r>
              <a:rPr lang="en-US" dirty="0">
                <a:latin typeface="Nikosh" panose="02000000000000000000" pitchFamily="2" charset="0"/>
                <a:cs typeface="Nikosh" panose="02000000000000000000" pitchFamily="2" charset="0"/>
              </a:rPr>
              <a:t>।</a:t>
            </a:r>
          </a:p>
          <a:p>
            <a:pPr marL="0" indent="0">
              <a:buNone/>
            </a:pPr>
            <a:r>
              <a:rPr lang="en-US" dirty="0" err="1">
                <a:solidFill>
                  <a:schemeClr val="accent1"/>
                </a:solidFill>
                <a:latin typeface="Nikosh" panose="02000000000000000000" pitchFamily="2" charset="0"/>
                <a:cs typeface="Nikosh" panose="02000000000000000000" pitchFamily="2" charset="0"/>
              </a:rPr>
              <a:t>বিজ্ঞানঃ</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গ্রিকরা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প্রথম</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বিজ্ঞান</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চর্চার</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সূত্রপাত</a:t>
            </a:r>
            <a:r>
              <a:rPr lang="en-US" dirty="0">
                <a:latin typeface="Nikosh" panose="02000000000000000000" pitchFamily="2" charset="0"/>
                <a:cs typeface="Nikosh" panose="02000000000000000000" pitchFamily="2" charset="0"/>
              </a:rPr>
              <a:t> </a:t>
            </a:r>
            <a:r>
              <a:rPr lang="en-US" dirty="0" err="1">
                <a:latin typeface="Nikosh" panose="02000000000000000000" pitchFamily="2" charset="0"/>
                <a:cs typeface="Nikosh" panose="02000000000000000000" pitchFamily="2" charset="0"/>
              </a:rPr>
              <a:t>করে</a:t>
            </a:r>
            <a:r>
              <a:rPr lang="en-US" dirty="0">
                <a:latin typeface="Nikosh" panose="02000000000000000000" pitchFamily="2" charset="0"/>
                <a:cs typeface="Nikosh" panose="02000000000000000000" pitchFamily="2" charset="0"/>
              </a:rPr>
              <a:t> ৬০০ </a:t>
            </a:r>
            <a:r>
              <a:rPr lang="en-US" dirty="0" err="1">
                <a:solidFill>
                  <a:schemeClr val="tx1"/>
                </a:solidFill>
                <a:latin typeface="Nikosh" panose="02000000000000000000" pitchFamily="2" charset="0"/>
                <a:cs typeface="Nikosh" panose="02000000000000000000" pitchFamily="2" charset="0"/>
              </a:rPr>
              <a:t>খ্রিষ্টপূর্বাব্দে</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পৃথিবীর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মানচিত্র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অংকন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বিজ্ঞানীরা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তারাই</a:t>
            </a:r>
            <a:br>
              <a:rPr lang="en-US" dirty="0">
                <a:solidFill>
                  <a:schemeClr val="tx1"/>
                </a:solidFill>
                <a:latin typeface="Nikosh" panose="02000000000000000000" pitchFamily="2" charset="0"/>
                <a:cs typeface="Nikosh" panose="02000000000000000000" pitchFamily="2" charset="0"/>
              </a:rPr>
            </a:br>
            <a:r>
              <a:rPr lang="en-US" dirty="0" err="1">
                <a:solidFill>
                  <a:schemeClr val="tx1"/>
                </a:solidFill>
                <a:latin typeface="Nikosh" panose="02000000000000000000" pitchFamily="2" charset="0"/>
                <a:cs typeface="Nikosh" panose="02000000000000000000" pitchFamily="2" charset="0"/>
              </a:rPr>
              <a:t>প্রথম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প্রমান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পৃথিবী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একটি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গ্রহ</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নিজ</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কক্ষপথে</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আবর্তিত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চন্দ্র-সূর্যে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গ্রহণের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কারণ</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চাঁদের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নিজস্ব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আলো</a:t>
            </a:r>
            <a:br>
              <a:rPr lang="en-US" dirty="0">
                <a:solidFill>
                  <a:schemeClr val="tx1"/>
                </a:solidFill>
                <a:latin typeface="Nikosh" panose="02000000000000000000" pitchFamily="2" charset="0"/>
                <a:cs typeface="Nikosh" panose="02000000000000000000" pitchFamily="2" charset="0"/>
              </a:rPr>
            </a:br>
            <a:r>
              <a:rPr lang="en-US" dirty="0" err="1">
                <a:solidFill>
                  <a:schemeClr val="tx1"/>
                </a:solidFill>
                <a:latin typeface="Nikosh" panose="02000000000000000000" pitchFamily="2" charset="0"/>
                <a:cs typeface="Nikosh" panose="02000000000000000000" pitchFamily="2" charset="0"/>
              </a:rPr>
              <a:t>নেই</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বজ্র-বিদ্যু</a:t>
            </a:r>
            <a:r>
              <a:rPr lang="en-US" dirty="0">
                <a:solidFill>
                  <a:schemeClr val="tx1"/>
                </a:solidFill>
                <a:latin typeface="Nikosh" panose="02000000000000000000" pitchFamily="2" charset="0"/>
                <a:cs typeface="Nikosh" panose="02000000000000000000" pitchFamily="2" charset="0"/>
              </a:rPr>
              <a:t>ৎ </a:t>
            </a:r>
            <a:r>
              <a:rPr lang="en-US" dirty="0" err="1">
                <a:solidFill>
                  <a:schemeClr val="tx1"/>
                </a:solidFill>
                <a:latin typeface="Nikosh" panose="02000000000000000000" pitchFamily="2" charset="0"/>
                <a:cs typeface="Nikosh" panose="02000000000000000000" pitchFamily="2" charset="0"/>
              </a:rPr>
              <a:t>প্রাকৃতিক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কারণে</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ঘটে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এই</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সত্য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তারাই</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প্রথম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আবিষ্কার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জ্যামিতির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পণ্ডিত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ইউক্লিড</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পদার্থ</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বিদ্যায়ও</a:t>
            </a:r>
            <a:br>
              <a:rPr lang="en-US" dirty="0">
                <a:solidFill>
                  <a:schemeClr val="tx1"/>
                </a:solidFill>
                <a:latin typeface="Nikosh" panose="02000000000000000000" pitchFamily="2" charset="0"/>
                <a:cs typeface="Nikosh" panose="02000000000000000000" pitchFamily="2" charset="0"/>
              </a:rPr>
            </a:br>
            <a:r>
              <a:rPr lang="en-US" dirty="0" err="1">
                <a:solidFill>
                  <a:schemeClr val="tx1"/>
                </a:solidFill>
                <a:latin typeface="Nikosh" panose="02000000000000000000" pitchFamily="2" charset="0"/>
                <a:cs typeface="Nikosh" panose="02000000000000000000" pitchFamily="2" charset="0"/>
              </a:rPr>
              <a:t>পারদর্শী</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বিখ্যাত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গণিতবিদ</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পিথাগোরাস</a:t>
            </a:r>
            <a:r>
              <a:rPr lang="en-US" dirty="0">
                <a:solidFill>
                  <a:schemeClr val="tx1"/>
                </a:solidFill>
                <a:latin typeface="Nikosh" panose="02000000000000000000" pitchFamily="2" charset="0"/>
                <a:cs typeface="Nikosh" panose="02000000000000000000" pitchFamily="2" charset="0"/>
              </a:rPr>
              <a:t> ও </a:t>
            </a:r>
            <a:r>
              <a:rPr lang="en-US" dirty="0" err="1">
                <a:solidFill>
                  <a:schemeClr val="tx1"/>
                </a:solidFill>
                <a:latin typeface="Nikosh" panose="02000000000000000000" pitchFamily="2" charset="0"/>
                <a:cs typeface="Nikosh" panose="02000000000000000000" pitchFamily="2" charset="0"/>
              </a:rPr>
              <a:t>চিকিৎসা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বিজ্ঞানী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হিপোক্রেটসের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যথেষ্ট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খ্যাতি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a:t>
            </a:r>
            <a:r>
              <a:rPr lang="en-US" dirty="0">
                <a:solidFill>
                  <a:schemeClr val="tx1"/>
                </a:solidFill>
                <a:latin typeface="Nikosh" panose="02000000000000000000" pitchFamily="2" charset="0"/>
                <a:cs typeface="Nikosh" panose="02000000000000000000" pitchFamily="2" charset="0"/>
              </a:rPr>
              <a:t>।</a:t>
            </a:r>
          </a:p>
          <a:p>
            <a:pPr marL="0" indent="0">
              <a:buNone/>
            </a:pPr>
            <a:r>
              <a:rPr lang="en-US" dirty="0" err="1">
                <a:solidFill>
                  <a:schemeClr val="accent1"/>
                </a:solidFill>
                <a:latin typeface="Nikosh" panose="02000000000000000000" pitchFamily="2" charset="0"/>
                <a:cs typeface="Nikosh" panose="02000000000000000000" pitchFamily="2" charset="0"/>
              </a:rPr>
              <a:t>স্থাপত্য</a:t>
            </a:r>
            <a:r>
              <a:rPr lang="en-US" dirty="0">
                <a:solidFill>
                  <a:schemeClr val="accent1"/>
                </a:solidFill>
                <a:latin typeface="Nikosh" panose="02000000000000000000" pitchFamily="2" charset="0"/>
                <a:cs typeface="Nikosh" panose="02000000000000000000" pitchFamily="2" charset="0"/>
              </a:rPr>
              <a:t> ও </a:t>
            </a:r>
            <a:r>
              <a:rPr lang="en-US" dirty="0" err="1">
                <a:solidFill>
                  <a:schemeClr val="accent1"/>
                </a:solidFill>
                <a:latin typeface="Nikosh" panose="02000000000000000000" pitchFamily="2" charset="0"/>
                <a:cs typeface="Nikosh" panose="02000000000000000000" pitchFamily="2" charset="0"/>
              </a:rPr>
              <a:t>ভাস্কর্যঃ</a:t>
            </a:r>
            <a:r>
              <a:rPr lang="en-US" dirty="0">
                <a:solidFill>
                  <a:schemeClr val="accent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শিল্পের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বিশেষ</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স্থাপত্য</a:t>
            </a:r>
            <a:r>
              <a:rPr lang="en-US" dirty="0">
                <a:solidFill>
                  <a:schemeClr val="tx1"/>
                </a:solidFill>
                <a:latin typeface="Nikosh" panose="02000000000000000000" pitchFamily="2" charset="0"/>
                <a:cs typeface="Nikosh" panose="02000000000000000000" pitchFamily="2" charset="0"/>
              </a:rPr>
              <a:t> ও </a:t>
            </a:r>
            <a:r>
              <a:rPr lang="en-US" dirty="0" err="1">
                <a:solidFill>
                  <a:schemeClr val="tx1"/>
                </a:solidFill>
                <a:latin typeface="Nikosh" panose="02000000000000000000" pitchFamily="2" charset="0"/>
                <a:cs typeface="Nikosh" panose="02000000000000000000" pitchFamily="2" charset="0"/>
              </a:rPr>
              <a:t>ভাস্কর্যে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বিশেষ</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উন্নতি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হয়েছিল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স্থাপত্যের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সুন্দর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সুন্দর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নিদর্শন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গ্রিসের</a:t>
            </a:r>
            <a:br>
              <a:rPr lang="en-US" dirty="0">
                <a:solidFill>
                  <a:schemeClr val="tx1"/>
                </a:solidFill>
                <a:latin typeface="Nikosh" panose="02000000000000000000" pitchFamily="2" charset="0"/>
                <a:cs typeface="Nikosh" panose="02000000000000000000" pitchFamily="2" charset="0"/>
              </a:rPr>
            </a:br>
            <a:r>
              <a:rPr lang="en-US" dirty="0" err="1">
                <a:solidFill>
                  <a:schemeClr val="tx1"/>
                </a:solidFill>
                <a:latin typeface="Nikosh" panose="02000000000000000000" pitchFamily="2" charset="0"/>
                <a:cs typeface="Nikosh" panose="02000000000000000000" pitchFamily="2" charset="0"/>
              </a:rPr>
              <a:t>বিভিন্ন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স্থানে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ছড়িয়ে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আছে</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পার্থেনন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মন্দির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এথেনার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মন্দির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স্থাপত্য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অন্যতম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নিদর্শন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ভাস্কর্য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পৃথিবীর</a:t>
            </a:r>
            <a:br>
              <a:rPr lang="en-US" dirty="0">
                <a:solidFill>
                  <a:schemeClr val="tx1"/>
                </a:solidFill>
                <a:latin typeface="Nikosh" panose="02000000000000000000" pitchFamily="2" charset="0"/>
                <a:cs typeface="Nikosh" panose="02000000000000000000" pitchFamily="2" charset="0"/>
              </a:rPr>
            </a:br>
            <a:r>
              <a:rPr lang="en-US" dirty="0" err="1">
                <a:solidFill>
                  <a:schemeClr val="tx1"/>
                </a:solidFill>
                <a:latin typeface="Nikosh" panose="02000000000000000000" pitchFamily="2" charset="0"/>
                <a:cs typeface="Nikosh" panose="02000000000000000000" pitchFamily="2" charset="0"/>
              </a:rPr>
              <a:t>শিল্পকলার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ইতিহাসে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স্বর্ণযুগের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জন্ম</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দিয়েছিল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যুগের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প্রখ্যাত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ভাস্কর্য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শিল্পী</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মাইরন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ফিদিয়াস</a:t>
            </a:r>
            <a:r>
              <a:rPr lang="en-US" dirty="0">
                <a:solidFill>
                  <a:schemeClr val="tx1"/>
                </a:solidFill>
                <a:latin typeface="Nikosh" panose="02000000000000000000" pitchFamily="2" charset="0"/>
                <a:cs typeface="Nikosh" panose="02000000000000000000" pitchFamily="2" charset="0"/>
              </a:rPr>
              <a:t> ও </a:t>
            </a:r>
            <a:r>
              <a:rPr lang="en-US" dirty="0" err="1">
                <a:solidFill>
                  <a:schemeClr val="tx1"/>
                </a:solidFill>
                <a:latin typeface="Nikosh" panose="02000000000000000000" pitchFamily="2" charset="0"/>
                <a:cs typeface="Nikosh" panose="02000000000000000000" pitchFamily="2" charset="0"/>
              </a:rPr>
              <a:t>প্রাকসিটেলেস</a:t>
            </a:r>
            <a:r>
              <a:rPr lang="en-US" dirty="0">
                <a:solidFill>
                  <a:schemeClr val="tx1"/>
                </a:solidFill>
                <a:latin typeface="Nikosh" panose="02000000000000000000" pitchFamily="2" charset="0"/>
                <a:cs typeface="Nikosh" panose="02000000000000000000" pitchFamily="2" charset="0"/>
              </a:rPr>
              <a:t>।</a:t>
            </a:r>
          </a:p>
          <a:p>
            <a:pPr marL="0" indent="0">
              <a:buNone/>
            </a:pPr>
            <a:r>
              <a:rPr lang="en-US" dirty="0" err="1">
                <a:solidFill>
                  <a:schemeClr val="accent1"/>
                </a:solidFill>
                <a:latin typeface="Nikosh" panose="02000000000000000000" pitchFamily="2" charset="0"/>
                <a:cs typeface="Nikosh" panose="02000000000000000000" pitchFamily="2" charset="0"/>
              </a:rPr>
              <a:t>খেলাধুলাঃ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শরীরচর্চা</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খেলাধুলার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গ্রিকদের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যথেষ্ট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আগ্রহ</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উৎসবের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গ্রিসে</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ধরণের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প্রতিযোগিতা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এর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মধ্যে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সবচেয়ে</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বিখ্যাত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ছিল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দেবতা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জিউসের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সম্মানে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অনুষ্ঠিত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প্রতিযোগিতা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চার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বছর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অলিম্পিক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ক্রীড়া</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প্রতিযোগিতার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আয়জন</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করা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হতো</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যাকে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ঘিরে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গ্রিক</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নগর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রাষ্ট্রগুলোর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মধ্যে</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শত্রুতার</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বদলে</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সৌহার্দ্যপূর্ণ</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মনভাব</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গড়ে</a:t>
            </a:r>
            <a:r>
              <a:rPr lang="en-US" dirty="0">
                <a:solidFill>
                  <a:schemeClr val="tx1"/>
                </a:solidFill>
                <a:latin typeface="Nikosh" panose="02000000000000000000" pitchFamily="2" charset="0"/>
                <a:cs typeface="Nikosh" panose="02000000000000000000" pitchFamily="2" charset="0"/>
              </a:rPr>
              <a:t> </a:t>
            </a:r>
            <a:r>
              <a:rPr lang="en-US" dirty="0" err="1">
                <a:solidFill>
                  <a:schemeClr val="tx1"/>
                </a:solidFill>
                <a:latin typeface="Nikosh" panose="02000000000000000000" pitchFamily="2" charset="0"/>
                <a:cs typeface="Nikosh" panose="02000000000000000000" pitchFamily="2" charset="0"/>
              </a:rPr>
              <a:t>উঠে</a:t>
            </a:r>
            <a:r>
              <a:rPr lang="en-US" dirty="0">
                <a:solidFill>
                  <a:schemeClr val="tx1"/>
                </a:solidFill>
                <a:latin typeface="Nikosh" panose="02000000000000000000" pitchFamily="2" charset="0"/>
                <a:cs typeface="Nikosh" panose="02000000000000000000" pitchFamily="2" charset="0"/>
              </a:rPr>
              <a:t>।</a:t>
            </a:r>
            <a:endParaRPr lang="en-US" dirty="0">
              <a:latin typeface="Nikosh" panose="02000000000000000000" pitchFamily="2" charset="0"/>
              <a:cs typeface="Nikosh" panose="02000000000000000000" pitchFamily="2" charset="0"/>
            </a:endParaRPr>
          </a:p>
        </p:txBody>
      </p:sp>
      <p:sp>
        <p:nvSpPr>
          <p:cNvPr id="4" name="Title 1">
            <a:extLst>
              <a:ext uri="{FF2B5EF4-FFF2-40B4-BE49-F238E27FC236}">
                <a16:creationId xmlns:a16="http://schemas.microsoft.com/office/drawing/2014/main" id="{1AE73C69-AECF-4840-99DF-28F3B54F7E40}"/>
              </a:ext>
            </a:extLst>
          </p:cNvPr>
          <p:cNvSpPr txBox="1">
            <a:spLocks/>
          </p:cNvSpPr>
          <p:nvPr/>
        </p:nvSpPr>
        <p:spPr>
          <a:xfrm>
            <a:off x="902368" y="175291"/>
            <a:ext cx="10387264" cy="792981"/>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t">
            <a:no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b="1">
                <a:solidFill>
                  <a:schemeClr val="accent1"/>
                </a:solidFill>
                <a:latin typeface="Nikosh" panose="02000000000000000000" pitchFamily="2" charset="0"/>
                <a:cs typeface="Nikosh" panose="02000000000000000000" pitchFamily="2" charset="0"/>
              </a:rPr>
              <a:t>দ্বিতীয় অধ্যায় - বিশ্বসভ্যতা</a:t>
            </a:r>
            <a:endParaRPr lang="en-US" b="1" dirty="0">
              <a:solidFill>
                <a:schemeClr val="accent1"/>
              </a:solidFill>
              <a:latin typeface="Nikosh" panose="02000000000000000000" pitchFamily="2" charset="0"/>
              <a:cs typeface="Nikosh" panose="02000000000000000000" pitchFamily="2" charset="0"/>
            </a:endParaRPr>
          </a:p>
        </p:txBody>
      </p:sp>
      <p:pic>
        <p:nvPicPr>
          <p:cNvPr id="6" name="Picture 5">
            <a:extLst>
              <a:ext uri="{FF2B5EF4-FFF2-40B4-BE49-F238E27FC236}">
                <a16:creationId xmlns:a16="http://schemas.microsoft.com/office/drawing/2014/main" id="{F9365852-E5F6-4425-9578-750B42BEB2B0}"/>
              </a:ext>
            </a:extLst>
          </p:cNvPr>
          <p:cNvPicPr>
            <a:picLocks noChangeAspect="1"/>
          </p:cNvPicPr>
          <p:nvPr/>
        </p:nvPicPr>
        <p:blipFill>
          <a:blip r:embed="rId2"/>
          <a:stretch>
            <a:fillRect/>
          </a:stretch>
        </p:blipFill>
        <p:spPr>
          <a:xfrm>
            <a:off x="9438198" y="1647990"/>
            <a:ext cx="1851434" cy="2367419"/>
          </a:xfrm>
          <a:prstGeom prst="rect">
            <a:avLst/>
          </a:prstGeom>
        </p:spPr>
      </p:pic>
    </p:spTree>
    <p:extLst>
      <p:ext uri="{BB962C8B-B14F-4D97-AF65-F5344CB8AC3E}">
        <p14:creationId xmlns:p14="http://schemas.microsoft.com/office/powerpoint/2010/main" val="41331505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2ABA2-CD02-4F7A-A652-EA7B0ED37EF9}"/>
              </a:ext>
            </a:extLst>
          </p:cNvPr>
          <p:cNvSpPr>
            <a:spLocks noGrp="1"/>
          </p:cNvSpPr>
          <p:nvPr>
            <p:ph idx="1"/>
          </p:nvPr>
        </p:nvSpPr>
        <p:spPr>
          <a:xfrm>
            <a:off x="902368" y="1057523"/>
            <a:ext cx="10387264" cy="5625187"/>
          </a:xfrm>
        </p:spPr>
        <p:txBody>
          <a:bodyPr/>
          <a:lstStyle/>
          <a:p>
            <a:pPr marL="0" indent="0">
              <a:buNone/>
            </a:pPr>
            <a:r>
              <a:rPr lang="en-US" b="1" dirty="0" err="1">
                <a:solidFill>
                  <a:schemeClr val="accent1"/>
                </a:solidFill>
                <a:latin typeface="Nikosh" panose="02000000000000000000" pitchFamily="2" charset="0"/>
                <a:cs typeface="Nikosh" panose="02000000000000000000" pitchFamily="2" charset="0"/>
              </a:rPr>
              <a:t>রোমান</a:t>
            </a:r>
            <a:r>
              <a:rPr lang="en-US" b="1" dirty="0">
                <a:solidFill>
                  <a:schemeClr val="accent1"/>
                </a:solidFill>
                <a:latin typeface="Nikosh" panose="02000000000000000000" pitchFamily="2" charset="0"/>
                <a:cs typeface="Nikosh" panose="02000000000000000000" pitchFamily="2" charset="0"/>
              </a:rPr>
              <a:t> </a:t>
            </a:r>
            <a:r>
              <a:rPr lang="en-US" b="1" dirty="0" err="1">
                <a:solidFill>
                  <a:schemeClr val="accent1"/>
                </a:solidFill>
                <a:latin typeface="Nikosh" panose="02000000000000000000" pitchFamily="2" charset="0"/>
                <a:cs typeface="Nikosh" panose="02000000000000000000" pitchFamily="2" charset="0"/>
              </a:rPr>
              <a:t>সভ্যতা</a:t>
            </a:r>
            <a:endParaRPr lang="en-US" b="1" dirty="0">
              <a:solidFill>
                <a:schemeClr val="accent1"/>
              </a:solidFill>
              <a:latin typeface="Nikosh" panose="02000000000000000000" pitchFamily="2" charset="0"/>
              <a:cs typeface="Nikosh" panose="02000000000000000000" pitchFamily="2" charset="0"/>
            </a:endParaRPr>
          </a:p>
          <a:p>
            <a:pPr marL="0" indent="0">
              <a:buNone/>
            </a:pPr>
            <a:r>
              <a:rPr lang="en-US" dirty="0" err="1">
                <a:solidFill>
                  <a:schemeClr val="accent1"/>
                </a:solidFill>
                <a:latin typeface="Nikosh" panose="02000000000000000000" pitchFamily="2" charset="0"/>
                <a:cs typeface="Nikosh" panose="02000000000000000000" pitchFamily="2" charset="0"/>
              </a:rPr>
              <a:t>পটভুমিঃ</a:t>
            </a:r>
            <a:r>
              <a:rPr lang="en-US" dirty="0">
                <a:latin typeface="Nikosh" panose="02000000000000000000" pitchFamily="2" charset="0"/>
                <a:cs typeface="Nikosh" panose="02000000000000000000" pitchFamily="2" charset="0"/>
              </a:rPr>
              <a:t> </a:t>
            </a:r>
            <a:r>
              <a:rPr lang="as-IN" b="0" i="0" dirty="0">
                <a:solidFill>
                  <a:srgbClr val="282625"/>
                </a:solidFill>
                <a:effectLst/>
                <a:latin typeface="Nikosh" panose="02000000000000000000" pitchFamily="2" charset="0"/>
                <a:cs typeface="Nikosh" panose="02000000000000000000" pitchFamily="2" charset="0"/>
              </a:rPr>
              <a:t>গ্রিসের সভ্যতার অবসান এর আগেই ইতালিতে </a:t>
            </a:r>
            <a:r>
              <a:rPr lang="en-US" b="0" i="0" dirty="0" err="1">
                <a:solidFill>
                  <a:srgbClr val="282625"/>
                </a:solidFill>
                <a:effectLst/>
                <a:latin typeface="Nikosh" panose="02000000000000000000" pitchFamily="2" charset="0"/>
                <a:cs typeface="Nikosh" panose="02000000000000000000" pitchFamily="2" charset="0"/>
              </a:rPr>
              <a:t>টা</a:t>
            </a:r>
            <a:r>
              <a:rPr lang="as-IN" b="0" i="0" dirty="0">
                <a:solidFill>
                  <a:srgbClr val="282625"/>
                </a:solidFill>
                <a:effectLst/>
                <a:latin typeface="Nikosh" panose="02000000000000000000" pitchFamily="2" charset="0"/>
                <a:cs typeface="Nikosh" panose="02000000000000000000" pitchFamily="2" charset="0"/>
              </a:rPr>
              <a:t>ইবার নদীর তীরে একটি বিশাল সম্রাজ্য ও সভ্যতা গ</a:t>
            </a:r>
            <a:r>
              <a:rPr lang="en-US" b="0" i="0" dirty="0" err="1">
                <a:solidFill>
                  <a:srgbClr val="282625"/>
                </a:solidFill>
                <a:effectLst/>
                <a:latin typeface="Nikosh" panose="02000000000000000000" pitchFamily="2" charset="0"/>
                <a:cs typeface="Nikosh" panose="02000000000000000000" pitchFamily="2" charset="0"/>
              </a:rPr>
              <a:t>ড়ে</a:t>
            </a:r>
            <a:r>
              <a:rPr lang="as-IN" b="0" i="0" dirty="0">
                <a:solidFill>
                  <a:srgbClr val="282625"/>
                </a:solidFill>
                <a:effectLst/>
                <a:latin typeface="Nikosh" panose="02000000000000000000" pitchFamily="2" charset="0"/>
                <a:cs typeface="Nikosh" panose="02000000000000000000" pitchFamily="2" charset="0"/>
              </a:rPr>
              <a:t> ওঠে</a:t>
            </a:r>
            <a:r>
              <a:rPr lang="en-US" b="0" i="0" dirty="0">
                <a:solidFill>
                  <a:srgbClr val="282625"/>
                </a:solidFill>
                <a:effectLst/>
                <a:latin typeface="Nikosh" panose="02000000000000000000" pitchFamily="2" charset="0"/>
                <a:cs typeface="Nikosh" panose="02000000000000000000" pitchFamily="2" charset="0"/>
              </a:rPr>
              <a:t>। </a:t>
            </a:r>
            <a:r>
              <a:rPr lang="en-US" dirty="0" err="1">
                <a:solidFill>
                  <a:srgbClr val="282625"/>
                </a:solidFill>
                <a:latin typeface="Nikosh" panose="02000000000000000000" pitchFamily="2" charset="0"/>
                <a:cs typeface="Nikosh" panose="02000000000000000000" pitchFamily="2" charset="0"/>
              </a:rPr>
              <a:t>রো</a:t>
            </a:r>
            <a:r>
              <a:rPr lang="as-IN" b="0" i="0" dirty="0">
                <a:solidFill>
                  <a:srgbClr val="282625"/>
                </a:solidFill>
                <a:effectLst/>
                <a:latin typeface="Nikosh" panose="02000000000000000000" pitchFamily="2" charset="0"/>
                <a:cs typeface="Nikosh" panose="02000000000000000000" pitchFamily="2" charset="0"/>
              </a:rPr>
              <a:t>মকে কেন্দ্র করে গড়ে ওঠা এই সভ্যতার রোমান সভ্যতা নামে পরিচিত</a:t>
            </a:r>
            <a:r>
              <a:rPr lang="en-US" b="0" i="0" dirty="0">
                <a:solidFill>
                  <a:srgbClr val="282625"/>
                </a:solidFill>
                <a:effectLst/>
                <a:latin typeface="Nikosh" panose="02000000000000000000" pitchFamily="2" charset="0"/>
                <a:cs typeface="Nikosh" panose="02000000000000000000" pitchFamily="2" charset="0"/>
              </a:rPr>
              <a:t>। </a:t>
            </a:r>
            <a:r>
              <a:rPr lang="as-IN" b="0" i="0" dirty="0">
                <a:solidFill>
                  <a:srgbClr val="282625"/>
                </a:solidFill>
                <a:effectLst/>
                <a:latin typeface="Nikosh" panose="02000000000000000000" pitchFamily="2" charset="0"/>
                <a:cs typeface="Nikosh" panose="02000000000000000000" pitchFamily="2" charset="0"/>
              </a:rPr>
              <a:t> প্রথমদিকে রোম একজন রাজার শাসনাধীন ছিল।  রাজা স্বৈরাচারী </a:t>
            </a:r>
            <a:r>
              <a:rPr lang="en-US" b="0" i="0" dirty="0" err="1">
                <a:solidFill>
                  <a:srgbClr val="282625"/>
                </a:solidFill>
                <a:effectLst/>
                <a:latin typeface="Nikosh" panose="02000000000000000000" pitchFamily="2" charset="0"/>
                <a:cs typeface="Nikosh" panose="02000000000000000000" pitchFamily="2" charset="0"/>
              </a:rPr>
              <a:t>হয়ে</a:t>
            </a:r>
            <a:r>
              <a:rPr lang="en-US" b="0" i="0" dirty="0">
                <a:solidFill>
                  <a:srgbClr val="282625"/>
                </a:solidFill>
                <a:effectLst/>
                <a:latin typeface="Nikosh" panose="02000000000000000000" pitchFamily="2" charset="0"/>
                <a:cs typeface="Nikosh" panose="02000000000000000000" pitchFamily="2" charset="0"/>
              </a:rPr>
              <a:t> </a:t>
            </a:r>
            <a:r>
              <a:rPr lang="as-IN" b="0" i="0" dirty="0">
                <a:solidFill>
                  <a:srgbClr val="282625"/>
                </a:solidFill>
                <a:effectLst/>
                <a:latin typeface="Nikosh" panose="02000000000000000000" pitchFamily="2" charset="0"/>
                <a:cs typeface="Nikosh" panose="02000000000000000000" pitchFamily="2" charset="0"/>
              </a:rPr>
              <a:t>উঠলে তাকে ক্ষমতা থেকে সরি</a:t>
            </a:r>
            <a:r>
              <a:rPr lang="en-US" b="0" i="0" dirty="0" err="1">
                <a:solidFill>
                  <a:srgbClr val="282625"/>
                </a:solidFill>
                <a:effectLst/>
                <a:latin typeface="Nikosh" panose="02000000000000000000" pitchFamily="2" charset="0"/>
                <a:cs typeface="Nikosh" panose="02000000000000000000" pitchFamily="2" charset="0"/>
              </a:rPr>
              <a:t>য়ে</a:t>
            </a:r>
            <a:r>
              <a:rPr lang="as-IN" b="0" i="0" dirty="0">
                <a:solidFill>
                  <a:srgbClr val="282625"/>
                </a:solidFill>
                <a:effectLst/>
                <a:latin typeface="Nikosh" panose="02000000000000000000" pitchFamily="2" charset="0"/>
                <a:cs typeface="Nikosh" panose="02000000000000000000" pitchFamily="2" charset="0"/>
              </a:rPr>
              <a:t> ৫১০ খ্রিস্টপূর্বাব্দ রোমে একটি প্রজাতন্ত্র প্রতিষ্ঠিত </a:t>
            </a:r>
            <a:r>
              <a:rPr lang="en-US" b="0" i="0" dirty="0" err="1">
                <a:solidFill>
                  <a:srgbClr val="282625"/>
                </a:solidFill>
                <a:effectLst/>
                <a:latin typeface="Nikosh" panose="02000000000000000000" pitchFamily="2" charset="0"/>
                <a:cs typeface="Nikosh" panose="02000000000000000000" pitchFamily="2" charset="0"/>
              </a:rPr>
              <a:t>হয়</a:t>
            </a:r>
            <a:r>
              <a:rPr lang="as-IN" b="0" i="0" dirty="0">
                <a:solidFill>
                  <a:srgbClr val="282625"/>
                </a:solidFill>
                <a:effectLst/>
                <a:latin typeface="Nikosh" panose="02000000000000000000" pitchFamily="2" charset="0"/>
                <a:cs typeface="Nikosh" panose="02000000000000000000" pitchFamily="2" charset="0"/>
              </a:rPr>
              <a:t>।  রোমান সভ্যতা প্রা</a:t>
            </a:r>
            <a:r>
              <a:rPr lang="en-US" b="0" i="0" dirty="0">
                <a:solidFill>
                  <a:srgbClr val="282625"/>
                </a:solidFill>
                <a:effectLst/>
                <a:latin typeface="Nikosh" panose="02000000000000000000" pitchFamily="2" charset="0"/>
                <a:cs typeface="Nikosh" panose="02000000000000000000" pitchFamily="2" charset="0"/>
              </a:rPr>
              <a:t>য়</a:t>
            </a:r>
            <a:r>
              <a:rPr lang="as-IN" b="0" i="0" dirty="0">
                <a:solidFill>
                  <a:srgbClr val="282625"/>
                </a:solidFill>
                <a:effectLst/>
                <a:latin typeface="Nikosh" panose="02000000000000000000" pitchFamily="2" charset="0"/>
                <a:cs typeface="Nikosh" panose="02000000000000000000" pitchFamily="2" charset="0"/>
              </a:rPr>
              <a:t> </a:t>
            </a:r>
            <a:r>
              <a:rPr lang="en-US" b="0" i="0" dirty="0">
                <a:solidFill>
                  <a:srgbClr val="282625"/>
                </a:solidFill>
                <a:effectLst/>
                <a:latin typeface="Nikosh" panose="02000000000000000000" pitchFamily="2" charset="0"/>
                <a:cs typeface="Nikosh" panose="02000000000000000000" pitchFamily="2" charset="0"/>
              </a:rPr>
              <a:t>৬০০</a:t>
            </a:r>
            <a:r>
              <a:rPr lang="as-IN" b="0" i="0" dirty="0">
                <a:solidFill>
                  <a:srgbClr val="282625"/>
                </a:solidFill>
                <a:effectLst/>
                <a:latin typeface="Nikosh" panose="02000000000000000000" pitchFamily="2" charset="0"/>
                <a:cs typeface="Nikosh" panose="02000000000000000000" pitchFamily="2" charset="0"/>
              </a:rPr>
              <a:t>বছর </a:t>
            </a:r>
            <a:r>
              <a:rPr lang="en-US" b="0" i="0" dirty="0" err="1">
                <a:solidFill>
                  <a:srgbClr val="282625"/>
                </a:solidFill>
                <a:effectLst/>
                <a:latin typeface="Nikosh" panose="02000000000000000000" pitchFamily="2" charset="0"/>
                <a:cs typeface="Nikosh" panose="02000000000000000000" pitchFamily="2" charset="0"/>
              </a:rPr>
              <a:t>স্থায়ী</a:t>
            </a:r>
            <a:r>
              <a:rPr lang="as-IN" b="0" i="0" dirty="0">
                <a:solidFill>
                  <a:srgbClr val="282625"/>
                </a:solidFill>
                <a:effectLst/>
                <a:latin typeface="Nikosh" panose="02000000000000000000" pitchFamily="2" charset="0"/>
                <a:cs typeface="Nikosh" panose="02000000000000000000" pitchFamily="2" charset="0"/>
              </a:rPr>
              <a:t> হ</a:t>
            </a:r>
            <a:r>
              <a:rPr lang="en-US" b="0" i="0" dirty="0" err="1">
                <a:solidFill>
                  <a:srgbClr val="282625"/>
                </a:solidFill>
                <a:effectLst/>
                <a:latin typeface="Nikosh" panose="02000000000000000000" pitchFamily="2" charset="0"/>
                <a:cs typeface="Nikosh" panose="02000000000000000000" pitchFamily="2" charset="0"/>
              </a:rPr>
              <a:t>য়ে</a:t>
            </a:r>
            <a:r>
              <a:rPr lang="as-IN" b="0" i="0" dirty="0">
                <a:solidFill>
                  <a:srgbClr val="282625"/>
                </a:solidFill>
                <a:effectLst/>
                <a:latin typeface="Nikosh" panose="02000000000000000000" pitchFamily="2" charset="0"/>
                <a:cs typeface="Nikosh" panose="02000000000000000000" pitchFamily="2" charset="0"/>
              </a:rPr>
              <a:t>ছিল</a:t>
            </a:r>
            <a:r>
              <a:rPr lang="en-US" b="0" i="0" dirty="0">
                <a:solidFill>
                  <a:srgbClr val="282625"/>
                </a:solidFill>
                <a:effectLst/>
                <a:latin typeface="Nikosh" panose="02000000000000000000" pitchFamily="2" charset="0"/>
                <a:cs typeface="Nikosh" panose="02000000000000000000" pitchFamily="2" charset="0"/>
              </a:rPr>
              <a:t>।</a:t>
            </a:r>
          </a:p>
          <a:p>
            <a:pPr marL="0" indent="0">
              <a:buNone/>
            </a:pPr>
            <a:r>
              <a:rPr lang="as-IN" b="0" i="0" dirty="0">
                <a:solidFill>
                  <a:schemeClr val="accent1"/>
                </a:solidFill>
                <a:effectLst/>
                <a:latin typeface="Nikosh" panose="02000000000000000000" pitchFamily="2" charset="0"/>
                <a:cs typeface="Nikosh" panose="02000000000000000000" pitchFamily="2" charset="0"/>
              </a:rPr>
              <a:t>ভৌগলিক অবস্থান ও সম</a:t>
            </a:r>
            <a:r>
              <a:rPr lang="en-US" b="0" i="0" dirty="0">
                <a:solidFill>
                  <a:schemeClr val="accent1"/>
                </a:solidFill>
                <a:effectLst/>
                <a:latin typeface="Nikosh" panose="02000000000000000000" pitchFamily="2" charset="0"/>
                <a:cs typeface="Nikosh" panose="02000000000000000000" pitchFamily="2" charset="0"/>
              </a:rPr>
              <a:t>য়</a:t>
            </a:r>
            <a:r>
              <a:rPr lang="as-IN" b="0" i="0" dirty="0">
                <a:solidFill>
                  <a:schemeClr val="accent1"/>
                </a:solidFill>
                <a:effectLst/>
                <a:latin typeface="Nikosh" panose="02000000000000000000" pitchFamily="2" charset="0"/>
                <a:cs typeface="Nikosh" panose="02000000000000000000" pitchFamily="2" charset="0"/>
              </a:rPr>
              <a:t>কাল</a:t>
            </a:r>
            <a:r>
              <a:rPr lang="en-US" b="0" i="0" dirty="0">
                <a:solidFill>
                  <a:schemeClr val="accent1"/>
                </a:solidFill>
                <a:effectLst/>
                <a:latin typeface="Nikosh" panose="02000000000000000000" pitchFamily="2" charset="0"/>
                <a:cs typeface="Nikosh" panose="02000000000000000000" pitchFamily="2" charset="0"/>
              </a:rPr>
              <a:t>ঃ </a:t>
            </a:r>
            <a:r>
              <a:rPr lang="as-IN" b="0" i="0" dirty="0">
                <a:solidFill>
                  <a:srgbClr val="282625"/>
                </a:solidFill>
                <a:effectLst/>
                <a:latin typeface="Nikosh" panose="02000000000000000000" pitchFamily="2" charset="0"/>
                <a:cs typeface="Nikosh" panose="02000000000000000000" pitchFamily="2" charset="0"/>
              </a:rPr>
              <a:t>ইতালির মাঝামাঝি পশ্চিমাংশে রোম নগর অবস্থিত।  ইতালির দক্ষিনে ভূমধ্যসাগর থেকে উত্তর দিকে আল্পস পর্বতমালা পর্যন্ত বিস্তৃত।  ইতালি ও যুগোস্লাভিইয়ার মাঝখানে আদ্রিয়াটিক সাগর।  প্রাচীন রোম ছিল কৃষিনির্ভর দেশ ফলে রোমের আদি অধিবাসীদের সঙ্গে অনুপ্রবেশকারীদের সংঘর্ষ সাধারণ বিষয় ছিল।  যে কারণে এসব সংঘাত সংঘর্ষের মধ্য দিয়ে রোমানরা যোদ্ধা জাতিতে পরিণত হতে থাকে।</a:t>
            </a:r>
            <a:endParaRPr lang="en-US" b="0" i="0" dirty="0">
              <a:solidFill>
                <a:srgbClr val="282625"/>
              </a:solidFill>
              <a:effectLst/>
              <a:latin typeface="Nikosh" panose="02000000000000000000" pitchFamily="2" charset="0"/>
              <a:cs typeface="Nikosh" panose="02000000000000000000" pitchFamily="2" charset="0"/>
            </a:endParaRPr>
          </a:p>
          <a:p>
            <a:pPr marL="0" indent="0">
              <a:buNone/>
            </a:pPr>
            <a:r>
              <a:rPr lang="as-IN" dirty="0">
                <a:solidFill>
                  <a:schemeClr val="accent1"/>
                </a:solidFill>
                <a:latin typeface="Nikosh" panose="02000000000000000000" pitchFamily="2" charset="0"/>
                <a:cs typeface="Nikosh" panose="02000000000000000000" pitchFamily="2" charset="0"/>
              </a:rPr>
              <a:t>রোম নগরী ও রোমান শাসনের পরিচয়</a:t>
            </a:r>
            <a:r>
              <a:rPr lang="en-US" dirty="0">
                <a:solidFill>
                  <a:schemeClr val="accent1"/>
                </a:solidFill>
                <a:latin typeface="Nikosh" panose="02000000000000000000" pitchFamily="2" charset="0"/>
                <a:cs typeface="Nikosh" panose="02000000000000000000" pitchFamily="2" charset="0"/>
              </a:rPr>
              <a:t>ঃ </a:t>
            </a:r>
            <a:r>
              <a:rPr lang="as-IN" dirty="0">
                <a:solidFill>
                  <a:srgbClr val="282625"/>
                </a:solidFill>
                <a:latin typeface="Nikosh" panose="02000000000000000000" pitchFamily="2" charset="0"/>
                <a:cs typeface="Nikosh" panose="02000000000000000000" pitchFamily="2" charset="0"/>
              </a:rPr>
              <a:t>গুরুত্বপূর্ণ টাইবার নদীর উৎসমুখ থেকে প্রায় বার-তেরো মাইল দূরে সাতটি পর্বতশ্রেণীর ওপর রোম অবস্থিত।  এজন্য একে সাতটি পর্বতের নগরীও বলা হত। ২০০০ খ্রিস্টপূর্বাব্দে ইন্দো-ইউরোপীয় গোষ্ঠীর একদল মানুষ ইতালিতে বসবাস শুরু করে যাদেরকে লাতিন বলা হত।  লাতিন রাজা রোমিউলাস রোম নগরীর প্রতিষ্ঠা করেন, তাঁর নাম অনুযায়ি নগরের নাম হয় রোম।</a:t>
            </a:r>
            <a:r>
              <a:rPr lang="en-US" dirty="0">
                <a:solidFill>
                  <a:srgbClr val="282625"/>
                </a:solidFill>
                <a:latin typeface="Nikosh" panose="02000000000000000000" pitchFamily="2" charset="0"/>
                <a:cs typeface="Nikosh" panose="02000000000000000000" pitchFamily="2" charset="0"/>
              </a:rPr>
              <a:t> </a:t>
            </a:r>
          </a:p>
          <a:p>
            <a:pPr marL="0" indent="0">
              <a:buNone/>
            </a:pPr>
            <a:r>
              <a:rPr lang="as-IN" dirty="0">
                <a:solidFill>
                  <a:srgbClr val="282625"/>
                </a:solidFill>
                <a:latin typeface="Nikosh" panose="02000000000000000000" pitchFamily="2" charset="0"/>
                <a:cs typeface="Nikosh" panose="02000000000000000000" pitchFamily="2" charset="0"/>
              </a:rPr>
              <a:t>ঐতিহাসিকরা রোমান ইতিহাস কে কয়টি ভাগে ভাগ করেছেন। যথা ৭৫৩ থেকে ৫১০ খ্রিস্টপূর্বাব্দ পর্যন্ত ছিল রাজতন্ত্রের যুগ, যে যুগে সাতজন সম্রাট দেশ শাসন করেন। সে যুগের সর্বশেষ সম্রাট টারকিউনিয়াস সুপারকাসকে ক্ষমতাচ্যুত করার পরে রোমে প্রজাতন্ত্রের সূত্রপাত হয়।  এই প্রজাতান্ত্রিক শাসন ব্যবস্থা চলে ৫০০ থেকে ৬০ খ্রিস্টপূর্বাব্দ পর্যন্ত।  রোমে প্রজাতন্ত্র প্রতিষ্ঠিত হলেও ক্রমে দেশটি সম্রাজ্যবাদী শক্তি রূপে আত্মপ্রকাশ করতে থাকে । ১৪৬ থেকে ৪৬ খ্রিস্টপূর্বাব্দ পর্যন্ত রোমান সভ্যতার অন্ধকার যুগ। ধনী-দরিদ্র সংঘাত, দাস বিদ্রোহ, ক্ষমতার দ্বন্দ্বের কারণে চরম বিশৃঙ্খল্‌ হানাহানি সহিংসতায় উন্মত্ত হয়ে ওঠে রোম।</a:t>
            </a:r>
            <a:endParaRPr lang="en-US" dirty="0">
              <a:solidFill>
                <a:srgbClr val="282625"/>
              </a:solidFill>
              <a:latin typeface="Nikosh" panose="02000000000000000000" pitchFamily="2" charset="0"/>
              <a:cs typeface="Nikosh" panose="02000000000000000000" pitchFamily="2" charset="0"/>
            </a:endParaRPr>
          </a:p>
          <a:p>
            <a:pPr marL="0" indent="0">
              <a:buNone/>
            </a:pPr>
            <a:r>
              <a:rPr lang="as-IN" dirty="0">
                <a:solidFill>
                  <a:srgbClr val="282625"/>
                </a:solidFill>
                <a:latin typeface="Nikosh" panose="02000000000000000000" pitchFamily="2" charset="0"/>
                <a:cs typeface="Nikosh" panose="02000000000000000000" pitchFamily="2" charset="0"/>
              </a:rPr>
              <a:t>রোমের শেষ সম্রাট রোমিউলাস জার্মান বর্বর গোত্রের তীব্র আক্রমণ প্রতিহত করতে ব্যর্থ হলে ৪৭৬ খ্রিস্টাব্দে রোমান সাম্রাজ্যের চূড়ান্ত পতন ঘটে। খ্রিষ্টধর্মের অগ্রযাত্রা শুরু হয় এবং  জার্মানদের উত্থান ঘটে।</a:t>
            </a:r>
            <a:endParaRPr lang="en-US" dirty="0">
              <a:solidFill>
                <a:srgbClr val="282625"/>
              </a:solidFill>
              <a:latin typeface="Nikosh" panose="02000000000000000000" pitchFamily="2" charset="0"/>
              <a:cs typeface="Nikosh" panose="02000000000000000000" pitchFamily="2" charset="0"/>
            </a:endParaRPr>
          </a:p>
        </p:txBody>
      </p:sp>
      <p:sp>
        <p:nvSpPr>
          <p:cNvPr id="4" name="Title 1">
            <a:extLst>
              <a:ext uri="{FF2B5EF4-FFF2-40B4-BE49-F238E27FC236}">
                <a16:creationId xmlns:a16="http://schemas.microsoft.com/office/drawing/2014/main" id="{1BD4C205-3449-47E1-86C8-992C41C274E2}"/>
              </a:ext>
            </a:extLst>
          </p:cNvPr>
          <p:cNvSpPr txBox="1">
            <a:spLocks/>
          </p:cNvSpPr>
          <p:nvPr/>
        </p:nvSpPr>
        <p:spPr>
          <a:xfrm>
            <a:off x="902368" y="175291"/>
            <a:ext cx="10387264" cy="792981"/>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t">
            <a:no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b="1">
                <a:solidFill>
                  <a:schemeClr val="accent1"/>
                </a:solidFill>
                <a:latin typeface="Nikosh" panose="02000000000000000000" pitchFamily="2" charset="0"/>
                <a:cs typeface="Nikosh" panose="02000000000000000000" pitchFamily="2" charset="0"/>
              </a:rPr>
              <a:t>দ্বিতীয় অধ্যায় - বিশ্বসভ্যতা</a:t>
            </a:r>
            <a:endParaRPr lang="en-US" b="1" dirty="0">
              <a:solidFill>
                <a:schemeClr val="accent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851615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1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250"/>
                                        <p:tgtEl>
                                          <p:spTgt spid="3">
                                            <p:txEl>
                                              <p:pRg st="2" end="2"/>
                                            </p:txEl>
                                          </p:spTgt>
                                        </p:tgtEl>
                                      </p:cBhvr>
                                    </p:animEffect>
                                    <p:anim calcmode="lin" valueType="num">
                                      <p:cBhvr>
                                        <p:cTn id="24"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CA6E0-01D8-4494-ACA2-81CACBAA0B62}"/>
              </a:ext>
            </a:extLst>
          </p:cNvPr>
          <p:cNvSpPr>
            <a:spLocks noGrp="1"/>
          </p:cNvSpPr>
          <p:nvPr>
            <p:ph idx="1"/>
          </p:nvPr>
        </p:nvSpPr>
        <p:spPr>
          <a:xfrm>
            <a:off x="902368" y="1081377"/>
            <a:ext cx="10387264" cy="5601333"/>
          </a:xfrm>
        </p:spPr>
        <p:txBody>
          <a:bodyPr/>
          <a:lstStyle/>
          <a:p>
            <a:pPr marL="0" indent="0">
              <a:buNone/>
            </a:pPr>
            <a:r>
              <a:rPr lang="as-IN" dirty="0">
                <a:solidFill>
                  <a:schemeClr val="accent1"/>
                </a:solidFill>
                <a:latin typeface="Nikosh" panose="02000000000000000000" pitchFamily="2" charset="0"/>
                <a:cs typeface="Nikosh" panose="02000000000000000000" pitchFamily="2" charset="0"/>
              </a:rPr>
              <a:t>সভ্যতায় রোমের অবদান</a:t>
            </a:r>
            <a:r>
              <a:rPr lang="en-US" dirty="0">
                <a:solidFill>
                  <a:schemeClr val="accent1"/>
                </a:solidFill>
                <a:latin typeface="Nikosh" panose="02000000000000000000" pitchFamily="2" charset="0"/>
                <a:cs typeface="Nikosh" panose="02000000000000000000" pitchFamily="2" charset="0"/>
              </a:rPr>
              <a:t>ঃ </a:t>
            </a:r>
            <a:r>
              <a:rPr lang="as-IN" dirty="0">
                <a:latin typeface="Nikosh" panose="02000000000000000000" pitchFamily="2" charset="0"/>
                <a:cs typeface="Nikosh" panose="02000000000000000000" pitchFamily="2" charset="0"/>
              </a:rPr>
              <a:t>রোম শিল্প, সাহিত্য, দর্শন, স্থাপত্য সর্বক্ষেত্রে গ্রিকদের দ্বারা প্রভাবিত ছিল। তারা এসব বিষয়ে গ্রিকদের অনুসরণ ও অনুকরণ করেছে। তবে সামরিক সংগঠন, শাসন পরিচালনা, আইন ও প্রকৌশলবিদ্যায় তারা গ্রিক ও অন্যান্য জাতির উপর শ্রেষ্ঠত্ব অর্জন করতে সক্ষম হয়েছিল।  এক্ষেত্রে আধুনিক বিশ্ব রোমান তোর কাছে ব্যাপক ঋণী।</a:t>
            </a:r>
            <a:endParaRPr lang="en-US" dirty="0">
              <a:latin typeface="Nikosh" panose="02000000000000000000" pitchFamily="2" charset="0"/>
              <a:cs typeface="Nikosh" panose="02000000000000000000" pitchFamily="2" charset="0"/>
            </a:endParaRPr>
          </a:p>
          <a:p>
            <a:pPr marL="0" indent="0">
              <a:buNone/>
            </a:pPr>
            <a:r>
              <a:rPr lang="as-IN" dirty="0">
                <a:solidFill>
                  <a:schemeClr val="accent1"/>
                </a:solidFill>
                <a:latin typeface="Nikosh" panose="02000000000000000000" pitchFamily="2" charset="0"/>
                <a:cs typeface="Nikosh" panose="02000000000000000000" pitchFamily="2" charset="0"/>
              </a:rPr>
              <a:t>শিল্প, সাহিত্য ও লিখন পদ্ধতি</a:t>
            </a:r>
            <a:r>
              <a:rPr lang="en-US" dirty="0">
                <a:solidFill>
                  <a:schemeClr val="accent1"/>
                </a:solidFill>
                <a:latin typeface="Nikosh" panose="02000000000000000000" pitchFamily="2" charset="0"/>
                <a:cs typeface="Nikosh" panose="02000000000000000000" pitchFamily="2" charset="0"/>
              </a:rPr>
              <a:t>ঃ </a:t>
            </a:r>
            <a:r>
              <a:rPr lang="as-IN" dirty="0">
                <a:latin typeface="Nikosh" panose="02000000000000000000" pitchFamily="2" charset="0"/>
                <a:cs typeface="Nikosh" panose="02000000000000000000" pitchFamily="2" charset="0"/>
              </a:rPr>
              <a:t>এসময়ের শিক্ষা বলতে বুঝাতো খেলাধুলা ও বীরদের স্মৃতিকথা বর্ণনা করা। যুদ্ধ-বিগ্রহ এর মধ্য দিয়ে রোমের যাত্রা শুরু হয়েছিল সুতরাং তাদের সবকিছুই ছিল যুদ্ধ কে কেন্দ্র করে।  তারপরও উচ্চ শ্রেণীভূক্ত রোমানদের গ্রিক ভাষা শিক্ষা ছিল একটি ফ্যাশন। ফলে এদের অনেকেই গ্রিক সাহিত্যকে লাতিন ভাষায় অনুবাদ করার দক্ষতা অর্জন করে।  সে যুগের সাহিত্যে অবদানের জন্য প্লুটাস ও টেরেন্সর বিশেষভাবে উল্লেখযোগ্য।  বিখ্যাত ঐতিহাসিক ট্যাসিটাসও এ যুগে জন্মগ্রহণ করেছিলেন।</a:t>
            </a:r>
            <a:endParaRPr lang="en-US" dirty="0">
              <a:latin typeface="Nikosh" panose="02000000000000000000" pitchFamily="2" charset="0"/>
              <a:cs typeface="Nikosh" panose="02000000000000000000" pitchFamily="2" charset="0"/>
            </a:endParaRPr>
          </a:p>
          <a:p>
            <a:pPr marL="0" indent="0">
              <a:buNone/>
            </a:pPr>
            <a:r>
              <a:rPr lang="as-IN" dirty="0">
                <a:solidFill>
                  <a:schemeClr val="accent1"/>
                </a:solidFill>
                <a:latin typeface="Nikosh" panose="02000000000000000000" pitchFamily="2" charset="0"/>
                <a:cs typeface="Nikosh" panose="02000000000000000000" pitchFamily="2" charset="0"/>
              </a:rPr>
              <a:t>স্থাপত্য, ভাস্কর্য ও বিজ্ঞানঃ </a:t>
            </a:r>
            <a:r>
              <a:rPr lang="as-IN" dirty="0">
                <a:latin typeface="Nikosh" panose="02000000000000000000" pitchFamily="2" charset="0"/>
                <a:cs typeface="Nikosh" panose="02000000000000000000" pitchFamily="2" charset="0"/>
              </a:rPr>
              <a:t>রোমান স্থাপত্যের অন্যতম বৈশিষ্ট্য ছিল এর বিশালতা। সম্রাট হার্ডিয়ানের তৈরী ধর্মমন্দির প্যানথিয়ন রোমানদের স্থাপত্যের এক অসাধারণ নিদর্শন। ৮০ খ্রিস্টাব্দে রোমান সম্রাট টিটাস কর্তৃক কলোসিয়াম নাট্যশালা নির্মিত হয় যেখানে একসঙ্গে ৫৬০০ দর্শক বসতে পারত। স্থাপত্য কলার পাশাপাশি রোমান ভাস্কর্যেরও উৎকর্ষ সাধিত হয়েছিল। বিজ্ঞানীদের মধ্যে কেউ কেউ গুরুত্বপূর্ণ অবদান রাখতে সক্ষম হন তাদের মধ্যে প্লিনি বিজ্ঞান সম্পর্কে বিশ্ব প্রণয়ণ করেন। চিকিৎসা বিজ্ঞানেও রোমানদের অবদান ছিল গুরুত্বপূর্ণ।</a:t>
            </a:r>
            <a:endParaRPr lang="en-US" dirty="0">
              <a:latin typeface="Nikosh" panose="02000000000000000000" pitchFamily="2" charset="0"/>
              <a:cs typeface="Nikosh" panose="02000000000000000000" pitchFamily="2" charset="0"/>
            </a:endParaRPr>
          </a:p>
          <a:p>
            <a:pPr marL="0" indent="0">
              <a:buNone/>
            </a:pPr>
            <a:endParaRPr lang="en-US" dirty="0">
              <a:latin typeface="Nikosh" panose="02000000000000000000" pitchFamily="2" charset="0"/>
              <a:cs typeface="Nikosh" panose="02000000000000000000" pitchFamily="2" charset="0"/>
            </a:endParaRPr>
          </a:p>
        </p:txBody>
      </p:sp>
      <p:sp>
        <p:nvSpPr>
          <p:cNvPr id="4" name="Title 1">
            <a:extLst>
              <a:ext uri="{FF2B5EF4-FFF2-40B4-BE49-F238E27FC236}">
                <a16:creationId xmlns:a16="http://schemas.microsoft.com/office/drawing/2014/main" id="{F074778D-3313-42C0-8EF4-8C440C38F07F}"/>
              </a:ext>
            </a:extLst>
          </p:cNvPr>
          <p:cNvSpPr txBox="1">
            <a:spLocks/>
          </p:cNvSpPr>
          <p:nvPr/>
        </p:nvSpPr>
        <p:spPr>
          <a:xfrm>
            <a:off x="902368" y="175291"/>
            <a:ext cx="10387264" cy="792981"/>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t">
            <a:no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b="1">
                <a:solidFill>
                  <a:schemeClr val="accent1"/>
                </a:solidFill>
                <a:latin typeface="Nikosh" panose="02000000000000000000" pitchFamily="2" charset="0"/>
                <a:cs typeface="Nikosh" panose="02000000000000000000" pitchFamily="2" charset="0"/>
              </a:rPr>
              <a:t>দ্বিতীয় অধ্যায় - বিশ্বসভ্যতা</a:t>
            </a:r>
            <a:endParaRPr lang="en-US" b="1" dirty="0">
              <a:solidFill>
                <a:schemeClr val="accent1"/>
              </a:solidFill>
              <a:latin typeface="Nikosh" panose="02000000000000000000" pitchFamily="2" charset="0"/>
              <a:cs typeface="Nikosh" panose="02000000000000000000" pitchFamily="2" charset="0"/>
            </a:endParaRPr>
          </a:p>
        </p:txBody>
      </p:sp>
      <p:pic>
        <p:nvPicPr>
          <p:cNvPr id="6" name="Picture 5">
            <a:extLst>
              <a:ext uri="{FF2B5EF4-FFF2-40B4-BE49-F238E27FC236}">
                <a16:creationId xmlns:a16="http://schemas.microsoft.com/office/drawing/2014/main" id="{A29D1809-AFE5-43B1-B5C0-55007B6A28AC}"/>
              </a:ext>
            </a:extLst>
          </p:cNvPr>
          <p:cNvPicPr>
            <a:picLocks noChangeAspect="1"/>
          </p:cNvPicPr>
          <p:nvPr/>
        </p:nvPicPr>
        <p:blipFill>
          <a:blip r:embed="rId2"/>
          <a:stretch>
            <a:fillRect/>
          </a:stretch>
        </p:blipFill>
        <p:spPr>
          <a:xfrm>
            <a:off x="7808182" y="4138339"/>
            <a:ext cx="2711394" cy="2544369"/>
          </a:xfrm>
          <a:prstGeom prst="rect">
            <a:avLst/>
          </a:prstGeom>
        </p:spPr>
      </p:pic>
    </p:spTree>
    <p:extLst>
      <p:ext uri="{BB962C8B-B14F-4D97-AF65-F5344CB8AC3E}">
        <p14:creationId xmlns:p14="http://schemas.microsoft.com/office/powerpoint/2010/main" val="1745614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anim calcmode="lin" valueType="num">
                                      <p:cBhvr>
                                        <p:cTn id="18" dur="125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125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plus(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DFA87B-1FFD-4372-8AD7-7E25BCEF785C}"/>
              </a:ext>
            </a:extLst>
          </p:cNvPr>
          <p:cNvSpPr>
            <a:spLocks noGrp="1"/>
          </p:cNvSpPr>
          <p:nvPr>
            <p:ph idx="1"/>
          </p:nvPr>
        </p:nvSpPr>
        <p:spPr>
          <a:xfrm>
            <a:off x="902368" y="1137037"/>
            <a:ext cx="10387264" cy="5545673"/>
          </a:xfrm>
        </p:spPr>
        <p:txBody>
          <a:bodyPr/>
          <a:lstStyle/>
          <a:p>
            <a:pPr marL="0" indent="0">
              <a:buNone/>
            </a:pPr>
            <a:r>
              <a:rPr lang="as-IN" dirty="0">
                <a:solidFill>
                  <a:schemeClr val="accent1"/>
                </a:solidFill>
                <a:latin typeface="Nikosh" panose="02000000000000000000" pitchFamily="2" charset="0"/>
                <a:cs typeface="Nikosh" panose="02000000000000000000" pitchFamily="2" charset="0"/>
              </a:rPr>
              <a:t>ধর্ম, দর্শন ও আইনঃ </a:t>
            </a:r>
            <a:r>
              <a:rPr lang="as-IN" dirty="0">
                <a:latin typeface="Nikosh" panose="02000000000000000000" pitchFamily="2" charset="0"/>
                <a:cs typeface="Nikosh" panose="02000000000000000000" pitchFamily="2" charset="0"/>
              </a:rPr>
              <a:t>রোমানরা ধর্মীয় ক্ষেত্রে গ্রিকদের দ্বারা প্রভাবিত ছিল। অনেক গ্রিক দেবদেবীর নাম পরিবর্তনের রোমানদের দেবদেবী হয়েছে। রোমানদের অন্যতম প্রধান দেবতার নাম ছিল জুপিটার। অন্যান্য গুরুত্বপূর্ণ দেবদেবী হচ্ছে জুনো, নেপচুন, মার্স, ভলকান, ভেনাস, মিনার্ভা, ব্যাকাস ইত্যাদি।  তবে রোমানদের পরকালের প্রতি বিশ্বাস ছিল না। অগাস্টাস সিজার এর সময় থেকে ঈশ্বর হিসেবে সম্রাটকে পূজা করার রীতি চালু হয়। উল্লেখ্য এসময় খ্রিস্ট ধর্মের প্রবর্তক যিশুখ্রিস্টের জন্ম হয়। পরবর্তী কালের রোমান ধর্মের পাশাপাশি খ্রিস্টধর্ম বিস্তার লাভ করতে থাকে। অনেকে মনে করেন যে, রোমিয় দর্শন গ্রীক দর্শন এর উপর ভিত্তি করে গড়ে উঠেছিল। রোমান দর্শনে সিসেরো, লুক্রেটিয়াস তাদের সুচিন্তিত দার্শনিক মতবাদ দ্বারা অবদান রাখতে সক্ষম হয়েছিলেন।  বিশ্ব সভ্যতার ইতিহাসে রোমানদের সর্বশ্রেষ্ঠ ও গুরুত্বপূর্ণ অবদান হচ্ছে আইন প্রণয়ন। খ্রিস্টপূর্ব পাঁচ শতকের মাঝামাঝি রোমানরা ফৌজদারি ও দেওয়ানী আইন গুলো সুষ্ঠুভাবে একসঙ্গে সাজাতে সক্ষম হন। রোমান আইনের দৃষ্টিতে সকল মানুষ সমান। রোমান আইন কে তিনটি শাখায় ভাগ করা হয়েছে।</a:t>
            </a:r>
            <a:endParaRPr lang="en-US" dirty="0">
              <a:latin typeface="Nikosh" panose="02000000000000000000" pitchFamily="2" charset="0"/>
              <a:cs typeface="Nikosh" panose="02000000000000000000" pitchFamily="2" charset="0"/>
            </a:endParaRPr>
          </a:p>
          <a:p>
            <a:pPr marL="0" indent="0">
              <a:buNone/>
            </a:pPr>
            <a:r>
              <a:rPr lang="en-US" dirty="0">
                <a:latin typeface="Nikosh" panose="02000000000000000000" pitchFamily="2" charset="0"/>
                <a:cs typeface="Nikosh" panose="02000000000000000000" pitchFamily="2" charset="0"/>
              </a:rPr>
              <a:t>	</a:t>
            </a:r>
            <a:r>
              <a:rPr lang="as-IN" dirty="0">
                <a:solidFill>
                  <a:schemeClr val="accent1"/>
                </a:solidFill>
                <a:latin typeface="Nikosh" panose="02000000000000000000" pitchFamily="2" charset="0"/>
                <a:cs typeface="Nikosh" panose="02000000000000000000" pitchFamily="2" charset="0"/>
              </a:rPr>
              <a:t>বেসামরিক আইনঃ </a:t>
            </a:r>
            <a:r>
              <a:rPr lang="as-IN" dirty="0">
                <a:latin typeface="Nikosh" panose="02000000000000000000" pitchFamily="2" charset="0"/>
                <a:cs typeface="Nikosh" panose="02000000000000000000" pitchFamily="2" charset="0"/>
              </a:rPr>
              <a:t>এই আইন পালন করার রোমান নাগরিকদের জন্য বাধ্যতামূলক ছিল। এই আইন লিখিত অলিখিত দুই রকম ছিল।</a:t>
            </a:r>
          </a:p>
          <a:p>
            <a:pPr marL="0" indent="0">
              <a:buNone/>
            </a:pPr>
            <a:r>
              <a:rPr lang="en-US" dirty="0">
                <a:latin typeface="Nikosh" panose="02000000000000000000" pitchFamily="2" charset="0"/>
                <a:cs typeface="Nikosh" panose="02000000000000000000" pitchFamily="2" charset="0"/>
              </a:rPr>
              <a:t>	</a:t>
            </a:r>
            <a:r>
              <a:rPr lang="as-IN" dirty="0">
                <a:solidFill>
                  <a:schemeClr val="accent1"/>
                </a:solidFill>
                <a:latin typeface="Nikosh" panose="02000000000000000000" pitchFamily="2" charset="0"/>
                <a:cs typeface="Nikosh" panose="02000000000000000000" pitchFamily="2" charset="0"/>
              </a:rPr>
              <a:t>জনগণের আইনঃ</a:t>
            </a:r>
            <a:r>
              <a:rPr lang="en-US" dirty="0">
                <a:solidFill>
                  <a:schemeClr val="accent1"/>
                </a:solidFill>
                <a:latin typeface="Nikosh" panose="02000000000000000000" pitchFamily="2" charset="0"/>
                <a:cs typeface="Nikosh" panose="02000000000000000000" pitchFamily="2" charset="0"/>
              </a:rPr>
              <a:t> </a:t>
            </a:r>
            <a:r>
              <a:rPr lang="as-IN" dirty="0">
                <a:latin typeface="Nikosh" panose="02000000000000000000" pitchFamily="2" charset="0"/>
                <a:cs typeface="Nikosh" panose="02000000000000000000" pitchFamily="2" charset="0"/>
              </a:rPr>
              <a:t>এই আইন সকল নাগরিকের জন্য প্রযোজ্য ছিল। তাছাড়া ব্যক্তিগত অধিকার রক্ষার বিষয়টি এই আইনে ছিল। তবে এর </a:t>
            </a:r>
            <a:r>
              <a:rPr lang="en-US" dirty="0">
                <a:latin typeface="Nikosh" panose="02000000000000000000" pitchFamily="2" charset="0"/>
                <a:cs typeface="Nikosh" panose="02000000000000000000" pitchFamily="2" charset="0"/>
              </a:rPr>
              <a:t>	</a:t>
            </a:r>
            <a:r>
              <a:rPr lang="as-IN" dirty="0">
                <a:latin typeface="Nikosh" panose="02000000000000000000" pitchFamily="2" charset="0"/>
                <a:cs typeface="Nikosh" panose="02000000000000000000" pitchFamily="2" charset="0"/>
              </a:rPr>
              <a:t>মাধ্যমে দাস প্রথাও স্বীকৃতি লাভ পায়। সিসেরো এ আইনের প্রণেতা।</a:t>
            </a:r>
          </a:p>
          <a:p>
            <a:pPr marL="0" indent="0">
              <a:buNone/>
            </a:pPr>
            <a:r>
              <a:rPr lang="en-US" dirty="0">
                <a:latin typeface="Nikosh" panose="02000000000000000000" pitchFamily="2" charset="0"/>
                <a:cs typeface="Nikosh" panose="02000000000000000000" pitchFamily="2" charset="0"/>
              </a:rPr>
              <a:t>	</a:t>
            </a:r>
            <a:r>
              <a:rPr lang="as-IN" dirty="0">
                <a:solidFill>
                  <a:schemeClr val="accent1"/>
                </a:solidFill>
                <a:latin typeface="Nikosh" panose="02000000000000000000" pitchFamily="2" charset="0"/>
                <a:cs typeface="Nikosh" panose="02000000000000000000" pitchFamily="2" charset="0"/>
              </a:rPr>
              <a:t>প্রাকৃতিক আইনঃ </a:t>
            </a:r>
            <a:r>
              <a:rPr lang="as-IN" dirty="0">
                <a:latin typeface="Nikosh" panose="02000000000000000000" pitchFamily="2" charset="0"/>
                <a:cs typeface="Nikosh" panose="02000000000000000000" pitchFamily="2" charset="0"/>
              </a:rPr>
              <a:t>এ আইনে মূলত নাগরিকদের মৌলিক অধিকার রক্ষার কথা বলা হয়েছে।</a:t>
            </a:r>
          </a:p>
          <a:p>
            <a:pPr marL="0" indent="0">
              <a:buNone/>
            </a:pPr>
            <a:r>
              <a:rPr lang="as-IN" dirty="0">
                <a:latin typeface="Nikosh" panose="02000000000000000000" pitchFamily="2" charset="0"/>
                <a:cs typeface="Nikosh" panose="02000000000000000000" pitchFamily="2" charset="0"/>
              </a:rPr>
              <a:t>আধুনিক বিশ্ব সম্পূর্ণভাবে রোমান আইনের উপর নির্ভরশীল। খ্রিস্টীয় ষষ্ঠ শতকে সম্রাট জাস্টিনিয়ান প্রথম সমস্ত রোমান আইনের সংগ্রহ ও সংকলন প্রকাশ করেন।</a:t>
            </a:r>
            <a:endParaRPr lang="en-US" dirty="0">
              <a:latin typeface="Nikosh" panose="02000000000000000000" pitchFamily="2" charset="0"/>
              <a:cs typeface="Nikosh" panose="02000000000000000000" pitchFamily="2" charset="0"/>
            </a:endParaRPr>
          </a:p>
        </p:txBody>
      </p:sp>
      <p:sp>
        <p:nvSpPr>
          <p:cNvPr id="4" name="Title 1">
            <a:extLst>
              <a:ext uri="{FF2B5EF4-FFF2-40B4-BE49-F238E27FC236}">
                <a16:creationId xmlns:a16="http://schemas.microsoft.com/office/drawing/2014/main" id="{5F6C3D54-7442-4A74-A961-7FDAEBCC9D03}"/>
              </a:ext>
            </a:extLst>
          </p:cNvPr>
          <p:cNvSpPr txBox="1">
            <a:spLocks/>
          </p:cNvSpPr>
          <p:nvPr/>
        </p:nvSpPr>
        <p:spPr>
          <a:xfrm>
            <a:off x="902368" y="175291"/>
            <a:ext cx="10387264" cy="792981"/>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t">
            <a:no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b="1">
                <a:solidFill>
                  <a:schemeClr val="accent1"/>
                </a:solidFill>
                <a:latin typeface="Nikosh" panose="02000000000000000000" pitchFamily="2" charset="0"/>
                <a:cs typeface="Nikosh" panose="02000000000000000000" pitchFamily="2" charset="0"/>
              </a:rPr>
              <a:t>দ্বিতীয় অধ্যায় - বিশ্বসভ্যতা</a:t>
            </a:r>
            <a:endParaRPr lang="en-US" b="1" dirty="0">
              <a:solidFill>
                <a:schemeClr val="accent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5624060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435">
                                          <p:stCondLst>
                                            <p:cond delay="0"/>
                                          </p:stCondLst>
                                        </p:cTn>
                                        <p:tgtEl>
                                          <p:spTgt spid="3">
                                            <p:txEl>
                                              <p:pRg st="2" end="2"/>
                                            </p:txEl>
                                          </p:spTgt>
                                        </p:tgtEl>
                                      </p:cBhvr>
                                    </p:animEffect>
                                    <p:anim calcmode="lin" valueType="num">
                                      <p:cBhvr>
                                        <p:cTn id="23" dur="1367"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4" dur="498"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5" dur="498" tmFilter="0, 0; 0.125,0.2665; 0.25,0.4; 0.375,0.465; 0.5,0.5;  0.625,0.535; 0.75,0.6; 0.875,0.7335; 1,1">
                                          <p:stCondLst>
                                            <p:cond delay="498"/>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6" dur="249" tmFilter="0, 0; 0.125,0.2665; 0.25,0.4; 0.375,0.465; 0.5,0.5;  0.625,0.535; 0.75,0.6; 0.875,0.7335; 1,1">
                                          <p:stCondLst>
                                            <p:cond delay="993"/>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7" dur="123" tmFilter="0, 0; 0.125,0.2665; 0.25,0.4; 0.375,0.465; 0.5,0.5;  0.625,0.535; 0.75,0.6; 0.875,0.7335; 1,1">
                                          <p:stCondLst>
                                            <p:cond delay="1242"/>
                                          </p:stCondLst>
                                        </p:cTn>
                                        <p:tgtEl>
                                          <p:spTgt spid="3">
                                            <p:txEl>
                                              <p:pRg st="2" end="2"/>
                                            </p:txEl>
                                          </p:spTgt>
                                        </p:tgtEl>
                                        <p:attrNameLst>
                                          <p:attrName>ppt_y</p:attrName>
                                        </p:attrNameLst>
                                      </p:cBhvr>
                                      <p:tavLst>
                                        <p:tav tm="0" fmla="#ppt_y-sin(pi*$)/81">
                                          <p:val>
                                            <p:fltVal val="0"/>
                                          </p:val>
                                        </p:tav>
                                        <p:tav tm="100000">
                                          <p:val>
                                            <p:fltVal val="1"/>
                                          </p:val>
                                        </p:tav>
                                      </p:tavLst>
                                    </p:anim>
                                    <p:animScale>
                                      <p:cBhvr>
                                        <p:cTn id="28" dur="20">
                                          <p:stCondLst>
                                            <p:cond delay="487"/>
                                          </p:stCondLst>
                                        </p:cTn>
                                        <p:tgtEl>
                                          <p:spTgt spid="3">
                                            <p:txEl>
                                              <p:pRg st="2" end="2"/>
                                            </p:txEl>
                                          </p:spTgt>
                                        </p:tgtEl>
                                      </p:cBhvr>
                                      <p:to x="100000" y="60000"/>
                                    </p:animScale>
                                    <p:animScale>
                                      <p:cBhvr>
                                        <p:cTn id="29" dur="124" decel="50000">
                                          <p:stCondLst>
                                            <p:cond delay="507"/>
                                          </p:stCondLst>
                                        </p:cTn>
                                        <p:tgtEl>
                                          <p:spTgt spid="3">
                                            <p:txEl>
                                              <p:pRg st="2" end="2"/>
                                            </p:txEl>
                                          </p:spTgt>
                                        </p:tgtEl>
                                      </p:cBhvr>
                                      <p:to x="100000" y="100000"/>
                                    </p:animScale>
                                    <p:animScale>
                                      <p:cBhvr>
                                        <p:cTn id="30" dur="20">
                                          <p:stCondLst>
                                            <p:cond delay="984"/>
                                          </p:stCondLst>
                                        </p:cTn>
                                        <p:tgtEl>
                                          <p:spTgt spid="3">
                                            <p:txEl>
                                              <p:pRg st="2" end="2"/>
                                            </p:txEl>
                                          </p:spTgt>
                                        </p:tgtEl>
                                      </p:cBhvr>
                                      <p:to x="100000" y="80000"/>
                                    </p:animScale>
                                    <p:animScale>
                                      <p:cBhvr>
                                        <p:cTn id="31" dur="124" decel="50000">
                                          <p:stCondLst>
                                            <p:cond delay="1004"/>
                                          </p:stCondLst>
                                        </p:cTn>
                                        <p:tgtEl>
                                          <p:spTgt spid="3">
                                            <p:txEl>
                                              <p:pRg st="2" end="2"/>
                                            </p:txEl>
                                          </p:spTgt>
                                        </p:tgtEl>
                                      </p:cBhvr>
                                      <p:to x="100000" y="100000"/>
                                    </p:animScale>
                                    <p:animScale>
                                      <p:cBhvr>
                                        <p:cTn id="32" dur="20">
                                          <p:stCondLst>
                                            <p:cond delay="1231"/>
                                          </p:stCondLst>
                                        </p:cTn>
                                        <p:tgtEl>
                                          <p:spTgt spid="3">
                                            <p:txEl>
                                              <p:pRg st="2" end="2"/>
                                            </p:txEl>
                                          </p:spTgt>
                                        </p:tgtEl>
                                      </p:cBhvr>
                                      <p:to x="100000" y="90000"/>
                                    </p:animScale>
                                    <p:animScale>
                                      <p:cBhvr>
                                        <p:cTn id="33" dur="124" decel="50000">
                                          <p:stCondLst>
                                            <p:cond delay="1251"/>
                                          </p:stCondLst>
                                        </p:cTn>
                                        <p:tgtEl>
                                          <p:spTgt spid="3">
                                            <p:txEl>
                                              <p:pRg st="2" end="2"/>
                                            </p:txEl>
                                          </p:spTgt>
                                        </p:tgtEl>
                                      </p:cBhvr>
                                      <p:to x="100000" y="100000"/>
                                    </p:animScale>
                                    <p:animScale>
                                      <p:cBhvr>
                                        <p:cTn id="34" dur="20">
                                          <p:stCondLst>
                                            <p:cond delay="1356"/>
                                          </p:stCondLst>
                                        </p:cTn>
                                        <p:tgtEl>
                                          <p:spTgt spid="3">
                                            <p:txEl>
                                              <p:pRg st="2" end="2"/>
                                            </p:txEl>
                                          </p:spTgt>
                                        </p:tgtEl>
                                      </p:cBhvr>
                                      <p:to x="100000" y="95000"/>
                                    </p:animScale>
                                    <p:animScale>
                                      <p:cBhvr>
                                        <p:cTn id="35" dur="124" decel="50000">
                                          <p:stCondLst>
                                            <p:cond delay="1376"/>
                                          </p:stCondLst>
                                        </p:cTn>
                                        <p:tgtEl>
                                          <p:spTgt spid="3">
                                            <p:txEl>
                                              <p:pRg st="2" end="2"/>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0" dur="125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3"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heel(3)">
                                      <p:cBhvr>
                                        <p:cTn id="4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9BAFACD-83E2-4323-8C32-BD75E92D54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0610" y="1804022"/>
            <a:ext cx="4770798" cy="4770798"/>
          </a:xfrm>
          <a:solidFill>
            <a:srgbClr val="DFDCD9"/>
          </a:solidFill>
        </p:spPr>
      </p:pic>
      <p:sp>
        <p:nvSpPr>
          <p:cNvPr id="3" name="Title 1">
            <a:extLst>
              <a:ext uri="{FF2B5EF4-FFF2-40B4-BE49-F238E27FC236}">
                <a16:creationId xmlns:a16="http://schemas.microsoft.com/office/drawing/2014/main" id="{7106B51F-5634-4657-90FF-25205C8CD44F}"/>
              </a:ext>
            </a:extLst>
          </p:cNvPr>
          <p:cNvSpPr txBox="1">
            <a:spLocks/>
          </p:cNvSpPr>
          <p:nvPr/>
        </p:nvSpPr>
        <p:spPr>
          <a:xfrm>
            <a:off x="902368" y="175291"/>
            <a:ext cx="10387264" cy="937892"/>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t">
            <a:no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sz="4800" b="1" dirty="0" err="1">
                <a:solidFill>
                  <a:schemeClr val="accent1"/>
                </a:solidFill>
                <a:latin typeface="Nikosh" panose="02000000000000000000" pitchFamily="2" charset="0"/>
                <a:cs typeface="Nikosh" panose="02000000000000000000" pitchFamily="2" charset="0"/>
              </a:rPr>
              <a:t>দ্বিতীয়</a:t>
            </a:r>
            <a:r>
              <a:rPr lang="en-US" sz="4800" b="1" dirty="0">
                <a:solidFill>
                  <a:schemeClr val="accent1"/>
                </a:solidFill>
                <a:latin typeface="Nikosh" panose="02000000000000000000" pitchFamily="2" charset="0"/>
                <a:cs typeface="Nikosh" panose="02000000000000000000" pitchFamily="2" charset="0"/>
              </a:rPr>
              <a:t> </a:t>
            </a:r>
            <a:r>
              <a:rPr lang="en-US" sz="4800" b="1" dirty="0" err="1">
                <a:solidFill>
                  <a:schemeClr val="accent1"/>
                </a:solidFill>
                <a:latin typeface="Nikosh" panose="02000000000000000000" pitchFamily="2" charset="0"/>
                <a:cs typeface="Nikosh" panose="02000000000000000000" pitchFamily="2" charset="0"/>
              </a:rPr>
              <a:t>অধ্যায়</a:t>
            </a:r>
            <a:r>
              <a:rPr lang="en-US" sz="4800" b="1" dirty="0">
                <a:solidFill>
                  <a:schemeClr val="accent1"/>
                </a:solidFill>
                <a:latin typeface="Nikosh" panose="02000000000000000000" pitchFamily="2" charset="0"/>
                <a:cs typeface="Nikosh" panose="02000000000000000000" pitchFamily="2" charset="0"/>
              </a:rPr>
              <a:t> - </a:t>
            </a:r>
            <a:r>
              <a:rPr lang="en-US" sz="4800" b="1" dirty="0" err="1">
                <a:solidFill>
                  <a:schemeClr val="accent1"/>
                </a:solidFill>
                <a:latin typeface="Nikosh" panose="02000000000000000000" pitchFamily="2" charset="0"/>
                <a:cs typeface="Nikosh" panose="02000000000000000000" pitchFamily="2" charset="0"/>
              </a:rPr>
              <a:t>বিশ্বসভ্যতা</a:t>
            </a:r>
            <a:r>
              <a:rPr lang="en-US" sz="4800" b="1" dirty="0">
                <a:solidFill>
                  <a:schemeClr val="accent1"/>
                </a:solidFill>
                <a:latin typeface="Nikosh" panose="02000000000000000000" pitchFamily="2" charset="0"/>
                <a:cs typeface="Nikosh" panose="02000000000000000000" pitchFamily="2" charset="0"/>
              </a:rPr>
              <a:t> </a:t>
            </a:r>
            <a:r>
              <a:rPr lang="en-US" sz="4800" b="1" dirty="0" err="1">
                <a:solidFill>
                  <a:schemeClr val="accent1"/>
                </a:solidFill>
                <a:latin typeface="Nikosh" panose="02000000000000000000" pitchFamily="2" charset="0"/>
                <a:cs typeface="Nikosh" panose="02000000000000000000" pitchFamily="2" charset="0"/>
              </a:rPr>
              <a:t>পাঠের</a:t>
            </a:r>
            <a:r>
              <a:rPr lang="en-US" sz="4800" b="1" dirty="0">
                <a:solidFill>
                  <a:schemeClr val="accent1"/>
                </a:solidFill>
                <a:latin typeface="Nikosh" panose="02000000000000000000" pitchFamily="2" charset="0"/>
                <a:cs typeface="Nikosh" panose="02000000000000000000" pitchFamily="2" charset="0"/>
              </a:rPr>
              <a:t> </a:t>
            </a:r>
            <a:r>
              <a:rPr lang="en-US" sz="4800" b="1" dirty="0" err="1">
                <a:solidFill>
                  <a:schemeClr val="accent1"/>
                </a:solidFill>
                <a:latin typeface="Nikosh" panose="02000000000000000000" pitchFamily="2" charset="0"/>
                <a:cs typeface="Nikosh" panose="02000000000000000000" pitchFamily="2" charset="0"/>
              </a:rPr>
              <a:t>সমাপ্তি</a:t>
            </a:r>
            <a:endParaRPr lang="en-US" sz="4800" b="1" dirty="0">
              <a:solidFill>
                <a:schemeClr val="accent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31991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8)">
                                      <p:cBhvr>
                                        <p:cTn id="12"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233A16DD-E5CE-41DF-8459-A948961DF5AF}"/>
              </a:ext>
            </a:extLst>
          </p:cNvPr>
          <p:cNvSpPr txBox="1">
            <a:spLocks/>
          </p:cNvSpPr>
          <p:nvPr/>
        </p:nvSpPr>
        <p:spPr>
          <a:xfrm>
            <a:off x="865036" y="2287318"/>
            <a:ext cx="5518870" cy="3672849"/>
          </a:xfrm>
          <a:prstGeom prst="rect">
            <a:avLst/>
          </a:prstGeom>
          <a:noFill/>
        </p:spPr>
        <p:txBody>
          <a:bodyPr vert="horz" lIns="91440" tIns="45720" rIns="91440" bIns="45720" rtlCol="0" anchor="t">
            <a:normAutofit/>
          </a:bodyPr>
          <a:lstStyle>
            <a:lvl1pPr marL="228589" indent="-228589" algn="l" defTabSz="914354"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178"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766"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354"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2942"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798"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239"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268"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681" indent="-228589" algn="l" defTabSz="914354"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nSpc>
                <a:spcPct val="110000"/>
              </a:lnSpc>
              <a:spcAft>
                <a:spcPts val="51"/>
              </a:spcAft>
              <a:buNone/>
            </a:pPr>
            <a:r>
              <a:rPr lang="bn-IN" sz="4000" b="1" u="sng" dirty="0">
                <a:latin typeface="Nikosh" panose="02000000000000000000" pitchFamily="2" charset="0"/>
                <a:cs typeface="Nikosh" panose="02000000000000000000" pitchFamily="2" charset="0"/>
              </a:rPr>
              <a:t>শিক্ষক পরিচিতি</a:t>
            </a:r>
          </a:p>
          <a:p>
            <a:pPr>
              <a:lnSpc>
                <a:spcPct val="110000"/>
              </a:lnSpc>
              <a:spcAft>
                <a:spcPts val="51"/>
              </a:spcAft>
            </a:pPr>
            <a:endParaRPr lang="en-US" b="1" u="sng" dirty="0">
              <a:latin typeface="Nikosh" panose="02000000000000000000" pitchFamily="2" charset="0"/>
              <a:cs typeface="Nikosh" panose="02000000000000000000" pitchFamily="2" charset="0"/>
            </a:endParaRPr>
          </a:p>
          <a:p>
            <a:pPr marL="0" indent="0">
              <a:lnSpc>
                <a:spcPct val="110000"/>
              </a:lnSpc>
              <a:spcAft>
                <a:spcPts val="51"/>
              </a:spcAft>
              <a:buNone/>
            </a:pPr>
            <a:r>
              <a:rPr lang="en-US" dirty="0" err="1">
                <a:latin typeface="Siyam Rupali" panose="02000500000000020004" pitchFamily="2" charset="0"/>
                <a:cs typeface="Siyam Rupali" panose="02000500000000020004" pitchFamily="2" charset="0"/>
              </a:rPr>
              <a:t>সুস্মিত</a:t>
            </a:r>
            <a:r>
              <a:rPr lang="en-US" dirty="0">
                <a:latin typeface="Siyam Rupali" panose="02000500000000020004" pitchFamily="2" charset="0"/>
                <a:cs typeface="Siyam Rupali" panose="02000500000000020004" pitchFamily="2" charset="0"/>
              </a:rPr>
              <a:t> </a:t>
            </a:r>
            <a:r>
              <a:rPr lang="en-US" dirty="0" err="1">
                <a:latin typeface="Siyam Rupali" panose="02000500000000020004" pitchFamily="2" charset="0"/>
                <a:cs typeface="Siyam Rupali" panose="02000500000000020004" pitchFamily="2" charset="0"/>
              </a:rPr>
              <a:t>কর্মকার</a:t>
            </a:r>
            <a:r>
              <a:rPr lang="en-US" sz="1400" dirty="0">
                <a:latin typeface="Siyam Rupali" panose="02000500000000020004" pitchFamily="2" charset="0"/>
                <a:cs typeface="Siyam Rupali" panose="02000500000000020004" pitchFamily="2" charset="0"/>
              </a:rPr>
              <a:t>(</a:t>
            </a:r>
            <a:r>
              <a:rPr lang="en-US" sz="1400" dirty="0" err="1">
                <a:latin typeface="Siyam Rupali" panose="02000500000000020004" pitchFamily="2" charset="0"/>
                <a:cs typeface="Siyam Rupali" panose="02000500000000020004" pitchFamily="2" charset="0"/>
              </a:rPr>
              <a:t>কম্পিউটার</a:t>
            </a:r>
            <a:r>
              <a:rPr lang="en-US" sz="1400" dirty="0">
                <a:latin typeface="Siyam Rupali" panose="02000500000000020004" pitchFamily="2" charset="0"/>
                <a:cs typeface="Siyam Rupali" panose="02000500000000020004" pitchFamily="2" charset="0"/>
              </a:rPr>
              <a:t> </a:t>
            </a:r>
            <a:r>
              <a:rPr lang="en-US" sz="1400" dirty="0" err="1">
                <a:latin typeface="Siyam Rupali" panose="02000500000000020004" pitchFamily="2" charset="0"/>
                <a:cs typeface="Siyam Rupali" panose="02000500000000020004" pitchFamily="2" charset="0"/>
              </a:rPr>
              <a:t>ল্যাব</a:t>
            </a:r>
            <a:r>
              <a:rPr lang="en-US" sz="1400" dirty="0">
                <a:latin typeface="Siyam Rupali" panose="02000500000000020004" pitchFamily="2" charset="0"/>
                <a:cs typeface="Siyam Rupali" panose="02000500000000020004" pitchFamily="2" charset="0"/>
              </a:rPr>
              <a:t> </a:t>
            </a:r>
            <a:r>
              <a:rPr lang="en-US" sz="1400" dirty="0" err="1">
                <a:latin typeface="Siyam Rupali" panose="02000500000000020004" pitchFamily="2" charset="0"/>
                <a:cs typeface="Siyam Rupali" panose="02000500000000020004" pitchFamily="2" charset="0"/>
              </a:rPr>
              <a:t>অপারেটর</a:t>
            </a:r>
            <a:r>
              <a:rPr lang="en-US" sz="1400" dirty="0">
                <a:latin typeface="Siyam Rupali" panose="02000500000000020004" pitchFamily="2" charset="0"/>
                <a:cs typeface="Siyam Rupali" panose="02000500000000020004" pitchFamily="2" charset="0"/>
              </a:rPr>
              <a:t>)</a:t>
            </a:r>
          </a:p>
          <a:p>
            <a:pPr marL="0" indent="0">
              <a:lnSpc>
                <a:spcPct val="110000"/>
              </a:lnSpc>
              <a:spcAft>
                <a:spcPts val="51"/>
              </a:spcAft>
              <a:buNone/>
            </a:pPr>
            <a:r>
              <a:rPr lang="en-US" sz="1600" dirty="0" err="1">
                <a:latin typeface="Siyam Rupali" panose="02000500000000020004" pitchFamily="2" charset="0"/>
                <a:cs typeface="Siyam Rupali" panose="02000500000000020004" pitchFamily="2" charset="0"/>
              </a:rPr>
              <a:t>চুপাইর</a:t>
            </a:r>
            <a:r>
              <a:rPr lang="en-US" sz="1600" dirty="0">
                <a:latin typeface="Siyam Rupali" panose="02000500000000020004" pitchFamily="2" charset="0"/>
                <a:cs typeface="Siyam Rupali" panose="02000500000000020004" pitchFamily="2" charset="0"/>
              </a:rPr>
              <a:t> </a:t>
            </a:r>
            <a:r>
              <a:rPr lang="en-US" sz="1600" dirty="0" err="1">
                <a:latin typeface="Siyam Rupali" panose="02000500000000020004" pitchFamily="2" charset="0"/>
                <a:cs typeface="Siyam Rupali" panose="02000500000000020004" pitchFamily="2" charset="0"/>
              </a:rPr>
              <a:t>বালিকা</a:t>
            </a:r>
            <a:r>
              <a:rPr lang="en-US" sz="1600" dirty="0">
                <a:latin typeface="Siyam Rupali" panose="02000500000000020004" pitchFamily="2" charset="0"/>
                <a:cs typeface="Siyam Rupali" panose="02000500000000020004" pitchFamily="2" charset="0"/>
              </a:rPr>
              <a:t> </a:t>
            </a:r>
            <a:r>
              <a:rPr lang="en-US" sz="1600" dirty="0" err="1">
                <a:latin typeface="Siyam Rupali" panose="02000500000000020004" pitchFamily="2" charset="0"/>
                <a:cs typeface="Siyam Rupali" panose="02000500000000020004" pitchFamily="2" charset="0"/>
              </a:rPr>
              <a:t>উচ্চ</a:t>
            </a:r>
            <a:r>
              <a:rPr lang="en-US" sz="1600" dirty="0">
                <a:latin typeface="Siyam Rupali" panose="02000500000000020004" pitchFamily="2" charset="0"/>
                <a:cs typeface="Siyam Rupali" panose="02000500000000020004" pitchFamily="2" charset="0"/>
              </a:rPr>
              <a:t> </a:t>
            </a:r>
            <a:r>
              <a:rPr lang="en-US" sz="1600" dirty="0" err="1">
                <a:latin typeface="Siyam Rupali" panose="02000500000000020004" pitchFamily="2" charset="0"/>
                <a:cs typeface="Siyam Rupali" panose="02000500000000020004" pitchFamily="2" charset="0"/>
              </a:rPr>
              <a:t>বিদ্যালয়</a:t>
            </a:r>
            <a:endParaRPr lang="en-US" sz="1600" dirty="0">
              <a:latin typeface="Siyam Rupali" panose="02000500000000020004" pitchFamily="2" charset="0"/>
              <a:cs typeface="Siyam Rupali" panose="02000500000000020004" pitchFamily="2" charset="0"/>
            </a:endParaRPr>
          </a:p>
          <a:p>
            <a:pPr marL="0" indent="0">
              <a:lnSpc>
                <a:spcPct val="110000"/>
              </a:lnSpc>
              <a:spcAft>
                <a:spcPts val="51"/>
              </a:spcAft>
              <a:buNone/>
            </a:pPr>
            <a:r>
              <a:rPr lang="en-US" sz="1600" dirty="0" err="1">
                <a:latin typeface="Siyam Rupali" panose="02000500000000020004" pitchFamily="2" charset="0"/>
                <a:cs typeface="Siyam Rupali" panose="02000500000000020004" pitchFamily="2" charset="0"/>
              </a:rPr>
              <a:t>কালিগঞ্জ</a:t>
            </a:r>
            <a:r>
              <a:rPr lang="en-US" sz="1600" dirty="0">
                <a:latin typeface="Siyam Rupali" panose="02000500000000020004" pitchFamily="2" charset="0"/>
                <a:cs typeface="Siyam Rupali" panose="02000500000000020004" pitchFamily="2" charset="0"/>
              </a:rPr>
              <a:t>, </a:t>
            </a:r>
            <a:r>
              <a:rPr lang="en-US" sz="1600" dirty="0" err="1">
                <a:latin typeface="Siyam Rupali" panose="02000500000000020004" pitchFamily="2" charset="0"/>
                <a:cs typeface="Siyam Rupali" panose="02000500000000020004" pitchFamily="2" charset="0"/>
              </a:rPr>
              <a:t>গাজীপুর</a:t>
            </a:r>
            <a:r>
              <a:rPr lang="en-US" sz="1600" dirty="0">
                <a:latin typeface="Siyam Rupali" panose="02000500000000020004" pitchFamily="2" charset="0"/>
                <a:cs typeface="Siyam Rupali" panose="02000500000000020004" pitchFamily="2" charset="0"/>
              </a:rPr>
              <a:t>।</a:t>
            </a:r>
            <a:endParaRPr lang="en-US" dirty="0">
              <a:latin typeface="Siyam Rupali" panose="02000500000000020004" pitchFamily="2" charset="0"/>
              <a:cs typeface="Siyam Rupali" panose="02000500000000020004" pitchFamily="2" charset="0"/>
            </a:endParaRPr>
          </a:p>
        </p:txBody>
      </p:sp>
      <p:pic>
        <p:nvPicPr>
          <p:cNvPr id="5" name="Picture 4">
            <a:extLst>
              <a:ext uri="{FF2B5EF4-FFF2-40B4-BE49-F238E27FC236}">
                <a16:creationId xmlns:a16="http://schemas.microsoft.com/office/drawing/2014/main" id="{826C3F59-B756-4B94-B33C-93904C66E8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88" b="100000" l="0" r="99342">
                        <a14:foregroundMark x1="42325" y1="5263" x2="42325" y2="5263"/>
                        <a14:foregroundMark x1="23026" y1="91754" x2="23026" y2="91754"/>
                        <a14:foregroundMark x1="29167" y1="60702" x2="29167" y2="60702"/>
                        <a14:foregroundMark x1="29167" y1="60702" x2="0" y2="73509"/>
                        <a14:foregroundMark x1="31140" y1="61579" x2="57675" y2="91053"/>
                        <a14:foregroundMark x1="19298" y1="74737" x2="19298" y2="74737"/>
                        <a14:foregroundMark x1="14254" y1="68947" x2="19298" y2="78421"/>
                        <a14:foregroundMark x1="29605" y1="61579" x2="22368" y2="94211"/>
                        <a14:foregroundMark x1="219" y1="73509" x2="219" y2="94035"/>
                        <a14:foregroundMark x1="219" y1="93509" x2="89254" y2="93333"/>
                        <a14:foregroundMark x1="66447" y1="53860" x2="66447" y2="53860"/>
                        <a14:foregroundMark x1="66447" y1="54035" x2="68860" y2="58246"/>
                        <a14:foregroundMark x1="69079" y1="58246" x2="89474" y2="65789"/>
                        <a14:foregroundMark x1="89035" y1="65789" x2="89254" y2="93158"/>
                        <a14:foregroundMark x1="79167" y1="61930" x2="99561" y2="70702"/>
                        <a14:foregroundMark x1="98465" y1="70702" x2="98684" y2="92982"/>
                        <a14:foregroundMark x1="88596" y1="93158" x2="98684" y2="92807"/>
                      </a14:backgroundRemoval>
                    </a14:imgEffect>
                  </a14:imgLayer>
                </a14:imgProps>
              </a:ext>
              <a:ext uri="{28A0092B-C50C-407E-A947-70E740481C1C}">
                <a14:useLocalDpi xmlns:a14="http://schemas.microsoft.com/office/drawing/2010/main" val="0"/>
              </a:ext>
            </a:extLst>
          </a:blip>
          <a:stretch>
            <a:fillRect/>
          </a:stretch>
        </p:blipFill>
        <p:spPr>
          <a:xfrm>
            <a:off x="4328824" y="3429000"/>
            <a:ext cx="1767176" cy="2047464"/>
          </a:xfrm>
          <a:prstGeom prst="rect">
            <a:avLst/>
          </a:prstGeom>
        </p:spPr>
      </p:pic>
      <p:sp>
        <p:nvSpPr>
          <p:cNvPr id="6" name="Subtitle 2">
            <a:extLst>
              <a:ext uri="{FF2B5EF4-FFF2-40B4-BE49-F238E27FC236}">
                <a16:creationId xmlns:a16="http://schemas.microsoft.com/office/drawing/2014/main" id="{F61B0E2B-149C-4CBF-9BCD-B0834A0AE407}"/>
              </a:ext>
            </a:extLst>
          </p:cNvPr>
          <p:cNvSpPr txBox="1">
            <a:spLocks/>
          </p:cNvSpPr>
          <p:nvPr/>
        </p:nvSpPr>
        <p:spPr>
          <a:xfrm>
            <a:off x="6427305" y="2287319"/>
            <a:ext cx="5293582" cy="3672849"/>
          </a:xfrm>
          <a:prstGeom prst="rect">
            <a:avLst/>
          </a:prstGeom>
          <a:noFill/>
        </p:spPr>
        <p:txBody>
          <a:bodyPr vert="horz" lIns="91440" tIns="45720" rIns="91440" bIns="45720" rtlCol="0" anchor="t">
            <a:normAutofit/>
          </a:bodyPr>
          <a:lstStyle>
            <a:lvl1pPr marL="0" indent="0" algn="ctr" defTabSz="914354"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178" indent="0" algn="ctr" defTabSz="914354"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354" indent="0" algn="ctr" defTabSz="914354"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532" indent="0" algn="ctr" defTabSz="914354"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709" indent="0" algn="ctr" defTabSz="914354"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5886" indent="0" algn="ctr" defTabSz="914354"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418" indent="0" algn="ctr" defTabSz="914354"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nSpc>
                <a:spcPct val="110000"/>
              </a:lnSpc>
              <a:spcAft>
                <a:spcPts val="51"/>
              </a:spcAft>
            </a:pPr>
            <a:r>
              <a:rPr lang="bn-IN" sz="4000" b="1" u="sng" dirty="0">
                <a:latin typeface="Nikosh" panose="02000000000000000000" pitchFamily="2" charset="0"/>
                <a:cs typeface="Nikosh" panose="02000000000000000000" pitchFamily="2" charset="0"/>
              </a:rPr>
              <a:t>পাঠ পরিচিতি</a:t>
            </a:r>
          </a:p>
          <a:p>
            <a:pPr>
              <a:lnSpc>
                <a:spcPct val="110000"/>
              </a:lnSpc>
              <a:spcAft>
                <a:spcPts val="51"/>
              </a:spcAft>
            </a:pPr>
            <a:endParaRPr lang="en-US" b="1" u="sng" dirty="0">
              <a:latin typeface="Nikosh" panose="02000000000000000000" pitchFamily="2" charset="0"/>
              <a:cs typeface="Nikosh" panose="02000000000000000000" pitchFamily="2" charset="0"/>
            </a:endParaRPr>
          </a:p>
          <a:p>
            <a:pPr algn="l">
              <a:lnSpc>
                <a:spcPct val="110000"/>
              </a:lnSpc>
              <a:spcAft>
                <a:spcPts val="51"/>
              </a:spcAft>
            </a:pPr>
            <a:r>
              <a:rPr lang="bn-IN" dirty="0">
                <a:latin typeface="Siyam Rupali" panose="02000500000000020004" pitchFamily="2" charset="0"/>
                <a:cs typeface="Siyam Rupali" panose="02000500000000020004" pitchFamily="2" charset="0"/>
              </a:rPr>
              <a:t>বিষয়ঃ বাংলাদেশের ইতিহাস ও বিশ্বসভ্যতা</a:t>
            </a:r>
          </a:p>
          <a:p>
            <a:pPr algn="l">
              <a:lnSpc>
                <a:spcPct val="110000"/>
              </a:lnSpc>
              <a:spcAft>
                <a:spcPts val="51"/>
              </a:spcAft>
            </a:pPr>
            <a:r>
              <a:rPr lang="bn-IN" dirty="0">
                <a:latin typeface="Siyam Rupali" panose="02000500000000020004" pitchFamily="2" charset="0"/>
                <a:cs typeface="Siyam Rupali" panose="02000500000000020004" pitchFamily="2" charset="0"/>
              </a:rPr>
              <a:t>শ্রেণীঃ নবম</a:t>
            </a:r>
          </a:p>
          <a:p>
            <a:pPr algn="l">
              <a:lnSpc>
                <a:spcPct val="110000"/>
              </a:lnSpc>
              <a:spcAft>
                <a:spcPts val="51"/>
              </a:spcAft>
            </a:pPr>
            <a:r>
              <a:rPr lang="bn-IN" dirty="0">
                <a:latin typeface="Siyam Rupali" panose="02000500000000020004" pitchFamily="2" charset="0"/>
                <a:cs typeface="Siyam Rupali" panose="02000500000000020004" pitchFamily="2" charset="0"/>
              </a:rPr>
              <a:t>তারিখঃ ৫ই জানুয়ারী ২০২১</a:t>
            </a:r>
            <a:endParaRPr lang="en-US" dirty="0">
              <a:latin typeface="Siyam Rupali" panose="02000500000000020004" pitchFamily="2" charset="0"/>
              <a:cs typeface="Siyam Rupali" panose="02000500000000020004" pitchFamily="2" charset="0"/>
            </a:endParaRPr>
          </a:p>
        </p:txBody>
      </p:sp>
      <p:sp>
        <p:nvSpPr>
          <p:cNvPr id="7" name="Title 1">
            <a:extLst>
              <a:ext uri="{FF2B5EF4-FFF2-40B4-BE49-F238E27FC236}">
                <a16:creationId xmlns:a16="http://schemas.microsoft.com/office/drawing/2014/main" id="{0A16A024-088E-42E8-A830-95BA32D6F049}"/>
              </a:ext>
            </a:extLst>
          </p:cNvPr>
          <p:cNvSpPr txBox="1">
            <a:spLocks/>
          </p:cNvSpPr>
          <p:nvPr/>
        </p:nvSpPr>
        <p:spPr>
          <a:xfrm>
            <a:off x="865036" y="147704"/>
            <a:ext cx="10461928" cy="1313794"/>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indent="0">
              <a:buNone/>
            </a:pPr>
            <a:r>
              <a:rPr lang="bn-IN" sz="6600" b="1" dirty="0">
                <a:solidFill>
                  <a:schemeClr val="accent1"/>
                </a:solidFill>
                <a:latin typeface="Nikosh" panose="02000000000000000000" pitchFamily="2" charset="0"/>
                <a:cs typeface="Nikosh" panose="02000000000000000000" pitchFamily="2" charset="0"/>
              </a:rPr>
              <a:t>পরিচিতি</a:t>
            </a:r>
            <a:endParaRPr lang="en-US" sz="6600" b="1" dirty="0">
              <a:solidFill>
                <a:schemeClr val="accent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05266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1000"/>
                                        <p:tgtEl>
                                          <p:spTgt spid="4">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5" dur="1000"/>
                                        <p:tgtEl>
                                          <p:spTgt spid="4">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8" dur="10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1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down)">
                                      <p:cBhvr>
                                        <p:cTn id="28" dur="1000"/>
                                        <p:tgtEl>
                                          <p:spTgt spid="6">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barn(inVertical)">
                                      <p:cBhvr>
                                        <p:cTn id="31" dur="1000"/>
                                        <p:tgtEl>
                                          <p:spTgt spid="6">
                                            <p:txEl>
                                              <p:pRg st="2" end="2"/>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barn(inVertical)">
                                      <p:cBhvr>
                                        <p:cTn id="34" dur="1000"/>
                                        <p:tgtEl>
                                          <p:spTgt spid="6">
                                            <p:txEl>
                                              <p:pRg st="3" end="3"/>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barn(inVertical)">
                                      <p:cBhvr>
                                        <p:cTn id="3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EC399-B31C-445D-AFE2-1FB427F84E56}"/>
              </a:ext>
            </a:extLst>
          </p:cNvPr>
          <p:cNvSpPr>
            <a:spLocks noGrp="1"/>
          </p:cNvSpPr>
          <p:nvPr>
            <p:ph idx="1"/>
          </p:nvPr>
        </p:nvSpPr>
        <p:spPr>
          <a:xfrm>
            <a:off x="1364974" y="1961323"/>
            <a:ext cx="9462052" cy="4455434"/>
          </a:xfrm>
        </p:spPr>
        <p:txBody>
          <a:bodyPr>
            <a:normAutofit/>
          </a:bodyPr>
          <a:lstStyle/>
          <a:p>
            <a:pPr marL="0" indent="0">
              <a:buNone/>
            </a:pPr>
            <a:r>
              <a:rPr lang="bn-IN" sz="2800" b="1" dirty="0">
                <a:latin typeface="Nikosh" panose="02000000000000000000" pitchFamily="2" charset="0"/>
                <a:cs typeface="Nikosh" panose="02000000000000000000" pitchFamily="2" charset="0"/>
              </a:rPr>
              <a:t>এই পাঠ শেষে শিক্ষার্থীরা যেসব বিষয়ে জানতে সক্ষম হবেঃ</a:t>
            </a:r>
          </a:p>
          <a:p>
            <a:pPr marL="0" indent="0">
              <a:buNone/>
            </a:pPr>
            <a:r>
              <a:rPr lang="bn-IN" sz="2400" dirty="0">
                <a:latin typeface="Nikosh" panose="02000000000000000000" pitchFamily="2" charset="0"/>
                <a:cs typeface="Nikosh" panose="02000000000000000000" pitchFamily="2" charset="0"/>
              </a:rPr>
              <a:t>	১। সভ্যতা ও ইতিহাস সম্পর্কে,</a:t>
            </a:r>
          </a:p>
          <a:p>
            <a:pPr marL="0" indent="0">
              <a:buNone/>
            </a:pPr>
            <a:r>
              <a:rPr lang="bn-IN" sz="2400" dirty="0">
                <a:latin typeface="Nikosh" panose="02000000000000000000" pitchFamily="2" charset="0"/>
                <a:cs typeface="Nikosh" panose="02000000000000000000" pitchFamily="2" charset="0"/>
              </a:rPr>
              <a:t>	২। মিশরীয়, সিন্ধু, গ্রিক এবং রোমান সভ্যতা সম্পর্কে,</a:t>
            </a:r>
          </a:p>
          <a:p>
            <a:pPr marL="0" indent="0">
              <a:buNone/>
            </a:pPr>
            <a:r>
              <a:rPr lang="bn-IN" sz="2400" dirty="0">
                <a:latin typeface="Nikosh" panose="02000000000000000000" pitchFamily="2" charset="0"/>
                <a:cs typeface="Nikosh" panose="02000000000000000000" pitchFamily="2" charset="0"/>
              </a:rPr>
              <a:t>	৩। চার সভ্যতার পটভূমি, </a:t>
            </a:r>
            <a:r>
              <a:rPr kumimoji="0" lang="bn-IN" sz="2400" i="0" u="none" strike="noStrike" kern="1200" cap="none" spc="0" normalizeH="0" baseline="0" noProof="0" dirty="0">
                <a:ln>
                  <a:noFill/>
                </a:ln>
                <a:solidFill>
                  <a:schemeClr val="tx1"/>
                </a:solidFill>
                <a:effectLst/>
                <a:uLnTx/>
                <a:uFillTx/>
                <a:latin typeface="Nikosh" panose="02000000000000000000" pitchFamily="2" charset="0"/>
                <a:cs typeface="Nikosh" panose="02000000000000000000" pitchFamily="2" charset="0"/>
              </a:rPr>
              <a:t>ভৌগোলিক অবস্থান, সময়কাল, অবদান, ধর্মবিশ্বাস, বিজ্ঞান, শিল্প, 	ভাস্কর্য ও লিখনপদ্ধতি।</a:t>
            </a:r>
            <a:endParaRPr lang="en-US" sz="2400" dirty="0">
              <a:solidFill>
                <a:schemeClr val="tx1"/>
              </a:solidFill>
              <a:latin typeface="Nikosh" panose="02000000000000000000" pitchFamily="2" charset="0"/>
              <a:cs typeface="Nikosh" panose="02000000000000000000" pitchFamily="2" charset="0"/>
            </a:endParaRPr>
          </a:p>
        </p:txBody>
      </p:sp>
      <p:sp>
        <p:nvSpPr>
          <p:cNvPr id="4" name="Title 1">
            <a:extLst>
              <a:ext uri="{FF2B5EF4-FFF2-40B4-BE49-F238E27FC236}">
                <a16:creationId xmlns:a16="http://schemas.microsoft.com/office/drawing/2014/main" id="{07E17E99-FE8C-4867-B924-197EFB8CE408}"/>
              </a:ext>
            </a:extLst>
          </p:cNvPr>
          <p:cNvSpPr txBox="1">
            <a:spLocks/>
          </p:cNvSpPr>
          <p:nvPr/>
        </p:nvSpPr>
        <p:spPr>
          <a:xfrm>
            <a:off x="865036" y="147704"/>
            <a:ext cx="10461928" cy="1313794"/>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indent="0">
              <a:buNone/>
            </a:pPr>
            <a:r>
              <a:rPr lang="bn-IN" sz="6600" b="1" dirty="0">
                <a:solidFill>
                  <a:schemeClr val="accent1"/>
                </a:solidFill>
                <a:latin typeface="Nikosh" panose="02000000000000000000" pitchFamily="2" charset="0"/>
                <a:cs typeface="Nikosh" panose="02000000000000000000" pitchFamily="2" charset="0"/>
              </a:rPr>
              <a:t>শিখনফল</a:t>
            </a:r>
            <a:endParaRPr lang="en-US" sz="6600" b="1" dirty="0">
              <a:solidFill>
                <a:schemeClr val="accent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53910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339E5-EA6B-4804-A50F-C3AD0176AAF5}"/>
              </a:ext>
            </a:extLst>
          </p:cNvPr>
          <p:cNvSpPr>
            <a:spLocks noGrp="1"/>
          </p:cNvSpPr>
          <p:nvPr>
            <p:ph type="title"/>
          </p:nvPr>
        </p:nvSpPr>
        <p:spPr>
          <a:xfrm>
            <a:off x="902368" y="95778"/>
            <a:ext cx="10387264" cy="777679"/>
          </a:xfrm>
          <a:solidFill>
            <a:schemeClr val="tx1">
              <a:lumMod val="75000"/>
              <a:lumOff val="25000"/>
            </a:schemeClr>
          </a:solidFill>
        </p:spPr>
        <p:txBody>
          <a:bodyPr anchor="t">
            <a:noAutofit/>
          </a:bodyPr>
          <a:lstStyle/>
          <a:p>
            <a:pPr algn="ctr"/>
            <a:r>
              <a:rPr lang="en-US" b="1" dirty="0" err="1">
                <a:solidFill>
                  <a:schemeClr val="accent1"/>
                </a:solidFill>
                <a:latin typeface="Nikosh" panose="02000000000000000000" pitchFamily="2" charset="0"/>
                <a:cs typeface="Nikosh" panose="02000000000000000000" pitchFamily="2" charset="0"/>
              </a:rPr>
              <a:t>দ্বিতীয়</a:t>
            </a:r>
            <a:r>
              <a:rPr lang="en-US" b="1" dirty="0">
                <a:solidFill>
                  <a:schemeClr val="accent1"/>
                </a:solidFill>
                <a:latin typeface="Nikosh" panose="02000000000000000000" pitchFamily="2" charset="0"/>
                <a:cs typeface="Nikosh" panose="02000000000000000000" pitchFamily="2" charset="0"/>
              </a:rPr>
              <a:t> </a:t>
            </a:r>
            <a:r>
              <a:rPr lang="en-US" b="1" dirty="0" err="1">
                <a:solidFill>
                  <a:schemeClr val="accent1"/>
                </a:solidFill>
                <a:latin typeface="Nikosh" panose="02000000000000000000" pitchFamily="2" charset="0"/>
                <a:cs typeface="Nikosh" panose="02000000000000000000" pitchFamily="2" charset="0"/>
              </a:rPr>
              <a:t>অধ্যায়</a:t>
            </a:r>
            <a:r>
              <a:rPr lang="en-US" b="1" dirty="0">
                <a:solidFill>
                  <a:schemeClr val="accent1"/>
                </a:solidFill>
                <a:latin typeface="Nikosh" panose="02000000000000000000" pitchFamily="2" charset="0"/>
                <a:cs typeface="Nikosh" panose="02000000000000000000" pitchFamily="2" charset="0"/>
              </a:rPr>
              <a:t> - </a:t>
            </a:r>
            <a:r>
              <a:rPr lang="en-US" b="1" dirty="0" err="1">
                <a:solidFill>
                  <a:schemeClr val="accent1"/>
                </a:solidFill>
                <a:latin typeface="Nikosh" panose="02000000000000000000" pitchFamily="2" charset="0"/>
                <a:cs typeface="Nikosh" panose="02000000000000000000" pitchFamily="2" charset="0"/>
              </a:rPr>
              <a:t>বিশ্বসভ্যতা</a:t>
            </a:r>
            <a:endParaRPr lang="en-US" b="1" dirty="0">
              <a:solidFill>
                <a:schemeClr val="accent1"/>
              </a:solidFill>
              <a:latin typeface="Nikosh" panose="02000000000000000000" pitchFamily="2" charset="0"/>
              <a:cs typeface="Nikosh" panose="02000000000000000000" pitchFamily="2" charset="0"/>
            </a:endParaRPr>
          </a:p>
        </p:txBody>
      </p:sp>
      <p:sp>
        <p:nvSpPr>
          <p:cNvPr id="4" name="Content Placeholder 3">
            <a:extLst>
              <a:ext uri="{FF2B5EF4-FFF2-40B4-BE49-F238E27FC236}">
                <a16:creationId xmlns:a16="http://schemas.microsoft.com/office/drawing/2014/main" id="{B2E10197-B5B8-4A01-8C1A-E04C5AF727B8}"/>
              </a:ext>
            </a:extLst>
          </p:cNvPr>
          <p:cNvSpPr>
            <a:spLocks noGrp="1"/>
          </p:cNvSpPr>
          <p:nvPr>
            <p:ph idx="1"/>
          </p:nvPr>
        </p:nvSpPr>
        <p:spPr>
          <a:xfrm>
            <a:off x="902368" y="1066181"/>
            <a:ext cx="10387264" cy="5472285"/>
          </a:xfrm>
        </p:spPr>
        <p:txBody>
          <a:bodyPr>
            <a:normAutofit/>
          </a:bodyPr>
          <a:lstStyle/>
          <a:p>
            <a:pPr marL="0" indent="0">
              <a:spcBef>
                <a:spcPts val="0"/>
              </a:spcBef>
              <a:spcAft>
                <a:spcPts val="500"/>
              </a:spcAft>
              <a:buNone/>
            </a:pPr>
            <a:r>
              <a:rPr lang="en-US" sz="2200" dirty="0" err="1">
                <a:latin typeface="Nikosh" panose="02000000000000000000" pitchFamily="2" charset="0"/>
                <a:cs typeface="Nikosh" panose="02000000000000000000" pitchFamily="2" charset="0"/>
              </a:rPr>
              <a:t>আদিম</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যুগের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মানুষ</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কৃষিকাজ</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জানত</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না</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বনে</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বনে</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ঘুরে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ফলমূল</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সংগ্রহ</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করত</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তাই</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ছিল</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তাদের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খাদ্য</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এরপর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মানুষ</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পাথর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ভেঙ্গে</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ঘসে</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ঘসে</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ধারালো</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অস্ত্র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তৈরি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করতে</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শেখে</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সে</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সময়</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পাথরই</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ছিল</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তাদের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একমাত্র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হাতিয়ার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সে</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কারণে</a:t>
            </a:r>
            <a:r>
              <a:rPr lang="en-US" sz="2200" dirty="0">
                <a:latin typeface="Nikosh" panose="02000000000000000000" pitchFamily="2" charset="0"/>
                <a:cs typeface="Nikosh" panose="02000000000000000000" pitchFamily="2" charset="0"/>
              </a:rPr>
              <a:t> এ </a:t>
            </a:r>
            <a:r>
              <a:rPr lang="en-US" sz="2200" dirty="0" err="1">
                <a:latin typeface="Nikosh" panose="02000000000000000000" pitchFamily="2" charset="0"/>
                <a:cs typeface="Nikosh" panose="02000000000000000000" pitchFamily="2" charset="0"/>
              </a:rPr>
              <a:t>যুগকে</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পাথরের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যুগ</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বলা</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হতো</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পাথর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যুগের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প্রথম</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পর্যায়কে</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বলা</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হতো</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পুরোপুলিয়া</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যুগ</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আর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সে</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যুগ</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শেষ</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হয়</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মানুষের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যাযাবর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জীবনের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অবসান</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ঘটিয়ে</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কৃষিভিত্তিক</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সমাজ</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প্রতিষ্ঠার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মাধ্যমে</a:t>
            </a:r>
            <a:r>
              <a:rPr lang="en-US" sz="2200" dirty="0">
                <a:latin typeface="Nikosh" panose="02000000000000000000" pitchFamily="2" charset="0"/>
                <a:cs typeface="Nikosh" panose="02000000000000000000" pitchFamily="2" charset="0"/>
              </a:rPr>
              <a:t>। এ </a:t>
            </a:r>
            <a:r>
              <a:rPr lang="en-US" sz="2200" dirty="0" err="1">
                <a:latin typeface="Nikosh" panose="02000000000000000000" pitchFamily="2" charset="0"/>
                <a:cs typeface="Nikosh" panose="02000000000000000000" pitchFamily="2" charset="0"/>
              </a:rPr>
              <a:t>যুগকে</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বলা</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হয়</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নতুন</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পাথরের</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যুগ</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বা</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নবোপলিয়</a:t>
            </a:r>
            <a:r>
              <a:rPr lang="en-US" sz="2200" dirty="0">
                <a:latin typeface="Nikosh" panose="02000000000000000000" pitchFamily="2" charset="0"/>
                <a:cs typeface="Nikosh" panose="02000000000000000000" pitchFamily="2" charset="0"/>
              </a:rPr>
              <a:t> </a:t>
            </a:r>
            <a:r>
              <a:rPr lang="en-US" sz="2200" dirty="0" err="1">
                <a:latin typeface="Nikosh" panose="02000000000000000000" pitchFamily="2" charset="0"/>
                <a:cs typeface="Nikosh" panose="02000000000000000000" pitchFamily="2" charset="0"/>
              </a:rPr>
              <a:t>যুগ</a:t>
            </a:r>
            <a:r>
              <a:rPr lang="en-US" sz="2200" dirty="0">
                <a:latin typeface="Nikosh" panose="02000000000000000000" pitchFamily="2" charset="0"/>
                <a:cs typeface="Nikosh" panose="02000000000000000000" pitchFamily="2" charset="0"/>
              </a:rPr>
              <a:t>।</a:t>
            </a:r>
          </a:p>
          <a:p>
            <a:pPr marL="0" indent="0">
              <a:spcBef>
                <a:spcPts val="0"/>
              </a:spcBef>
              <a:spcAft>
                <a:spcPts val="500"/>
              </a:spcAft>
              <a:buNone/>
            </a:pPr>
            <a:r>
              <a:rPr lang="en-US" sz="2200" dirty="0">
                <a:solidFill>
                  <a:schemeClr val="bg2">
                    <a:lumMod val="50000"/>
                  </a:schemeClr>
                </a:solidFill>
                <a:latin typeface="Nikosh" panose="02000000000000000000" pitchFamily="2" charset="0"/>
                <a:cs typeface="Nikosh" panose="02000000000000000000" pitchFamily="2" charset="0"/>
              </a:rPr>
              <a:t>“</a:t>
            </a:r>
            <a:r>
              <a:rPr lang="en-US" sz="2200" dirty="0" err="1">
                <a:solidFill>
                  <a:schemeClr val="bg2">
                    <a:lumMod val="50000"/>
                  </a:schemeClr>
                </a:solidFill>
                <a:latin typeface="Nikosh" panose="02000000000000000000" pitchFamily="2" charset="0"/>
                <a:cs typeface="Nikosh" panose="02000000000000000000" pitchFamily="2" charset="0"/>
              </a:rPr>
              <a:t>এই</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অধ্যায়ে</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কিভাবে</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মানুষ</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ধাপে</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ধাপে</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সভ্যতাকে</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এগিয়ে</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নিয়ে</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গেছে</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তারই</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সত্য</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কাহিনি</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যাকে</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আমরা</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বলি</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ইতিহাস</a:t>
            </a:r>
            <a:r>
              <a:rPr lang="en-US" sz="2200" dirty="0">
                <a:solidFill>
                  <a:schemeClr val="bg2">
                    <a:lumMod val="50000"/>
                  </a:schemeClr>
                </a:solidFill>
                <a:latin typeface="Nikosh" panose="02000000000000000000" pitchFamily="2" charset="0"/>
                <a:cs typeface="Nikosh" panose="02000000000000000000" pitchFamily="2" charset="0"/>
              </a:rPr>
              <a:t> - </a:t>
            </a:r>
            <a:r>
              <a:rPr lang="en-US" sz="2200" dirty="0" err="1">
                <a:solidFill>
                  <a:schemeClr val="bg2">
                    <a:lumMod val="50000"/>
                  </a:schemeClr>
                </a:solidFill>
                <a:latin typeface="Nikosh" panose="02000000000000000000" pitchFamily="2" charset="0"/>
                <a:cs typeface="Nikosh" panose="02000000000000000000" pitchFamily="2" charset="0"/>
              </a:rPr>
              <a:t>সে</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বিষয়ে</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আলোচনা</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করা</a:t>
            </a:r>
            <a:r>
              <a:rPr lang="en-US" sz="2200" dirty="0">
                <a:solidFill>
                  <a:schemeClr val="bg2">
                    <a:lumMod val="50000"/>
                  </a:schemeClr>
                </a:solidFill>
                <a:latin typeface="Nikosh" panose="02000000000000000000" pitchFamily="2" charset="0"/>
                <a:cs typeface="Nikosh" panose="02000000000000000000" pitchFamily="2" charset="0"/>
              </a:rPr>
              <a:t> </a:t>
            </a:r>
            <a:r>
              <a:rPr lang="en-US" sz="2200" dirty="0" err="1">
                <a:solidFill>
                  <a:schemeClr val="bg2">
                    <a:lumMod val="50000"/>
                  </a:schemeClr>
                </a:solidFill>
                <a:latin typeface="Nikosh" panose="02000000000000000000" pitchFamily="2" charset="0"/>
                <a:cs typeface="Nikosh" panose="02000000000000000000" pitchFamily="2" charset="0"/>
              </a:rPr>
              <a:t>হবে</a:t>
            </a:r>
            <a:r>
              <a:rPr lang="en-US" sz="2200" dirty="0">
                <a:solidFill>
                  <a:schemeClr val="bg2">
                    <a:lumMod val="50000"/>
                  </a:schemeClr>
                </a:solidFill>
                <a:latin typeface="Nikosh" panose="02000000000000000000" pitchFamily="2" charset="0"/>
                <a:cs typeface="Nikosh" panose="02000000000000000000" pitchFamily="2" charset="0"/>
              </a:rPr>
              <a:t>।”</a:t>
            </a:r>
          </a:p>
          <a:p>
            <a:pPr marL="0" indent="0">
              <a:spcBef>
                <a:spcPts val="0"/>
              </a:spcBef>
              <a:spcAft>
                <a:spcPts val="500"/>
              </a:spcAft>
              <a:buNone/>
            </a:pPr>
            <a:r>
              <a:rPr lang="en-US" sz="2200" b="1" dirty="0" err="1">
                <a:solidFill>
                  <a:schemeClr val="accent1"/>
                </a:solidFill>
                <a:latin typeface="Nikosh" panose="02000000000000000000" pitchFamily="2" charset="0"/>
                <a:cs typeface="Nikosh" panose="02000000000000000000" pitchFamily="2" charset="0"/>
              </a:rPr>
              <a:t>মিসরীয়</a:t>
            </a:r>
            <a:r>
              <a:rPr lang="en-US" sz="2200" b="1" dirty="0">
                <a:solidFill>
                  <a:schemeClr val="accent1"/>
                </a:solidFill>
                <a:latin typeface="Nikosh" panose="02000000000000000000" pitchFamily="2" charset="0"/>
                <a:cs typeface="Nikosh" panose="02000000000000000000" pitchFamily="2" charset="0"/>
              </a:rPr>
              <a:t> </a:t>
            </a:r>
            <a:r>
              <a:rPr lang="en-US" sz="2200" b="1" dirty="0" err="1">
                <a:solidFill>
                  <a:schemeClr val="accent1"/>
                </a:solidFill>
                <a:latin typeface="Nikosh" panose="02000000000000000000" pitchFamily="2" charset="0"/>
                <a:cs typeface="Nikosh" panose="02000000000000000000" pitchFamily="2" charset="0"/>
              </a:rPr>
              <a:t>সভ্যতা</a:t>
            </a:r>
            <a:endParaRPr lang="en-US" sz="2200" b="1" dirty="0">
              <a:solidFill>
                <a:schemeClr val="accent1"/>
              </a:solidFill>
              <a:latin typeface="Nikosh" panose="02000000000000000000" pitchFamily="2" charset="0"/>
              <a:cs typeface="Nikosh" panose="02000000000000000000" pitchFamily="2" charset="0"/>
            </a:endParaRPr>
          </a:p>
          <a:p>
            <a:pPr marL="0" indent="0">
              <a:spcBef>
                <a:spcPts val="0"/>
              </a:spcBef>
              <a:spcAft>
                <a:spcPts val="500"/>
              </a:spcAft>
              <a:buNone/>
            </a:pPr>
            <a:r>
              <a:rPr lang="en-US" sz="2200" dirty="0" err="1">
                <a:solidFill>
                  <a:schemeClr val="accent1"/>
                </a:solidFill>
                <a:latin typeface="Nikosh" panose="02000000000000000000" pitchFamily="2" charset="0"/>
                <a:cs typeface="Nikosh" panose="02000000000000000000" pitchFamily="2" charset="0"/>
              </a:rPr>
              <a:t>পতভুমিঃ</a:t>
            </a:r>
            <a:r>
              <a:rPr lang="en-US" sz="2200" dirty="0">
                <a:solidFill>
                  <a:schemeClr val="accent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আফ্রিকা</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মহাদেশের</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উত্তর-পূর্ব</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অংশে</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অবস্থিত</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দেশটির</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নাম</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ইজিপ্ট</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বা</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মিশর</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খ্রিষ্ঠপূর্ব</a:t>
            </a:r>
            <a:r>
              <a:rPr lang="en-US" sz="2200" dirty="0">
                <a:solidFill>
                  <a:schemeClr val="tx1"/>
                </a:solidFill>
                <a:latin typeface="Nikosh" panose="02000000000000000000" pitchFamily="2" charset="0"/>
                <a:cs typeface="Nikosh" panose="02000000000000000000" pitchFamily="2" charset="0"/>
              </a:rPr>
              <a:t> ৫০০০ </a:t>
            </a:r>
            <a:r>
              <a:rPr lang="en-US" sz="2200" dirty="0" err="1">
                <a:solidFill>
                  <a:schemeClr val="tx1"/>
                </a:solidFill>
                <a:latin typeface="Nikosh" panose="02000000000000000000" pitchFamily="2" charset="0"/>
                <a:cs typeface="Nikosh" panose="02000000000000000000" pitchFamily="2" charset="0"/>
              </a:rPr>
              <a:t>থেকে</a:t>
            </a:r>
            <a:r>
              <a:rPr lang="en-US" sz="2200" dirty="0">
                <a:solidFill>
                  <a:schemeClr val="tx1"/>
                </a:solidFill>
                <a:latin typeface="Nikosh" panose="02000000000000000000" pitchFamily="2" charset="0"/>
                <a:cs typeface="Nikosh" panose="02000000000000000000" pitchFamily="2" charset="0"/>
              </a:rPr>
              <a:t> ৩২০০ </a:t>
            </a:r>
            <a:r>
              <a:rPr lang="en-US" sz="2200" dirty="0" err="1">
                <a:solidFill>
                  <a:schemeClr val="tx1"/>
                </a:solidFill>
                <a:latin typeface="Nikosh" panose="02000000000000000000" pitchFamily="2" charset="0"/>
                <a:cs typeface="Nikosh" panose="02000000000000000000" pitchFamily="2" charset="0"/>
              </a:rPr>
              <a:t>অব্দ</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পর্যন্ত</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নীল</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নদের</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অববাহিকায়</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একটি</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সমৃদ্ধ</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জনপদের</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উদ্ভব</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হয়</a:t>
            </a:r>
            <a:r>
              <a:rPr lang="en-US" sz="2200" dirty="0">
                <a:solidFill>
                  <a:schemeClr val="tx1"/>
                </a:solidFill>
                <a:latin typeface="Nikosh" panose="02000000000000000000" pitchFamily="2" charset="0"/>
                <a:cs typeface="Nikosh" panose="02000000000000000000" pitchFamily="2" charset="0"/>
              </a:rPr>
              <a:t>। এ </a:t>
            </a:r>
            <a:r>
              <a:rPr lang="en-US" sz="2200" dirty="0" err="1">
                <a:solidFill>
                  <a:schemeClr val="tx1"/>
                </a:solidFill>
                <a:latin typeface="Nikosh" panose="02000000000000000000" pitchFamily="2" charset="0"/>
                <a:cs typeface="Nikosh" panose="02000000000000000000" pitchFamily="2" charset="0"/>
              </a:rPr>
              <a:t>সময়</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থেকে</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মিশর</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প্রাচীন</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সভ্যতা</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বিভিন্ন</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গুরুত্বপূর্ণ</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অবদান</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রাখতে</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শুরু</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করে</a:t>
            </a:r>
            <a:r>
              <a:rPr lang="en-US" sz="2200" dirty="0">
                <a:solidFill>
                  <a:schemeClr val="tx1"/>
                </a:solidFill>
                <a:latin typeface="Nikosh" panose="02000000000000000000" pitchFamily="2" charset="0"/>
                <a:cs typeface="Nikosh" panose="02000000000000000000" pitchFamily="2" charset="0"/>
              </a:rPr>
              <a:t>।</a:t>
            </a:r>
          </a:p>
          <a:p>
            <a:pPr marL="0" indent="0">
              <a:spcBef>
                <a:spcPts val="0"/>
              </a:spcBef>
              <a:spcAft>
                <a:spcPts val="500"/>
              </a:spcAft>
              <a:buNone/>
            </a:pPr>
            <a:r>
              <a:rPr lang="en-US" sz="2200" dirty="0" err="1">
                <a:solidFill>
                  <a:schemeClr val="accent1"/>
                </a:solidFill>
                <a:latin typeface="Nikosh" panose="02000000000000000000" pitchFamily="2" charset="0"/>
                <a:cs typeface="Nikosh" panose="02000000000000000000" pitchFamily="2" charset="0"/>
              </a:rPr>
              <a:t>যেমনঃ</a:t>
            </a:r>
            <a:r>
              <a:rPr lang="en-US" sz="2200" dirty="0">
                <a:solidFill>
                  <a:schemeClr val="accent1"/>
                </a:solidFill>
                <a:latin typeface="Nikosh" panose="02000000000000000000" pitchFamily="2" charset="0"/>
                <a:cs typeface="Nikosh" panose="02000000000000000000" pitchFamily="2" charset="0"/>
              </a:rPr>
              <a:t> </a:t>
            </a:r>
            <a:r>
              <a:rPr lang="en-US" sz="2200" dirty="0">
                <a:solidFill>
                  <a:schemeClr val="tx1"/>
                </a:solidFill>
                <a:latin typeface="Nikosh" panose="02000000000000000000" pitchFamily="2" charset="0"/>
                <a:cs typeface="Nikosh" panose="02000000000000000000" pitchFamily="2" charset="0"/>
              </a:rPr>
              <a:t>৩২০০ </a:t>
            </a:r>
            <a:r>
              <a:rPr lang="en-US" sz="2200" dirty="0" err="1">
                <a:solidFill>
                  <a:schemeClr val="tx1"/>
                </a:solidFill>
                <a:latin typeface="Nikosh" panose="02000000000000000000" pitchFamily="2" charset="0"/>
                <a:cs typeface="Nikosh" panose="02000000000000000000" pitchFamily="2" charset="0"/>
              </a:rPr>
              <a:t>খ্রিষ্ঠপূর্বাব্দ</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থেকে</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প্রথম</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রাজবংশের</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শাসন</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আমল</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শুরু</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হয়</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একই</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সময়ে</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নারমার</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বা</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মেনেস</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হন</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একাধারে</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মিসরের</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প্রথম</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নরপতি</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এবং</a:t>
            </a:r>
            <a:r>
              <a:rPr lang="en-US" sz="2200" dirty="0">
                <a:solidFill>
                  <a:schemeClr val="tx1"/>
                </a:solidFill>
                <a:latin typeface="Nikosh" panose="02000000000000000000" pitchFamily="2" charset="0"/>
                <a:cs typeface="Nikosh" panose="02000000000000000000" pitchFamily="2" charset="0"/>
              </a:rPr>
              <a:t> </a:t>
            </a:r>
            <a:r>
              <a:rPr lang="en-US" sz="2200" dirty="0" err="1">
                <a:solidFill>
                  <a:schemeClr val="tx1"/>
                </a:solidFill>
                <a:latin typeface="Nikosh" panose="02000000000000000000" pitchFamily="2" charset="0"/>
                <a:cs typeface="Nikosh" panose="02000000000000000000" pitchFamily="2" charset="0"/>
              </a:rPr>
              <a:t>পুরোহিত</a:t>
            </a:r>
            <a:r>
              <a:rPr lang="en-US" sz="2200" dirty="0">
                <a:solidFill>
                  <a:schemeClr val="tx1"/>
                </a:solidFill>
                <a:latin typeface="Nikosh" panose="02000000000000000000" pitchFamily="2" charset="0"/>
                <a:cs typeface="Nikosh" panose="02000000000000000000" pitchFamily="2" charset="0"/>
              </a:rPr>
              <a:t>। </a:t>
            </a:r>
            <a:r>
              <a:rPr lang="bn-IN" sz="2200" dirty="0">
                <a:solidFill>
                  <a:schemeClr val="tx1"/>
                </a:solidFill>
                <a:latin typeface="Nikosh" panose="02000000000000000000" pitchFamily="2" charset="0"/>
                <a:cs typeface="Nikosh" panose="02000000000000000000" pitchFamily="2" charset="0"/>
              </a:rPr>
              <a:t>তিনিই প্রথম ফারাও-এর মর্যাদা লাভ করেন।</a:t>
            </a:r>
          </a:p>
          <a:p>
            <a:pPr marL="0" indent="0">
              <a:spcBef>
                <a:spcPts val="0"/>
              </a:spcBef>
              <a:spcAft>
                <a:spcPts val="500"/>
              </a:spcAft>
              <a:buNone/>
            </a:pPr>
            <a:r>
              <a:rPr lang="bn-IN" sz="2200" dirty="0">
                <a:solidFill>
                  <a:schemeClr val="accent1"/>
                </a:solidFill>
                <a:latin typeface="Nikosh" panose="02000000000000000000" pitchFamily="2" charset="0"/>
                <a:cs typeface="Nikosh" panose="02000000000000000000" pitchFamily="2" charset="0"/>
              </a:rPr>
              <a:t>ভৌগোলিক অবস্থানঃ </a:t>
            </a:r>
            <a:r>
              <a:rPr lang="bn-IN" sz="2200" dirty="0">
                <a:solidFill>
                  <a:schemeClr val="tx1"/>
                </a:solidFill>
                <a:latin typeface="Nikosh" panose="02000000000000000000" pitchFamily="2" charset="0"/>
                <a:cs typeface="Nikosh" panose="02000000000000000000" pitchFamily="2" charset="0"/>
              </a:rPr>
              <a:t>দেশটি এশিয়া, আফ্রিকা ও ইউরোপ মহাদেশ দ্বারা পরিবেষ্টিত ভূমধ্যসাগরের উপকূলে অবস্থিত। এর উত্তরে ভূমধ্যসাগর, পূর্বে লোহিত সাগর, পশ্চিমে সাহারা মরুভূমি, দক্ষিণে সুদান ও আফ্রিকার অন্যান্য দেশ। এর মোট আয়তন প্রায় চার লক্ষ বর্গমাইল।</a:t>
            </a:r>
            <a:endParaRPr lang="en-US" sz="2200" dirty="0">
              <a:solidFill>
                <a:schemeClr val="accent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600130561"/>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Vertical)">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down)">
                                      <p:cBhvr>
                                        <p:cTn id="28" dur="1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heel(1)">
                                      <p:cBhvr>
                                        <p:cTn id="33" dur="1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2DE3A47-0E36-4825-A5DC-224087A3F3D4}"/>
              </a:ext>
            </a:extLst>
          </p:cNvPr>
          <p:cNvPicPr>
            <a:picLocks noGrp="1" noChangeAspect="1"/>
          </p:cNvPicPr>
          <p:nvPr>
            <p:ph idx="1"/>
          </p:nvPr>
        </p:nvPicPr>
        <p:blipFill>
          <a:blip r:embed="rId2"/>
          <a:stretch>
            <a:fillRect/>
          </a:stretch>
        </p:blipFill>
        <p:spPr>
          <a:xfrm>
            <a:off x="902368" y="1032280"/>
            <a:ext cx="10387264" cy="5825719"/>
          </a:xfrm>
        </p:spPr>
      </p:pic>
      <p:sp>
        <p:nvSpPr>
          <p:cNvPr id="6" name="Title 1">
            <a:extLst>
              <a:ext uri="{FF2B5EF4-FFF2-40B4-BE49-F238E27FC236}">
                <a16:creationId xmlns:a16="http://schemas.microsoft.com/office/drawing/2014/main" id="{C84B9B2D-AA90-4ABA-A042-982272BF5EBB}"/>
              </a:ext>
            </a:extLst>
          </p:cNvPr>
          <p:cNvSpPr txBox="1">
            <a:spLocks/>
          </p:cNvSpPr>
          <p:nvPr/>
        </p:nvSpPr>
        <p:spPr>
          <a:xfrm>
            <a:off x="902368" y="95778"/>
            <a:ext cx="10387264" cy="792981"/>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t">
            <a:no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b="1" dirty="0" err="1">
                <a:solidFill>
                  <a:schemeClr val="accent1"/>
                </a:solidFill>
                <a:latin typeface="Nikosh" panose="02000000000000000000" pitchFamily="2" charset="0"/>
                <a:cs typeface="Nikosh" panose="02000000000000000000" pitchFamily="2" charset="0"/>
              </a:rPr>
              <a:t>দ্বিতীয়</a:t>
            </a:r>
            <a:r>
              <a:rPr lang="en-US" b="1" dirty="0">
                <a:solidFill>
                  <a:schemeClr val="accent1"/>
                </a:solidFill>
                <a:latin typeface="Nikosh" panose="02000000000000000000" pitchFamily="2" charset="0"/>
                <a:cs typeface="Nikosh" panose="02000000000000000000" pitchFamily="2" charset="0"/>
              </a:rPr>
              <a:t> </a:t>
            </a:r>
            <a:r>
              <a:rPr lang="en-US" b="1" dirty="0" err="1">
                <a:solidFill>
                  <a:schemeClr val="accent1"/>
                </a:solidFill>
                <a:latin typeface="Nikosh" panose="02000000000000000000" pitchFamily="2" charset="0"/>
                <a:cs typeface="Nikosh" panose="02000000000000000000" pitchFamily="2" charset="0"/>
              </a:rPr>
              <a:t>অধ্যায়</a:t>
            </a:r>
            <a:r>
              <a:rPr lang="en-US" b="1" dirty="0">
                <a:solidFill>
                  <a:schemeClr val="accent1"/>
                </a:solidFill>
                <a:latin typeface="Nikosh" panose="02000000000000000000" pitchFamily="2" charset="0"/>
                <a:cs typeface="Nikosh" panose="02000000000000000000" pitchFamily="2" charset="0"/>
              </a:rPr>
              <a:t> - </a:t>
            </a:r>
            <a:r>
              <a:rPr lang="en-US" b="1" dirty="0" err="1">
                <a:solidFill>
                  <a:schemeClr val="accent1"/>
                </a:solidFill>
                <a:latin typeface="Nikosh" panose="02000000000000000000" pitchFamily="2" charset="0"/>
                <a:cs typeface="Nikosh" panose="02000000000000000000" pitchFamily="2" charset="0"/>
              </a:rPr>
              <a:t>বিশ্বসভ্যতা</a:t>
            </a:r>
            <a:endParaRPr lang="en-US" b="1" dirty="0">
              <a:solidFill>
                <a:schemeClr val="accent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569865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plus(in)">
                                      <p:cBhvr>
                                        <p:cTn id="12" dur="3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55E8E0-1C4F-4CDB-B8F0-72802FAF3190}"/>
              </a:ext>
            </a:extLst>
          </p:cNvPr>
          <p:cNvSpPr txBox="1">
            <a:spLocks/>
          </p:cNvSpPr>
          <p:nvPr/>
        </p:nvSpPr>
        <p:spPr>
          <a:xfrm>
            <a:off x="902368" y="95778"/>
            <a:ext cx="10387264" cy="792981"/>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t">
            <a:no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b="1">
                <a:solidFill>
                  <a:schemeClr val="accent1"/>
                </a:solidFill>
                <a:latin typeface="Nikosh" panose="02000000000000000000" pitchFamily="2" charset="0"/>
                <a:cs typeface="Nikosh" panose="02000000000000000000" pitchFamily="2" charset="0"/>
              </a:rPr>
              <a:t>দ্বিতীয় অধ্যায় - বিশ্বসভ্যতা</a:t>
            </a:r>
            <a:endParaRPr lang="en-US" b="1" dirty="0">
              <a:solidFill>
                <a:schemeClr val="accent1"/>
              </a:solidFill>
              <a:latin typeface="Nikosh" panose="02000000000000000000" pitchFamily="2" charset="0"/>
              <a:cs typeface="Nikosh" panose="02000000000000000000" pitchFamily="2" charset="0"/>
            </a:endParaRPr>
          </a:p>
        </p:txBody>
      </p:sp>
      <p:sp>
        <p:nvSpPr>
          <p:cNvPr id="8" name="TextBox 7">
            <a:extLst>
              <a:ext uri="{FF2B5EF4-FFF2-40B4-BE49-F238E27FC236}">
                <a16:creationId xmlns:a16="http://schemas.microsoft.com/office/drawing/2014/main" id="{9B15A535-BE76-412C-8A13-2CAA6B7FF8EB}"/>
              </a:ext>
            </a:extLst>
          </p:cNvPr>
          <p:cNvSpPr txBox="1"/>
          <p:nvPr/>
        </p:nvSpPr>
        <p:spPr>
          <a:xfrm>
            <a:off x="902368" y="1160058"/>
            <a:ext cx="10387264" cy="5602163"/>
          </a:xfrm>
          <a:prstGeom prst="rect">
            <a:avLst/>
          </a:prstGeom>
          <a:noFill/>
        </p:spPr>
        <p:txBody>
          <a:bodyPr wrap="square" rtlCol="0">
            <a:noAutofit/>
          </a:bodyPr>
          <a:lstStyle/>
          <a:p>
            <a:r>
              <a:rPr lang="bn-IN" sz="2200" dirty="0">
                <a:solidFill>
                  <a:schemeClr val="accent1"/>
                </a:solidFill>
                <a:latin typeface="Nikosh" panose="02000000000000000000" pitchFamily="2" charset="0"/>
                <a:cs typeface="Nikosh" panose="02000000000000000000" pitchFamily="2" charset="0"/>
              </a:rPr>
              <a:t>সময়কালঃ</a:t>
            </a:r>
            <a:r>
              <a:rPr lang="bn-IN" sz="2200" dirty="0">
                <a:latin typeface="Nikosh" panose="02000000000000000000" pitchFamily="2" charset="0"/>
                <a:cs typeface="Nikosh" panose="02000000000000000000" pitchFamily="2" charset="0"/>
              </a:rPr>
              <a:t> মিশরীয় সভ্যতা ২৫০০ বছরেরও বেসি সময়ব্যাপী স্থায়ী হয়েছিল। প্রাচীন মিসরের নিরবছিন্ন ও দীর্ঘ ইতিহাসের সুচনা হয় ৫০০০ খ্রিষ্টপূর্বাব্দে। বিশেষ করে নবোপলিয় যুগে।</a:t>
            </a:r>
          </a:p>
          <a:p>
            <a:r>
              <a:rPr lang="bn-IN" sz="2200" dirty="0">
                <a:latin typeface="Nikosh" panose="02000000000000000000" pitchFamily="2" charset="0"/>
                <a:cs typeface="Nikosh" panose="02000000000000000000" pitchFamily="2" charset="0"/>
              </a:rPr>
              <a:t>তবে মিশরীয় সভ্যতার গোড়াপত্তন হয় মেনেসের নেতৃত্বে, যা প্রায় তিন হাজার বছর ধরে স্বমহিমায় উজ্জ্বল ছিল। ৬৭০-৬৬২ খ্রিষ্টপূর্বাব্দে অ্যাসিরীয়রা মিশরে আধিপত্য বিস্তার করে। ৫২৫ খ্রিষ্টপূর্বাব্দে পারস্য মিসর দখল করে নিলে প্রাচীন মিশরের সভ্যতার সূর্য অস্তমিত হয়।</a:t>
            </a:r>
          </a:p>
          <a:p>
            <a:r>
              <a:rPr lang="bn-IN" sz="2200" dirty="0">
                <a:solidFill>
                  <a:schemeClr val="accent1"/>
                </a:solidFill>
                <a:latin typeface="Nikosh" panose="02000000000000000000" pitchFamily="2" charset="0"/>
                <a:cs typeface="Nikosh" panose="02000000000000000000" pitchFamily="2" charset="0"/>
              </a:rPr>
              <a:t>রাষ্ট্র ও সমাজঃ </a:t>
            </a:r>
            <a:r>
              <a:rPr lang="bn-IN" sz="2200" dirty="0">
                <a:latin typeface="Nikosh" panose="02000000000000000000" pitchFamily="2" charset="0"/>
                <a:cs typeface="Nikosh" panose="02000000000000000000" pitchFamily="2" charset="0"/>
              </a:rPr>
              <a:t>প্রাক- রাজবংশীয় যুগে মিশর কতগুলো ছোট নগর রাষ্ট্রে বিভক্ত ছিল। এগুলোকে ‘নোম’ বলা হত। মিশরের প্রথম রাজা সমগ্র মিসরকে খ্রিষ্টপূর্ব ৩২০০ অব্দে ঐক্যবদ্ধ করে এক্তি রাজ্য গড়ে তোলেন, যার রাজধানী ছিল দক্ষিন মিশরের মেম্ফিসে। পেশার উপর ভিত্তি করে মিশরীয়দের কএক্তি শ্রেণিতে ভাগ করা যায়। যেমনঃ রাজপরিবার, পুরোহিত, অভিজাত, লিপিকার, ব্যবসায়ী, শিল্পী এবং কৃষক ও ভূমিদাস শ্রেণী। </a:t>
            </a:r>
            <a:endParaRPr lang="en-US" sz="2200" dirty="0">
              <a:latin typeface="Nikosh" panose="02000000000000000000" pitchFamily="2" charset="0"/>
              <a:cs typeface="Nikosh" panose="02000000000000000000" pitchFamily="2" charset="0"/>
            </a:endParaRPr>
          </a:p>
          <a:p>
            <a:r>
              <a:rPr lang="bn-IN" sz="2200" dirty="0">
                <a:solidFill>
                  <a:schemeClr val="accent1"/>
                </a:solidFill>
                <a:latin typeface="Nikosh" panose="02000000000000000000" pitchFamily="2" charset="0"/>
                <a:cs typeface="Nikosh" panose="02000000000000000000" pitchFamily="2" charset="0"/>
              </a:rPr>
              <a:t>নীল নদঃ </a:t>
            </a:r>
            <a:r>
              <a:rPr lang="bn-IN" sz="2200" dirty="0">
                <a:latin typeface="Nikosh" panose="02000000000000000000" pitchFamily="2" charset="0"/>
                <a:cs typeface="Nikosh" panose="02000000000000000000" pitchFamily="2" charset="0"/>
              </a:rPr>
              <a:t>মিশরের নীল নদের উৎপত্তি আফ্রিকার লেক ভিক্টোরিয়া থেকে। সেখান থেকে নদটি নানা দেশ হয়ে মিশরের মধ্য দিয়ে ভূ-মধ্যসাগর এসে পড়েছে। ইতিহাসের জনক হেরোডোটাস যথার্থই বলেছেন – “মিশর নীল নদের দান”।</a:t>
            </a:r>
          </a:p>
          <a:p>
            <a:r>
              <a:rPr lang="bn-IN" sz="2200" dirty="0">
                <a:solidFill>
                  <a:schemeClr val="accent1"/>
                </a:solidFill>
                <a:latin typeface="Nikosh" panose="02000000000000000000" pitchFamily="2" charset="0"/>
                <a:cs typeface="Nikosh" panose="02000000000000000000" pitchFamily="2" charset="0"/>
              </a:rPr>
              <a:t>সভ্যতায় মিশরীয়দের অবদানঃ </a:t>
            </a:r>
            <a:r>
              <a:rPr lang="bn-IN" sz="2200" dirty="0">
                <a:latin typeface="Nikosh" panose="02000000000000000000" pitchFamily="2" charset="0"/>
                <a:cs typeface="Nikosh" panose="02000000000000000000" pitchFamily="2" charset="0"/>
              </a:rPr>
              <a:t>প্রাচীন সভ্যতায় মিশরীয়দের অবদান অস্বীকার করার উপায় নায়। মিশরীয়দের অন্যতম বৈশিষ্ট্য হচ্ছে যে, তাদের জীবন ধর্মীয় চিন্তা ও বিশ্বাস দ্বারা প্রভাবিত।</a:t>
            </a:r>
          </a:p>
          <a:p>
            <a:r>
              <a:rPr lang="bn-IN" sz="2200" dirty="0">
                <a:solidFill>
                  <a:schemeClr val="accent1"/>
                </a:solidFill>
                <a:latin typeface="Nikosh" panose="02000000000000000000" pitchFamily="2" charset="0"/>
                <a:cs typeface="Nikosh" panose="02000000000000000000" pitchFamily="2" charset="0"/>
              </a:rPr>
              <a:t>মিশরীয়দের ধর্ম বিশ্বাসঃ </a:t>
            </a:r>
            <a:r>
              <a:rPr lang="bn-IN" sz="2200" dirty="0">
                <a:latin typeface="Nikosh" panose="02000000000000000000" pitchFamily="2" charset="0"/>
                <a:cs typeface="Nikosh" panose="02000000000000000000" pitchFamily="2" charset="0"/>
              </a:rPr>
              <a:t>তারা জড়বস্তুর পুজা করত, মূর্তি পূজা করত, আবার জীবজন্তুরও পূজা করত। বিভিন্ন সময়ে তাদের ধর্ম বিশ্বাসের পরিবরতন ঘটেছে। মিশরীয়রা মনে করত মৃত ব্যক্তি আবার একদিন বেঁচে উঠবে। সে কারনে দেহকে তাজা রাখার জন্য তারা মমি করে রাখত।</a:t>
            </a:r>
          </a:p>
        </p:txBody>
      </p:sp>
    </p:spTree>
    <p:extLst>
      <p:ext uri="{BB962C8B-B14F-4D97-AF65-F5344CB8AC3E}">
        <p14:creationId xmlns:p14="http://schemas.microsoft.com/office/powerpoint/2010/main" val="12024888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500"/>
                                        <p:tgtEl>
                                          <p:spTgt spid="8">
                                            <p:txEl>
                                              <p:pRg st="0" end="0"/>
                                            </p:txEl>
                                          </p:spTgt>
                                        </p:tgtEl>
                                      </p:cBhvr>
                                    </p:animEffect>
                                    <p:anim calcmode="lin" valueType="num">
                                      <p:cBhvr>
                                        <p:cTn id="13"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circle(in)">
                                      <p:cBhvr>
                                        <p:cTn id="19" dur="225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barn(inVertical)">
                                      <p:cBhvr>
                                        <p:cTn id="29" dur="125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barn(inVertical)">
                                      <p:cBhvr>
                                        <p:cTn id="34" dur="10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barn(inVertical)">
                                      <p:cBhvr>
                                        <p:cTn id="39" dur="125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7FA76A3-10A1-4D6D-84AA-D95354BA4E0B}"/>
              </a:ext>
            </a:extLst>
          </p:cNvPr>
          <p:cNvSpPr>
            <a:spLocks noGrp="1"/>
          </p:cNvSpPr>
          <p:nvPr>
            <p:ph idx="1"/>
          </p:nvPr>
        </p:nvSpPr>
        <p:spPr>
          <a:xfrm>
            <a:off x="902368" y="1087543"/>
            <a:ext cx="10387263" cy="5595165"/>
          </a:xfrm>
        </p:spPr>
        <p:txBody>
          <a:bodyPr>
            <a:normAutofit/>
          </a:bodyPr>
          <a:lstStyle/>
          <a:p>
            <a:pPr marL="0" indent="0">
              <a:spcBef>
                <a:spcPts val="100"/>
              </a:spcBef>
              <a:buNone/>
            </a:pPr>
            <a:r>
              <a:rPr lang="bn-IN" sz="2000" dirty="0">
                <a:solidFill>
                  <a:schemeClr val="accent1"/>
                </a:solidFill>
                <a:latin typeface="Nikosh" panose="02000000000000000000" pitchFamily="2" charset="0"/>
                <a:cs typeface="Nikosh" panose="02000000000000000000" pitchFamily="2" charset="0"/>
              </a:rPr>
              <a:t>শিল্পঃ</a:t>
            </a:r>
            <a:r>
              <a:rPr lang="bn-IN" sz="2000" dirty="0">
                <a:latin typeface="Nikosh" panose="02000000000000000000" pitchFamily="2" charset="0"/>
                <a:cs typeface="Nikosh" panose="02000000000000000000" pitchFamily="2" charset="0"/>
              </a:rPr>
              <a:t> মিশরীয়দের চিত্রকলা বৈচিত্র্যপূর্ণ ও ঐতিহাসিক দিক থেকে গুরুত্বপূর্ণ। অন্যান্য দেশের মতো চিত্রশিল্পও গড়ে উঠেছিল ধর্মীয় বিশ্বাস থেকে। তারা সমাধি আর মন্দিরের দেয়াল সাজাতে গিয়ে চিত্রশিল্পের সুচনা করে। তাদের প্রিয় রঙ ছিল সাদা-কালো।</a:t>
            </a:r>
          </a:p>
          <a:p>
            <a:pPr marL="0" indent="0">
              <a:spcBef>
                <a:spcPts val="100"/>
              </a:spcBef>
              <a:buNone/>
            </a:pPr>
            <a:r>
              <a:rPr lang="bn-IN" sz="2000" dirty="0">
                <a:solidFill>
                  <a:schemeClr val="accent1"/>
                </a:solidFill>
                <a:latin typeface="Nikosh" panose="02000000000000000000" pitchFamily="2" charset="0"/>
                <a:cs typeface="Nikosh" panose="02000000000000000000" pitchFamily="2" charset="0"/>
              </a:rPr>
              <a:t>ভাস্কর্যঃ</a:t>
            </a:r>
            <a:r>
              <a:rPr lang="bn-IN" sz="2000" dirty="0">
                <a:latin typeface="Nikosh" panose="02000000000000000000" pitchFamily="2" charset="0"/>
                <a:cs typeface="Nikosh" panose="02000000000000000000" pitchFamily="2" charset="0"/>
              </a:rPr>
              <a:t> ভাস্কর্য শিল্পে মিশরীয়দের মতো প্রতিভের ছাপ আর কেউ রাখতে সক্ষম হয়নি। প্রতিটি ভাস্কর্য ধর্মীয় ভাবধারা, আচার-অনুষ্ঠান, মতাদর্শ দ্বারা প্রভাবিত ছিল। সর্বশ্রেষ্ঠ ভাস্কর্য হচ্ছে গিজার অতুলনীয় স্ফিংক্স। এটি এমন একটি মূর্তি, যার দেহ সিংহের মতো, কিন্তু মুখ মানুষের মতো।</a:t>
            </a:r>
            <a:endParaRPr lang="en-US" sz="2000" dirty="0">
              <a:latin typeface="Nikosh" panose="02000000000000000000" pitchFamily="2" charset="0"/>
              <a:cs typeface="Nikosh" panose="02000000000000000000" pitchFamily="2" charset="0"/>
            </a:endParaRPr>
          </a:p>
          <a:p>
            <a:pPr marL="0" indent="0">
              <a:spcBef>
                <a:spcPts val="100"/>
              </a:spcBef>
              <a:buNone/>
            </a:pPr>
            <a:r>
              <a:rPr lang="en-US" sz="2000" dirty="0" err="1">
                <a:solidFill>
                  <a:schemeClr val="accent1"/>
                </a:solidFill>
                <a:latin typeface="Nikosh" panose="02000000000000000000" pitchFamily="2" charset="0"/>
                <a:cs typeface="Nikosh" panose="02000000000000000000" pitchFamily="2" charset="0"/>
              </a:rPr>
              <a:t>লিখনপদ্ধতি</a:t>
            </a:r>
            <a:r>
              <a:rPr lang="en-US" sz="2000" dirty="0">
                <a:solidFill>
                  <a:schemeClr val="accent1"/>
                </a:solidFill>
                <a:latin typeface="Nikosh" panose="02000000000000000000" pitchFamily="2" charset="0"/>
                <a:cs typeface="Nikosh" panose="02000000000000000000" pitchFamily="2" charset="0"/>
              </a:rPr>
              <a:t> ও </a:t>
            </a:r>
            <a:r>
              <a:rPr lang="en-US" sz="2000" dirty="0" err="1">
                <a:solidFill>
                  <a:schemeClr val="accent1"/>
                </a:solidFill>
                <a:latin typeface="Nikosh" panose="02000000000000000000" pitchFamily="2" charset="0"/>
                <a:cs typeface="Nikosh" panose="02000000000000000000" pitchFamily="2" charset="0"/>
              </a:rPr>
              <a:t>কাগজ</a:t>
            </a:r>
            <a:r>
              <a:rPr lang="en-US" sz="2000" dirty="0">
                <a:solidFill>
                  <a:schemeClr val="accent1"/>
                </a:solidFill>
                <a:latin typeface="Nikosh" panose="02000000000000000000" pitchFamily="2" charset="0"/>
                <a:cs typeface="Nikosh" panose="02000000000000000000" pitchFamily="2" charset="0"/>
              </a:rPr>
              <a:t> </a:t>
            </a:r>
            <a:r>
              <a:rPr lang="en-US" sz="2000" dirty="0" err="1">
                <a:solidFill>
                  <a:schemeClr val="accent1"/>
                </a:solidFill>
                <a:latin typeface="Nikosh" panose="02000000000000000000" pitchFamily="2" charset="0"/>
                <a:cs typeface="Nikosh" panose="02000000000000000000" pitchFamily="2" charset="0"/>
              </a:rPr>
              <a:t>আবিস্কারঃ</a:t>
            </a:r>
            <a:r>
              <a:rPr lang="en-US" sz="2000" dirty="0">
                <a:solidFill>
                  <a:schemeClr val="accent1"/>
                </a:solidFill>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মিশরীয়দের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সভ্যতার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অন্যতম</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প্রধান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বৈশিষ্ট্য</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ছিল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লিপি</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অক্ষর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আবিষ্কার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পাঁচ</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হাজার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বছর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সর্বপ্রথম</a:t>
            </a:r>
            <a:r>
              <a:rPr lang="en-US" sz="2000" dirty="0">
                <a:latin typeface="Nikosh" panose="02000000000000000000" pitchFamily="2" charset="0"/>
                <a:cs typeface="Nikosh" panose="02000000000000000000" pitchFamily="2" charset="0"/>
              </a:rPr>
              <a:t> ২৪টি </a:t>
            </a:r>
            <a:r>
              <a:rPr lang="en-US" sz="2000" dirty="0" err="1">
                <a:latin typeface="Nikosh" panose="02000000000000000000" pitchFamily="2" charset="0"/>
                <a:cs typeface="Nikosh" panose="02000000000000000000" pitchFamily="2" charset="0"/>
              </a:rPr>
              <a:t>ব্যঞ্জনবর্ণের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আবিষ্কার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ছবি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মনের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ভাব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প্রকাশ</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হতো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এই</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লিখন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পদ্ধতির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নাম</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ছিল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চিত্রলিপি</a:t>
            </a:r>
            <a:r>
              <a:rPr lang="en-US" sz="2000" dirty="0">
                <a:latin typeface="Nikosh" panose="02000000000000000000" pitchFamily="2" charset="0"/>
                <a:cs typeface="Nikosh" panose="02000000000000000000" pitchFamily="2" charset="0"/>
              </a:rPr>
              <a:t>।</a:t>
            </a:r>
          </a:p>
          <a:p>
            <a:pPr marL="0" indent="0">
              <a:spcBef>
                <a:spcPts val="100"/>
              </a:spcBef>
              <a:buNone/>
            </a:pPr>
            <a:endParaRPr lang="bn-IN" sz="2000" dirty="0">
              <a:latin typeface="Nikosh" panose="02000000000000000000" pitchFamily="2" charset="0"/>
              <a:cs typeface="Nikosh" panose="02000000000000000000" pitchFamily="2" charset="0"/>
            </a:endParaRPr>
          </a:p>
        </p:txBody>
      </p:sp>
      <p:sp>
        <p:nvSpPr>
          <p:cNvPr id="11" name="Title 1">
            <a:extLst>
              <a:ext uri="{FF2B5EF4-FFF2-40B4-BE49-F238E27FC236}">
                <a16:creationId xmlns:a16="http://schemas.microsoft.com/office/drawing/2014/main" id="{DF8FE879-C0A4-4790-8A22-D6FA28B11B33}"/>
              </a:ext>
            </a:extLst>
          </p:cNvPr>
          <p:cNvSpPr txBox="1">
            <a:spLocks/>
          </p:cNvSpPr>
          <p:nvPr/>
        </p:nvSpPr>
        <p:spPr>
          <a:xfrm>
            <a:off x="902368" y="175291"/>
            <a:ext cx="10387264" cy="792981"/>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t">
            <a:no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b="1">
                <a:solidFill>
                  <a:schemeClr val="accent1"/>
                </a:solidFill>
                <a:latin typeface="Nikosh" panose="02000000000000000000" pitchFamily="2" charset="0"/>
                <a:cs typeface="Nikosh" panose="02000000000000000000" pitchFamily="2" charset="0"/>
              </a:rPr>
              <a:t>দ্বিতীয় অধ্যায় - বিশ্বসভ্যতা</a:t>
            </a:r>
            <a:endParaRPr lang="en-US" b="1" dirty="0">
              <a:solidFill>
                <a:schemeClr val="accent1"/>
              </a:solidFill>
              <a:latin typeface="Nikosh" panose="02000000000000000000" pitchFamily="2" charset="0"/>
              <a:cs typeface="Nikosh" panose="02000000000000000000" pitchFamily="2" charset="0"/>
            </a:endParaRPr>
          </a:p>
        </p:txBody>
      </p:sp>
      <p:pic>
        <p:nvPicPr>
          <p:cNvPr id="3" name="Picture 2">
            <a:extLst>
              <a:ext uri="{FF2B5EF4-FFF2-40B4-BE49-F238E27FC236}">
                <a16:creationId xmlns:a16="http://schemas.microsoft.com/office/drawing/2014/main" id="{6D74C0D7-EEC7-4E53-BC11-5E0CAC001297}"/>
              </a:ext>
            </a:extLst>
          </p:cNvPr>
          <p:cNvPicPr>
            <a:picLocks noChangeAspect="1"/>
          </p:cNvPicPr>
          <p:nvPr/>
        </p:nvPicPr>
        <p:blipFill>
          <a:blip r:embed="rId2"/>
          <a:stretch>
            <a:fillRect/>
          </a:stretch>
        </p:blipFill>
        <p:spPr>
          <a:xfrm>
            <a:off x="3697357" y="3429000"/>
            <a:ext cx="5112688" cy="3428999"/>
          </a:xfrm>
          <a:prstGeom prst="rect">
            <a:avLst/>
          </a:prstGeom>
        </p:spPr>
      </p:pic>
    </p:spTree>
    <p:extLst>
      <p:ext uri="{BB962C8B-B14F-4D97-AF65-F5344CB8AC3E}">
        <p14:creationId xmlns:p14="http://schemas.microsoft.com/office/powerpoint/2010/main" val="24709282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500"/>
                                        <p:tgtEl>
                                          <p:spTgt spid="8">
                                            <p:txEl>
                                              <p:pRg st="0" end="0"/>
                                            </p:txEl>
                                          </p:spTgt>
                                        </p:tgtEl>
                                      </p:cBhvr>
                                    </p:animEffect>
                                    <p:anim calcmode="lin" valueType="num">
                                      <p:cBhvr>
                                        <p:cTn id="13" dur="15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14" dur="1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down)">
                                      <p:cBhvr>
                                        <p:cTn id="19" dur="725">
                                          <p:stCondLst>
                                            <p:cond delay="0"/>
                                          </p:stCondLst>
                                        </p:cTn>
                                        <p:tgtEl>
                                          <p:spTgt spid="8">
                                            <p:txEl>
                                              <p:pRg st="1" end="1"/>
                                            </p:txEl>
                                          </p:spTgt>
                                        </p:tgtEl>
                                      </p:cBhvr>
                                    </p:animEffect>
                                    <p:anim calcmode="lin" valueType="num">
                                      <p:cBhvr>
                                        <p:cTn id="20" dur="2278"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21" dur="830"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22" dur="830" tmFilter="0, 0; 0.125,0.2665; 0.25,0.4; 0.375,0.465; 0.5,0.5;  0.625,0.535; 0.75,0.6; 0.875,0.7335; 1,1">
                                          <p:stCondLst>
                                            <p:cond delay="830"/>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23" dur="415" tmFilter="0, 0; 0.125,0.2665; 0.25,0.4; 0.375,0.465; 0.5,0.5;  0.625,0.535; 0.75,0.6; 0.875,0.7335; 1,1">
                                          <p:stCondLst>
                                            <p:cond delay="1655"/>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24" dur="205" tmFilter="0, 0; 0.125,0.2665; 0.25,0.4; 0.375,0.465; 0.5,0.5;  0.625,0.535; 0.75,0.6; 0.875,0.7335; 1,1">
                                          <p:stCondLst>
                                            <p:cond delay="2070"/>
                                          </p:stCondLst>
                                        </p:cTn>
                                        <p:tgtEl>
                                          <p:spTgt spid="8">
                                            <p:txEl>
                                              <p:pRg st="1" end="1"/>
                                            </p:txEl>
                                          </p:spTgt>
                                        </p:tgtEl>
                                        <p:attrNameLst>
                                          <p:attrName>ppt_y</p:attrName>
                                        </p:attrNameLst>
                                      </p:cBhvr>
                                      <p:tavLst>
                                        <p:tav tm="0" fmla="#ppt_y-sin(pi*$)/81">
                                          <p:val>
                                            <p:fltVal val="0"/>
                                          </p:val>
                                        </p:tav>
                                        <p:tav tm="100000">
                                          <p:val>
                                            <p:fltVal val="1"/>
                                          </p:val>
                                        </p:tav>
                                      </p:tavLst>
                                    </p:anim>
                                    <p:animScale>
                                      <p:cBhvr>
                                        <p:cTn id="25" dur="33">
                                          <p:stCondLst>
                                            <p:cond delay="812"/>
                                          </p:stCondLst>
                                        </p:cTn>
                                        <p:tgtEl>
                                          <p:spTgt spid="8">
                                            <p:txEl>
                                              <p:pRg st="1" end="1"/>
                                            </p:txEl>
                                          </p:spTgt>
                                        </p:tgtEl>
                                      </p:cBhvr>
                                      <p:to x="100000" y="60000"/>
                                    </p:animScale>
                                    <p:animScale>
                                      <p:cBhvr>
                                        <p:cTn id="26" dur="207" decel="50000">
                                          <p:stCondLst>
                                            <p:cond delay="845"/>
                                          </p:stCondLst>
                                        </p:cTn>
                                        <p:tgtEl>
                                          <p:spTgt spid="8">
                                            <p:txEl>
                                              <p:pRg st="1" end="1"/>
                                            </p:txEl>
                                          </p:spTgt>
                                        </p:tgtEl>
                                      </p:cBhvr>
                                      <p:to x="100000" y="100000"/>
                                    </p:animScale>
                                    <p:animScale>
                                      <p:cBhvr>
                                        <p:cTn id="27" dur="33">
                                          <p:stCondLst>
                                            <p:cond delay="1640"/>
                                          </p:stCondLst>
                                        </p:cTn>
                                        <p:tgtEl>
                                          <p:spTgt spid="8">
                                            <p:txEl>
                                              <p:pRg st="1" end="1"/>
                                            </p:txEl>
                                          </p:spTgt>
                                        </p:tgtEl>
                                      </p:cBhvr>
                                      <p:to x="100000" y="80000"/>
                                    </p:animScale>
                                    <p:animScale>
                                      <p:cBhvr>
                                        <p:cTn id="28" dur="207" decel="50000">
                                          <p:stCondLst>
                                            <p:cond delay="1673"/>
                                          </p:stCondLst>
                                        </p:cTn>
                                        <p:tgtEl>
                                          <p:spTgt spid="8">
                                            <p:txEl>
                                              <p:pRg st="1" end="1"/>
                                            </p:txEl>
                                          </p:spTgt>
                                        </p:tgtEl>
                                      </p:cBhvr>
                                      <p:to x="100000" y="100000"/>
                                    </p:animScale>
                                    <p:animScale>
                                      <p:cBhvr>
                                        <p:cTn id="29" dur="33">
                                          <p:stCondLst>
                                            <p:cond delay="2052"/>
                                          </p:stCondLst>
                                        </p:cTn>
                                        <p:tgtEl>
                                          <p:spTgt spid="8">
                                            <p:txEl>
                                              <p:pRg st="1" end="1"/>
                                            </p:txEl>
                                          </p:spTgt>
                                        </p:tgtEl>
                                      </p:cBhvr>
                                      <p:to x="100000" y="90000"/>
                                    </p:animScale>
                                    <p:animScale>
                                      <p:cBhvr>
                                        <p:cTn id="30" dur="207" decel="50000">
                                          <p:stCondLst>
                                            <p:cond delay="2085"/>
                                          </p:stCondLst>
                                        </p:cTn>
                                        <p:tgtEl>
                                          <p:spTgt spid="8">
                                            <p:txEl>
                                              <p:pRg st="1" end="1"/>
                                            </p:txEl>
                                          </p:spTgt>
                                        </p:tgtEl>
                                      </p:cBhvr>
                                      <p:to x="100000" y="100000"/>
                                    </p:animScale>
                                    <p:animScale>
                                      <p:cBhvr>
                                        <p:cTn id="31" dur="33">
                                          <p:stCondLst>
                                            <p:cond delay="2260"/>
                                          </p:stCondLst>
                                        </p:cTn>
                                        <p:tgtEl>
                                          <p:spTgt spid="8">
                                            <p:txEl>
                                              <p:pRg st="1" end="1"/>
                                            </p:txEl>
                                          </p:spTgt>
                                        </p:tgtEl>
                                      </p:cBhvr>
                                      <p:to x="100000" y="95000"/>
                                    </p:animScale>
                                    <p:animScale>
                                      <p:cBhvr>
                                        <p:cTn id="32" dur="207" decel="50000">
                                          <p:stCondLst>
                                            <p:cond delay="2293"/>
                                          </p:stCondLst>
                                        </p:cTn>
                                        <p:tgtEl>
                                          <p:spTgt spid="8">
                                            <p:txEl>
                                              <p:pRg st="1" end="1"/>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circle(in)">
                                      <p:cBhvr>
                                        <p:cTn id="37" dur="30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randombar(horizontal)">
                                      <p:cBhvr>
                                        <p:cTn id="42" dur="2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A0127D-1B41-475D-B32B-00FF23E6D305}"/>
              </a:ext>
            </a:extLst>
          </p:cNvPr>
          <p:cNvSpPr>
            <a:spLocks noGrp="1"/>
          </p:cNvSpPr>
          <p:nvPr>
            <p:ph idx="1"/>
          </p:nvPr>
        </p:nvSpPr>
        <p:spPr>
          <a:xfrm>
            <a:off x="902368" y="1097280"/>
            <a:ext cx="10387264" cy="5531512"/>
          </a:xfrm>
        </p:spPr>
        <p:txBody>
          <a:bodyPr>
            <a:normAutofit/>
          </a:bodyPr>
          <a:lstStyle/>
          <a:p>
            <a:pPr marL="0" indent="0">
              <a:buNone/>
            </a:pPr>
            <a:r>
              <a:rPr lang="en-US" sz="2000" dirty="0" err="1">
                <a:solidFill>
                  <a:schemeClr val="accent1"/>
                </a:solidFill>
                <a:latin typeface="Nikosh" panose="02000000000000000000" pitchFamily="2" charset="0"/>
                <a:cs typeface="Nikosh" panose="02000000000000000000" pitchFamily="2" charset="0"/>
              </a:rPr>
              <a:t>বিজ্ঞানঃ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তৎকালীন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নদের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পানিপ্রবাহের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মাপ</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জোয়ার-ভাটা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ছারাও</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জমির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মাপ</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তাদের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কাছে</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গুরুত্বপূর্ণ</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বিষয়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ছিল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এসবের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সঙ্গে</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জ্যোতিষশাস্ত্র</a:t>
            </a:r>
            <a:r>
              <a:rPr lang="en-US" sz="2000" dirty="0">
                <a:latin typeface="Nikosh" panose="02000000000000000000" pitchFamily="2" charset="0"/>
                <a:cs typeface="Nikosh" panose="02000000000000000000" pitchFamily="2" charset="0"/>
              </a:rPr>
              <a:t> ও </a:t>
            </a:r>
            <a:r>
              <a:rPr lang="en-US" sz="2000" dirty="0" err="1">
                <a:latin typeface="Nikosh" panose="02000000000000000000" pitchFamily="2" charset="0"/>
                <a:cs typeface="Nikosh" panose="02000000000000000000" pitchFamily="2" charset="0"/>
              </a:rPr>
              <a:t>অঙ্কশাস্ত্রের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ছিল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গভীর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যোগাযোগ</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ফলে</a:t>
            </a:r>
            <a:r>
              <a:rPr lang="en-US" sz="2000" dirty="0">
                <a:latin typeface="Nikosh" panose="02000000000000000000" pitchFamily="2" charset="0"/>
                <a:cs typeface="Nikosh" panose="02000000000000000000" pitchFamily="2" charset="0"/>
              </a:rPr>
              <a:t> এ </a:t>
            </a:r>
            <a:r>
              <a:rPr lang="en-US" sz="2000" dirty="0" err="1">
                <a:latin typeface="Nikosh" panose="02000000000000000000" pitchFamily="2" charset="0"/>
                <a:cs typeface="Nikosh" panose="02000000000000000000" pitchFamily="2" charset="0"/>
              </a:rPr>
              <a:t>দুইটি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বিদ্যা</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আয়ত্ত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করেছিল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প্রয়োজনের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তাগিদে</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প্রাচীন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মিশরের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অধিবাসীরা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সময়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নির্ধারণের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জন্য</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সূর্যঘড়ি</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ছায়াঘড়ি</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জলঘড়ি</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আবিষ্কার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মিশরীয়দের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সাহিত্যচর্চায়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দুঃখ-হতাশার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প্রকাশ</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ছিল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তাদের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লেখায়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সময়ই</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আনন্দ</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প্রকাশ</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দেখা</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গেছে</a:t>
            </a:r>
            <a:r>
              <a:rPr lang="en-US" sz="2000" dirty="0">
                <a:latin typeface="Nikosh" panose="02000000000000000000" pitchFamily="2" charset="0"/>
                <a:cs typeface="Nikosh" panose="02000000000000000000" pitchFamily="2" charset="0"/>
              </a:rPr>
              <a:t>।</a:t>
            </a:r>
          </a:p>
          <a:p>
            <a:pPr marL="0" indent="0">
              <a:buNone/>
            </a:pPr>
            <a:endParaRPr lang="en-US" sz="2000" dirty="0">
              <a:latin typeface="Nikosh" panose="02000000000000000000" pitchFamily="2" charset="0"/>
              <a:cs typeface="Nikosh" panose="02000000000000000000" pitchFamily="2" charset="0"/>
            </a:endParaRPr>
          </a:p>
          <a:p>
            <a:pPr marL="0" indent="0">
              <a:buNone/>
            </a:pPr>
            <a:r>
              <a:rPr lang="en-US" sz="2000" b="1" dirty="0" err="1">
                <a:solidFill>
                  <a:schemeClr val="accent1"/>
                </a:solidFill>
                <a:latin typeface="Nikosh" panose="02000000000000000000" pitchFamily="2" charset="0"/>
                <a:cs typeface="Nikosh" panose="02000000000000000000" pitchFamily="2" charset="0"/>
              </a:rPr>
              <a:t>সিন্ধুসভ্যতা</a:t>
            </a:r>
            <a:endParaRPr lang="en-US" sz="2000" b="1" dirty="0">
              <a:solidFill>
                <a:schemeClr val="accent1"/>
              </a:solidFill>
              <a:latin typeface="Nikosh" panose="02000000000000000000" pitchFamily="2" charset="0"/>
              <a:cs typeface="Nikosh" panose="02000000000000000000" pitchFamily="2" charset="0"/>
            </a:endParaRPr>
          </a:p>
          <a:p>
            <a:pPr marL="0" indent="0">
              <a:buNone/>
            </a:pPr>
            <a:r>
              <a:rPr lang="en-US" sz="2000" dirty="0" err="1">
                <a:solidFill>
                  <a:schemeClr val="accent1"/>
                </a:solidFill>
                <a:latin typeface="Nikosh" panose="02000000000000000000" pitchFamily="2" charset="0"/>
                <a:cs typeface="Nikosh" panose="02000000000000000000" pitchFamily="2" charset="0"/>
              </a:rPr>
              <a:t>পটভূমিঃ</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সিন্ধু</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নদের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অববাহিকায়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গড়ে</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উটেছিল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এই</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সভ্যতার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নাম</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রাখা</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হয়</a:t>
            </a:r>
            <a:r>
              <a:rPr lang="en-US" sz="2000" dirty="0">
                <a:latin typeface="Nikosh" panose="02000000000000000000" pitchFamily="2" charset="0"/>
                <a:cs typeface="Nikosh" panose="02000000000000000000" pitchFamily="2" charset="0"/>
              </a:rPr>
              <a:t> </a:t>
            </a:r>
            <a:r>
              <a:rPr lang="as-IN" sz="2000" dirty="0">
                <a:latin typeface="Nikosh" panose="02000000000000000000" pitchFamily="2" charset="0"/>
                <a:cs typeface="Nikosh" panose="02000000000000000000" pitchFamily="2" charset="0"/>
              </a:rPr>
              <a:t>সিন্ধুসভ্যতা</a:t>
            </a:r>
            <a:r>
              <a:rPr lang="en-US" sz="2000" baseline="-4000" dirty="0">
                <a:solidFill>
                  <a:srgbClr val="00B0F0"/>
                </a:solidFill>
                <a:latin typeface="Nikosh" panose="02000000000000000000" pitchFamily="2" charset="0"/>
                <a:cs typeface="Nikosh" panose="02000000000000000000" pitchFamily="2" charset="0"/>
              </a:rPr>
              <a:t>(</a:t>
            </a:r>
            <a:r>
              <a:rPr lang="en-US" sz="2000" baseline="-4000" dirty="0" err="1">
                <a:solidFill>
                  <a:srgbClr val="00B0F0"/>
                </a:solidFill>
                <a:latin typeface="Nikosh" panose="02000000000000000000" pitchFamily="2" charset="0"/>
                <a:cs typeface="Nikosh" panose="02000000000000000000" pitchFamily="2" charset="0"/>
              </a:rPr>
              <a:t>হরপ্পা</a:t>
            </a:r>
            <a:r>
              <a:rPr lang="en-US" sz="2000" baseline="-4000" dirty="0">
                <a:solidFill>
                  <a:srgbClr val="00B0F0"/>
                </a:solidFill>
                <a:latin typeface="Nikosh" panose="02000000000000000000" pitchFamily="2" charset="0"/>
                <a:cs typeface="Nikosh" panose="02000000000000000000" pitchFamily="2" charset="0"/>
              </a:rPr>
              <a:t> </a:t>
            </a:r>
            <a:r>
              <a:rPr lang="en-US" sz="2000" baseline="-4000" dirty="0" err="1">
                <a:solidFill>
                  <a:srgbClr val="00B0F0"/>
                </a:solidFill>
                <a:latin typeface="Nikosh" panose="02000000000000000000" pitchFamily="2" charset="0"/>
                <a:cs typeface="Nikosh" panose="02000000000000000000" pitchFamily="2" charset="0"/>
              </a:rPr>
              <a:t>সংস্কৃতি</a:t>
            </a:r>
            <a:r>
              <a:rPr lang="en-US" sz="2000" baseline="-4000" dirty="0">
                <a:solidFill>
                  <a:srgbClr val="00B0F0"/>
                </a:solidFill>
                <a:latin typeface="Nikosh" panose="02000000000000000000" pitchFamily="2" charset="0"/>
                <a:cs typeface="Nikosh" panose="02000000000000000000" pitchFamily="2" charset="0"/>
              </a:rPr>
              <a:t> </a:t>
            </a:r>
            <a:r>
              <a:rPr lang="en-US" sz="2000" baseline="-4000" dirty="0" err="1">
                <a:solidFill>
                  <a:srgbClr val="00B0F0"/>
                </a:solidFill>
                <a:latin typeface="Nikosh" panose="02000000000000000000" pitchFamily="2" charset="0"/>
                <a:cs typeface="Nikosh" panose="02000000000000000000" pitchFamily="2" charset="0"/>
              </a:rPr>
              <a:t>বা</a:t>
            </a:r>
            <a:r>
              <a:rPr lang="en-US" sz="2000" baseline="-4000" dirty="0">
                <a:solidFill>
                  <a:srgbClr val="00B0F0"/>
                </a:solidFill>
                <a:latin typeface="Nikosh" panose="02000000000000000000" pitchFamily="2" charset="0"/>
                <a:cs typeface="Nikosh" panose="02000000000000000000" pitchFamily="2" charset="0"/>
              </a:rPr>
              <a:t> </a:t>
            </a:r>
            <a:r>
              <a:rPr lang="en-US" sz="2000" baseline="-4000" dirty="0" err="1">
                <a:solidFill>
                  <a:srgbClr val="00B0F0"/>
                </a:solidFill>
                <a:latin typeface="Nikosh" panose="02000000000000000000" pitchFamily="2" charset="0"/>
                <a:cs typeface="Nikosh" panose="02000000000000000000" pitchFamily="2" charset="0"/>
              </a:rPr>
              <a:t>হরপ্পা</a:t>
            </a:r>
            <a:r>
              <a:rPr lang="en-US" sz="2000" baseline="-4000" dirty="0">
                <a:solidFill>
                  <a:srgbClr val="00B0F0"/>
                </a:solidFill>
                <a:latin typeface="Nikosh" panose="02000000000000000000" pitchFamily="2" charset="0"/>
                <a:cs typeface="Nikosh" panose="02000000000000000000" pitchFamily="2" charset="0"/>
              </a:rPr>
              <a:t> </a:t>
            </a:r>
            <a:r>
              <a:rPr lang="en-US" sz="2000" baseline="-4000" dirty="0" err="1">
                <a:solidFill>
                  <a:srgbClr val="00B0F0"/>
                </a:solidFill>
                <a:latin typeface="Nikosh" panose="02000000000000000000" pitchFamily="2" charset="0"/>
                <a:cs typeface="Nikosh" panose="02000000000000000000" pitchFamily="2" charset="0"/>
              </a:rPr>
              <a:t>সভভতাও</a:t>
            </a:r>
            <a:r>
              <a:rPr lang="en-US" sz="2000" baseline="-4000" dirty="0">
                <a:solidFill>
                  <a:srgbClr val="00B0F0"/>
                </a:solidFill>
                <a:latin typeface="Nikosh" panose="02000000000000000000" pitchFamily="2" charset="0"/>
                <a:cs typeface="Nikosh" panose="02000000000000000000" pitchFamily="2" charset="0"/>
              </a:rPr>
              <a:t> </a:t>
            </a:r>
            <a:r>
              <a:rPr lang="en-US" sz="2000" baseline="-4000" dirty="0" err="1">
                <a:solidFill>
                  <a:srgbClr val="00B0F0"/>
                </a:solidFill>
                <a:latin typeface="Nikosh" panose="02000000000000000000" pitchFamily="2" charset="0"/>
                <a:cs typeface="Nikosh" panose="02000000000000000000" pitchFamily="2" charset="0"/>
              </a:rPr>
              <a:t>বলা</a:t>
            </a:r>
            <a:r>
              <a:rPr lang="en-US" sz="2000" baseline="-4000" dirty="0">
                <a:solidFill>
                  <a:srgbClr val="00B0F0"/>
                </a:solidFill>
                <a:latin typeface="Nikosh" panose="02000000000000000000" pitchFamily="2" charset="0"/>
                <a:cs typeface="Nikosh" panose="02000000000000000000" pitchFamily="2" charset="0"/>
              </a:rPr>
              <a:t> </a:t>
            </a:r>
            <a:r>
              <a:rPr lang="en-US" sz="2000" baseline="-4000" dirty="0" err="1">
                <a:solidFill>
                  <a:srgbClr val="00B0F0"/>
                </a:solidFill>
                <a:latin typeface="Nikosh" panose="02000000000000000000" pitchFamily="2" charset="0"/>
                <a:cs typeface="Nikosh" panose="02000000000000000000" pitchFamily="2" charset="0"/>
              </a:rPr>
              <a:t>হতো</a:t>
            </a:r>
            <a:r>
              <a:rPr lang="en-US" sz="2000" baseline="-4000" dirty="0">
                <a:solidFill>
                  <a:srgbClr val="00B0F0"/>
                </a:solidFill>
                <a:latin typeface="Nikosh" panose="02000000000000000000" pitchFamily="2" charset="0"/>
                <a:cs typeface="Nikosh" panose="02000000000000000000" pitchFamily="2" charset="0"/>
              </a:rPr>
              <a:t>)</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পাকিস্তানের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সিন্ধু</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প্রদেশের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লারকানা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জেলায়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মহেঞ্জোদারো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শহরে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উঁচু</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উঁচু</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ঢিবি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ছিল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বাঙালি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প্রত্নতত্ত্ববিদ</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রাখালদাস</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বন্দ্যোপধ্যায়ের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নেতৃত্বে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পুরাতত্ত্ব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বিভাগের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লোকেরা</a:t>
            </a:r>
            <a:r>
              <a:rPr lang="en-US" sz="2000" dirty="0">
                <a:latin typeface="Nikosh" panose="02000000000000000000" pitchFamily="2" charset="0"/>
                <a:cs typeface="Nikosh" panose="02000000000000000000" pitchFamily="2" charset="0"/>
              </a:rPr>
              <a:t> ঐ </a:t>
            </a:r>
            <a:r>
              <a:rPr lang="en-US" sz="2000" dirty="0" err="1">
                <a:latin typeface="Nikosh" panose="02000000000000000000" pitchFamily="2" charset="0"/>
                <a:cs typeface="Nikosh" panose="02000000000000000000" pitchFamily="2" charset="0"/>
              </a:rPr>
              <a:t>স্থানে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বৌদ্ধস্তূপের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ধ্বংসাবশেষ</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আছে</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ভেবে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খুঁড়তে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থাকেন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অপ্রত্যাশিতভাবে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বেরিয়ে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আসে</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তাম্রযুগের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নিদর্শন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একই</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সময়ে</a:t>
            </a:r>
            <a:r>
              <a:rPr lang="en-US" sz="2000" dirty="0">
                <a:latin typeface="Nikosh" panose="02000000000000000000" pitchFamily="2" charset="0"/>
                <a:cs typeface="Nikosh" panose="02000000000000000000" pitchFamily="2" charset="0"/>
              </a:rPr>
              <a:t> ১৯২২-২৩ </a:t>
            </a:r>
            <a:r>
              <a:rPr lang="en-US" sz="2000" dirty="0" err="1">
                <a:latin typeface="Nikosh" panose="02000000000000000000" pitchFamily="2" charset="0"/>
                <a:cs typeface="Nikosh" panose="02000000000000000000" pitchFamily="2" charset="0"/>
              </a:rPr>
              <a:t>খ্রিষ্টাব্দে</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দয়ারাম</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সাহানীর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প্রচেষ্টায়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পাঞ্জাবের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পশ্চিম</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দিকে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মন্টোগোমারি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জেলার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হরপ্পা</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নামক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স্থানেও</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প্রাচীন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সভ্যতার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নিদর্শন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আবিষ্কৃত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হয়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মার্শালের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নেতৃত্বে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পুরাতত্ত্ব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বিভাগ</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অনুসন্ধান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চালিয়ে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আরও</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বহু</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নিদর্শন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আবিষ্কার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করে</a:t>
            </a:r>
            <a:r>
              <a:rPr lang="en-US" sz="2000" dirty="0">
                <a:latin typeface="Nikosh" panose="02000000000000000000" pitchFamily="2" charset="0"/>
                <a:cs typeface="Nikosh" panose="02000000000000000000" pitchFamily="2" charset="0"/>
              </a:rPr>
              <a:t>।</a:t>
            </a:r>
          </a:p>
          <a:p>
            <a:pPr marL="0" indent="0">
              <a:buNone/>
            </a:pPr>
            <a:r>
              <a:rPr lang="en-US" sz="2000" dirty="0" err="1">
                <a:solidFill>
                  <a:schemeClr val="accent1"/>
                </a:solidFill>
                <a:latin typeface="Nikosh" panose="02000000000000000000" pitchFamily="2" charset="0"/>
                <a:cs typeface="Nikosh" panose="02000000000000000000" pitchFamily="2" charset="0"/>
              </a:rPr>
              <a:t>ভৌগোলিক</a:t>
            </a:r>
            <a:r>
              <a:rPr lang="en-US" sz="2000" dirty="0">
                <a:solidFill>
                  <a:schemeClr val="accent1"/>
                </a:solidFill>
                <a:latin typeface="Nikosh" panose="02000000000000000000" pitchFamily="2" charset="0"/>
                <a:cs typeface="Nikosh" panose="02000000000000000000" pitchFamily="2" charset="0"/>
              </a:rPr>
              <a:t> </a:t>
            </a:r>
            <a:r>
              <a:rPr lang="en-US" sz="2000" dirty="0" err="1">
                <a:solidFill>
                  <a:schemeClr val="accent1"/>
                </a:solidFill>
                <a:latin typeface="Nikosh" panose="02000000000000000000" pitchFamily="2" charset="0"/>
                <a:cs typeface="Nikosh" panose="02000000000000000000" pitchFamily="2" charset="0"/>
              </a:rPr>
              <a:t>অবস্থানঃ</a:t>
            </a:r>
            <a:r>
              <a:rPr lang="en-US" sz="2000" dirty="0">
                <a:solidFill>
                  <a:schemeClr val="accent1"/>
                </a:solidFill>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উপমহাদেশের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প্রাচীনতম</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সিন্ধু</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সভ্যতার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বিস্তৃতি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বিশাল</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এলাকা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জুড়ে</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পাকিস্তানের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পাঞ্জাব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সিন্ধু</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প্রদেশ</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ভারতের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পাঞ্জাব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রাজস্থান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গুজরাটের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বিভিন্ন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অংশে</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এই</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সভ্যতার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নিদর্শন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পাওয়া</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গেছে</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ঐতিহাসিকরা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মনে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করেন</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পাঞ্জাব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থেকে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আরব</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সাগর</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পর্যন্ত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বিস্তীর্ণ</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ভৌগোলিক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এলাকা</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জুড়ে</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সিন্ধুসভ্যতা</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গড়ে</a:t>
            </a:r>
            <a:r>
              <a:rPr lang="en-US" sz="2000" dirty="0">
                <a:latin typeface="Nikosh" panose="02000000000000000000" pitchFamily="2" charset="0"/>
                <a:cs typeface="Nikosh" panose="02000000000000000000" pitchFamily="2" charset="0"/>
              </a:rPr>
              <a:t> </a:t>
            </a:r>
            <a:r>
              <a:rPr lang="en-US" sz="2000" dirty="0" err="1">
                <a:latin typeface="Nikosh" panose="02000000000000000000" pitchFamily="2" charset="0"/>
                <a:cs typeface="Nikosh" panose="02000000000000000000" pitchFamily="2" charset="0"/>
              </a:rPr>
              <a:t>উঠেছিল</a:t>
            </a:r>
            <a:r>
              <a:rPr lang="en-US" sz="2000" dirty="0">
                <a:latin typeface="Nikosh" panose="02000000000000000000" pitchFamily="2" charset="0"/>
                <a:cs typeface="Nikosh" panose="02000000000000000000" pitchFamily="2" charset="0"/>
              </a:rPr>
              <a:t>।</a:t>
            </a:r>
          </a:p>
        </p:txBody>
      </p:sp>
      <p:sp>
        <p:nvSpPr>
          <p:cNvPr id="4" name="Title 1">
            <a:extLst>
              <a:ext uri="{FF2B5EF4-FFF2-40B4-BE49-F238E27FC236}">
                <a16:creationId xmlns:a16="http://schemas.microsoft.com/office/drawing/2014/main" id="{2859542D-ED9A-4B12-AAAC-E686A01969AA}"/>
              </a:ext>
            </a:extLst>
          </p:cNvPr>
          <p:cNvSpPr txBox="1">
            <a:spLocks/>
          </p:cNvSpPr>
          <p:nvPr/>
        </p:nvSpPr>
        <p:spPr>
          <a:xfrm>
            <a:off x="902368" y="175291"/>
            <a:ext cx="10387264" cy="792981"/>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t">
            <a:no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b="1">
                <a:solidFill>
                  <a:schemeClr val="accent1"/>
                </a:solidFill>
                <a:latin typeface="Nikosh" panose="02000000000000000000" pitchFamily="2" charset="0"/>
                <a:cs typeface="Nikosh" panose="02000000000000000000" pitchFamily="2" charset="0"/>
              </a:rPr>
              <a:t>দ্বিতীয় অধ্যায় - বিশ্বসভ্যতা</a:t>
            </a:r>
            <a:endParaRPr lang="en-US" b="1" dirty="0">
              <a:solidFill>
                <a:schemeClr val="accent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856855032"/>
      </p:ext>
    </p:extLst>
  </p:cSld>
  <p:clrMapOvr>
    <a:masterClrMapping/>
  </p:clrMapOvr>
  <mc:AlternateContent xmlns:mc="http://schemas.openxmlformats.org/markup-compatibility/2006" xmlns:p14="http://schemas.microsoft.com/office/powerpoint/2010/main">
    <mc:Choice Requires="p14">
      <p:transition spd="slow" p14:dur="15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1249"/>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anim calcmode="lin" valueType="num">
                                      <p:cBhvr>
                                        <p:cTn id="23"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9B4F1C7-3F68-4A6F-A764-6117A4BF46AA}"/>
              </a:ext>
            </a:extLst>
          </p:cNvPr>
          <p:cNvPicPr>
            <a:picLocks noGrp="1" noChangeAspect="1"/>
          </p:cNvPicPr>
          <p:nvPr>
            <p:ph idx="1"/>
          </p:nvPr>
        </p:nvPicPr>
        <p:blipFill>
          <a:blip r:embed="rId2"/>
          <a:stretch>
            <a:fillRect/>
          </a:stretch>
        </p:blipFill>
        <p:spPr>
          <a:xfrm>
            <a:off x="3596640" y="1029366"/>
            <a:ext cx="4998720" cy="5653344"/>
          </a:xfrm>
        </p:spPr>
      </p:pic>
      <p:sp>
        <p:nvSpPr>
          <p:cNvPr id="4" name="Title 1">
            <a:extLst>
              <a:ext uri="{FF2B5EF4-FFF2-40B4-BE49-F238E27FC236}">
                <a16:creationId xmlns:a16="http://schemas.microsoft.com/office/drawing/2014/main" id="{A84FB651-1814-460B-AA40-C921A0D7641B}"/>
              </a:ext>
            </a:extLst>
          </p:cNvPr>
          <p:cNvSpPr txBox="1">
            <a:spLocks/>
          </p:cNvSpPr>
          <p:nvPr/>
        </p:nvSpPr>
        <p:spPr>
          <a:xfrm>
            <a:off x="902368" y="175291"/>
            <a:ext cx="10387264" cy="792981"/>
          </a:xfrm>
          <a:prstGeom prst="rect">
            <a:avLst/>
          </a:prstGeom>
          <a:solidFill>
            <a:schemeClr val="tx1">
              <a:lumMod val="75000"/>
              <a:lumOff val="25000"/>
            </a:schemeClr>
          </a:solidFill>
          <a:ln w="31750" cap="sq">
            <a:solidFill>
              <a:schemeClr val="tx1">
                <a:lumMod val="75000"/>
                <a:lumOff val="25000"/>
              </a:schemeClr>
            </a:solidFill>
            <a:miter lim="800000"/>
          </a:ln>
        </p:spPr>
        <p:txBody>
          <a:bodyPr vert="horz" lIns="182880" tIns="182880" rIns="182880" bIns="182880" rtlCol="0" anchor="t">
            <a:noAutofit/>
          </a:bodyPr>
          <a:lstStyle>
            <a:lvl1pPr algn="ctr" defTabSz="914354"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b="1">
                <a:solidFill>
                  <a:schemeClr val="accent1"/>
                </a:solidFill>
                <a:latin typeface="Nikosh" panose="02000000000000000000" pitchFamily="2" charset="0"/>
                <a:cs typeface="Nikosh" panose="02000000000000000000" pitchFamily="2" charset="0"/>
              </a:rPr>
              <a:t>দ্বিতীয় অধ্যায় - বিশ্বসভ্যতা</a:t>
            </a:r>
            <a:endParaRPr lang="en-US" b="1" dirty="0">
              <a:solidFill>
                <a:schemeClr val="accent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538362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Parcel</Template>
  <TotalTime>1758</TotalTime>
  <Words>2870</Words>
  <Application>Microsoft Office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Gill Sans MT</vt:lpstr>
      <vt:lpstr>Nikosh</vt:lpstr>
      <vt:lpstr>Siyam Rupali</vt:lpstr>
      <vt:lpstr>Parcel</vt:lpstr>
      <vt:lpstr>শুভেচ্ছা ও অভিনন্দন</vt:lpstr>
      <vt:lpstr>PowerPoint Presentation</vt:lpstr>
      <vt:lpstr>PowerPoint Presentation</vt:lpstr>
      <vt:lpstr>দ্বিতীয় অধ্যায় - বিশ্বসভ্যতা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শুভেচ্ছা ও অভিনন্দন</dc:title>
  <dc:creator>susmit karmaker</dc:creator>
  <cp:lastModifiedBy>DOEL</cp:lastModifiedBy>
  <cp:revision>186</cp:revision>
  <dcterms:created xsi:type="dcterms:W3CDTF">2021-01-04T18:11:07Z</dcterms:created>
  <dcterms:modified xsi:type="dcterms:W3CDTF">2021-03-20T07:33:28Z</dcterms:modified>
</cp:coreProperties>
</file>