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0" r:id="rId4"/>
    <p:sldId id="258" r:id="rId5"/>
    <p:sldId id="275" r:id="rId6"/>
    <p:sldId id="272" r:id="rId7"/>
    <p:sldId id="276" r:id="rId8"/>
    <p:sldId id="274" r:id="rId9"/>
    <p:sldId id="264" r:id="rId10"/>
    <p:sldId id="277" r:id="rId11"/>
    <p:sldId id="278" r:id="rId12"/>
    <p:sldId id="268"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0066"/>
    <a:srgbClr val="003399"/>
    <a:srgbClr val="CC0099"/>
    <a:srgbClr val="33CC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24" autoAdjust="0"/>
  </p:normalViewPr>
  <p:slideViewPr>
    <p:cSldViewPr snapToGrid="0">
      <p:cViewPr varScale="1">
        <p:scale>
          <a:sx n="72" d="100"/>
          <a:sy n="72" d="100"/>
        </p:scale>
        <p:origin x="660" y="78"/>
      </p:cViewPr>
      <p:guideLst>
        <p:guide orient="horz" pos="2160"/>
        <p:guide pos="3840"/>
      </p:guideLst>
    </p:cSldViewPr>
  </p:slideViewPr>
  <p:outlineViewPr>
    <p:cViewPr>
      <p:scale>
        <a:sx n="33" d="100"/>
        <a:sy n="33" d="100"/>
      </p:scale>
      <p:origin x="0" y="40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9B9FC-0D07-499D-BBAA-1B424AACC46E}" type="datetimeFigureOut">
              <a:rPr lang="en-US" smtClean="0"/>
              <a:pPr/>
              <a:t>3/21/2021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26D507-001B-425C-B402-B9FF323592AA}" type="slidenum">
              <a:rPr lang="en-US" smtClean="0"/>
              <a:pPr/>
              <a:t>‹#›</a:t>
            </a:fld>
            <a:endParaRPr lang="en-US"/>
          </a:p>
        </p:txBody>
      </p:sp>
    </p:spTree>
    <p:extLst>
      <p:ext uri="{BB962C8B-B14F-4D97-AF65-F5344CB8AC3E}">
        <p14:creationId xmlns:p14="http://schemas.microsoft.com/office/powerpoint/2010/main" val="3515758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8EA983-EEE7-4C48-91AD-F41DA0E9A0E1}"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9236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EA983-EEE7-4C48-91AD-F41DA0E9A0E1}"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414928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EA983-EEE7-4C48-91AD-F41DA0E9A0E1}"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889504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EA983-EEE7-4C48-91AD-F41DA0E9A0E1}"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68217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8EA983-EEE7-4C48-91AD-F41DA0E9A0E1}" type="datetimeFigureOut">
              <a:rPr lang="en-US" smtClean="0"/>
              <a:pPr/>
              <a:t>3/21/2021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348955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8EA983-EEE7-4C48-91AD-F41DA0E9A0E1}" type="datetimeFigureOut">
              <a:rPr lang="en-US" smtClean="0"/>
              <a:pPr/>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2144121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8EA983-EEE7-4C48-91AD-F41DA0E9A0E1}" type="datetimeFigureOut">
              <a:rPr lang="en-US" smtClean="0"/>
              <a:pPr/>
              <a:t>3/21/2021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365831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EA983-EEE7-4C48-91AD-F41DA0E9A0E1}" type="datetimeFigureOut">
              <a:rPr lang="en-US" smtClean="0"/>
              <a:pPr/>
              <a:t>3/21/2021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41667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8EA983-EEE7-4C48-91AD-F41DA0E9A0E1}" type="datetimeFigureOut">
              <a:rPr lang="en-US" smtClean="0"/>
              <a:pPr/>
              <a:t>3/21/2021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204425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8EA983-EEE7-4C48-91AD-F41DA0E9A0E1}" type="datetimeFigureOut">
              <a:rPr lang="en-US" smtClean="0"/>
              <a:pPr/>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410631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8EA983-EEE7-4C48-91AD-F41DA0E9A0E1}" type="datetimeFigureOut">
              <a:rPr lang="en-US" smtClean="0"/>
              <a:pPr/>
              <a:t>3/21/2021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B47E4-E2B9-427A-ABA6-59AC8227C731}" type="slidenum">
              <a:rPr lang="en-US" smtClean="0"/>
              <a:pPr/>
              <a:t>‹#›</a:t>
            </a:fld>
            <a:endParaRPr lang="en-US"/>
          </a:p>
        </p:txBody>
      </p:sp>
    </p:spTree>
    <p:extLst>
      <p:ext uri="{BB962C8B-B14F-4D97-AF65-F5344CB8AC3E}">
        <p14:creationId xmlns:p14="http://schemas.microsoft.com/office/powerpoint/2010/main" val="414208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8EA983-EEE7-4C48-91AD-F41DA0E9A0E1}" type="datetimeFigureOut">
              <a:rPr lang="en-US" smtClean="0"/>
              <a:pPr/>
              <a:t>3/21/2021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B47E4-E2B9-427A-ABA6-59AC8227C731}" type="slidenum">
              <a:rPr lang="en-US" smtClean="0"/>
              <a:pPr/>
              <a:t>‹#›</a:t>
            </a:fld>
            <a:endParaRPr lang="en-US"/>
          </a:p>
        </p:txBody>
      </p:sp>
    </p:spTree>
    <p:extLst>
      <p:ext uri="{BB962C8B-B14F-4D97-AF65-F5344CB8AC3E}">
        <p14:creationId xmlns:p14="http://schemas.microsoft.com/office/powerpoint/2010/main" val="175229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ses_bush_garden_129053_3840x2400.jpg"/>
          <p:cNvPicPr>
            <a:picLocks noChangeAspect="1"/>
          </p:cNvPicPr>
          <p:nvPr/>
        </p:nvPicPr>
        <p:blipFill>
          <a:blip r:embed="rId2"/>
          <a:stretch>
            <a:fillRect/>
          </a:stretch>
        </p:blipFill>
        <p:spPr>
          <a:xfrm>
            <a:off x="0" y="0"/>
            <a:ext cx="12192000" cy="6858000"/>
          </a:xfrm>
          <a:prstGeom prst="rect">
            <a:avLst/>
          </a:prstGeom>
        </p:spPr>
      </p:pic>
      <p:sp>
        <p:nvSpPr>
          <p:cNvPr id="5" name="Rectangle 4"/>
          <p:cNvSpPr/>
          <p:nvPr/>
        </p:nvSpPr>
        <p:spPr>
          <a:xfrm>
            <a:off x="4036567" y="0"/>
            <a:ext cx="3013966" cy="1569660"/>
          </a:xfrm>
          <a:prstGeom prst="rect">
            <a:avLst/>
          </a:prstGeom>
        </p:spPr>
        <p:txBody>
          <a:bodyPr wrap="none">
            <a:spAutoFit/>
          </a:bodyPr>
          <a:lstStyle/>
          <a:p>
            <a:pPr algn="ctr"/>
            <a:r>
              <a:rPr lang="bn-BD" sz="9600" dirty="0" smtClean="0">
                <a:solidFill>
                  <a:srgbClr val="FFFF00"/>
                </a:solidFill>
                <a:latin typeface="NikoshBAN" pitchFamily="2" charset="0"/>
                <a:cs typeface="NikoshBAN" pitchFamily="2" charset="0"/>
              </a:rPr>
              <a:t>স্বাগতম</a:t>
            </a:r>
            <a:endParaRPr lang="en-US" sz="9600"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609531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5947"/>
          </a:xfrm>
          <a:solidFill>
            <a:schemeClr val="accent1">
              <a:lumMod val="75000"/>
            </a:schemeClr>
          </a:solidFill>
        </p:spPr>
        <p:txBody>
          <a:bodyPr/>
          <a:lstStyle/>
          <a:p>
            <a:pPr algn="ctr"/>
            <a:r>
              <a:rPr lang="bn-BD" dirty="0" smtClean="0">
                <a:latin typeface="NikoshBAN" pitchFamily="2" charset="0"/>
                <a:cs typeface="NikoshBAN" pitchFamily="2" charset="0"/>
              </a:rPr>
              <a:t>সাধু ও চলিত ভাষার বৈশিষ্ট্য</a:t>
            </a:r>
            <a:endParaRPr lang="en-US" dirty="0">
              <a:latin typeface="NikoshBAN" pitchFamily="2" charset="0"/>
              <a:cs typeface="NikoshBAN" pitchFamily="2" charset="0"/>
            </a:endParaRPr>
          </a:p>
        </p:txBody>
      </p:sp>
      <p:sp>
        <p:nvSpPr>
          <p:cNvPr id="5" name="Content Placeholder 4"/>
          <p:cNvSpPr>
            <a:spLocks noGrp="1"/>
          </p:cNvSpPr>
          <p:nvPr>
            <p:ph sz="half" idx="1"/>
          </p:nvPr>
        </p:nvSpPr>
        <p:spPr>
          <a:xfrm>
            <a:off x="0" y="1117600"/>
            <a:ext cx="6019800" cy="5740400"/>
          </a:xfrm>
          <a:solidFill>
            <a:srgbClr val="00B0F0"/>
          </a:solidFill>
        </p:spPr>
        <p:txBody>
          <a:bodyPr>
            <a:normAutofit/>
          </a:bodyPr>
          <a:lstStyle/>
          <a:p>
            <a:pPr algn="ctr">
              <a:buNone/>
            </a:pPr>
            <a:r>
              <a:rPr lang="en-US" u="sng" dirty="0" err="1" smtClean="0">
                <a:latin typeface="NikoshBAN" pitchFamily="2" charset="0"/>
                <a:cs typeface="NikoshBAN" pitchFamily="2" charset="0"/>
              </a:rPr>
              <a:t>সাধু</a:t>
            </a:r>
            <a:r>
              <a:rPr lang="en-US" u="sng" dirty="0" smtClean="0">
                <a:latin typeface="NikoshBAN" pitchFamily="2" charset="0"/>
                <a:cs typeface="NikoshBAN" pitchFamily="2" charset="0"/>
              </a:rPr>
              <a:t> </a:t>
            </a:r>
            <a:r>
              <a:rPr lang="en-US" u="sng" dirty="0" err="1" smtClean="0">
                <a:latin typeface="NikoshBAN" pitchFamily="2" charset="0"/>
                <a:cs typeface="NikoshBAN" pitchFamily="2" charset="0"/>
              </a:rPr>
              <a:t>ভাষা</a:t>
            </a:r>
            <a:endParaRPr lang="en-US" u="sng" dirty="0" smtClean="0">
              <a:latin typeface="NikoshBAN" pitchFamily="2" charset="0"/>
              <a:cs typeface="NikoshBAN" pitchFamily="2" charset="0"/>
            </a:endParaRPr>
          </a:p>
          <a:p>
            <a:pPr marL="514350" indent="-514350">
              <a:buAutoNum type="arabicPeriod"/>
            </a:pPr>
            <a:r>
              <a:rPr lang="bn-BD" dirty="0" smtClean="0">
                <a:latin typeface="NikoshBAN" pitchFamily="2" charset="0"/>
                <a:cs typeface="NikoshBAN" pitchFamily="2" charset="0"/>
              </a:rPr>
              <a:t>সাধু ভাষার রূপ অপরিবর্তনীয়। অঞ্চলভেদে বা কালক্রমে এর কোনো পরিবর্তন হয়না।</a:t>
            </a:r>
          </a:p>
          <a:p>
            <a:pPr marL="514350" indent="-514350">
              <a:buNone/>
            </a:pPr>
            <a:r>
              <a:rPr lang="bn-BD" dirty="0" smtClean="0">
                <a:latin typeface="NikoshBAN" pitchFamily="2" charset="0"/>
                <a:cs typeface="NikoshBAN" pitchFamily="2" charset="0"/>
              </a:rPr>
              <a:t>২. এ ভাষারীতি ব্যাকরণের সুনির্ধারিত নিয়ম অনুসরণ করে চলে।এর পদবিন্যাস সুনিয়ন্ত্রিত ও সুনির্দিষ্ট।</a:t>
            </a:r>
          </a:p>
          <a:p>
            <a:pPr marL="514350" indent="-514350">
              <a:buNone/>
            </a:pPr>
            <a:r>
              <a:rPr lang="bn-BD" dirty="0" smtClean="0">
                <a:latin typeface="NikoshBAN" pitchFamily="2" charset="0"/>
                <a:cs typeface="NikoshBAN" pitchFamily="2" charset="0"/>
              </a:rPr>
              <a:t>৩. সাধু ভাষারীতিতে তৎসম বা সংস্কৃত শব্দের ব্যবহার বেশি বলে এ ভাষায় এক প্রকার আভিজাত্য ও গাম্ভীর্য আছে।</a:t>
            </a:r>
          </a:p>
          <a:p>
            <a:pPr marL="514350" indent="-514350">
              <a:buNone/>
            </a:pPr>
            <a:r>
              <a:rPr lang="bn-BD" dirty="0" smtClean="0">
                <a:latin typeface="NikoshBAN" pitchFamily="2" charset="0"/>
                <a:cs typeface="NikoshBAN" pitchFamily="2" charset="0"/>
              </a:rPr>
              <a:t>৪. সাধু ভাষায় তৎসম বা সংস্কৃত শব্দের ব্যবহারর বেশি।</a:t>
            </a:r>
          </a:p>
          <a:p>
            <a:pPr marL="514350" indent="-514350">
              <a:buNone/>
            </a:pPr>
            <a:r>
              <a:rPr lang="bn-BD" dirty="0" smtClean="0">
                <a:latin typeface="NikoshBAN" pitchFamily="2" charset="0"/>
                <a:cs typeface="NikoshBAN" pitchFamily="2" charset="0"/>
              </a:rPr>
              <a:t>৫. সাধু ভাষা বক্তৃতা, ভাষণ ও নাটকের সংলাপের উপযোগী নয়।</a:t>
            </a:r>
            <a:r>
              <a:rPr lang="en-US" dirty="0" smtClean="0">
                <a:latin typeface="NikoshBAN" pitchFamily="2" charset="0"/>
                <a:cs typeface="NikoshBAN" pitchFamily="2" charset="0"/>
              </a:rPr>
              <a:t> </a:t>
            </a:r>
            <a:endParaRPr lang="bn-BD"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6" name="Content Placeholder 5"/>
          <p:cNvSpPr>
            <a:spLocks noGrp="1"/>
          </p:cNvSpPr>
          <p:nvPr>
            <p:ph sz="half" idx="2"/>
          </p:nvPr>
        </p:nvSpPr>
        <p:spPr>
          <a:xfrm>
            <a:off x="6032500" y="1206500"/>
            <a:ext cx="6159500" cy="5651500"/>
          </a:xfrm>
          <a:solidFill>
            <a:srgbClr val="00B050"/>
          </a:solidFill>
        </p:spPr>
        <p:txBody>
          <a:bodyPr>
            <a:normAutofit/>
          </a:bodyPr>
          <a:lstStyle/>
          <a:p>
            <a:pPr algn="ctr">
              <a:buNone/>
            </a:pPr>
            <a:r>
              <a:rPr lang="bn-BD" u="sng" dirty="0" smtClean="0">
                <a:latin typeface="NikoshBAN" pitchFamily="2" charset="0"/>
                <a:cs typeface="NikoshBAN" pitchFamily="2" charset="0"/>
              </a:rPr>
              <a:t>চলিত</a:t>
            </a:r>
            <a:r>
              <a:rPr lang="en-US" u="sng" dirty="0" smtClean="0">
                <a:latin typeface="NikoshBAN" pitchFamily="2" charset="0"/>
                <a:cs typeface="NikoshBAN" pitchFamily="2" charset="0"/>
              </a:rPr>
              <a:t> </a:t>
            </a:r>
            <a:r>
              <a:rPr lang="en-US" u="sng" dirty="0" err="1" smtClean="0">
                <a:latin typeface="NikoshBAN" pitchFamily="2" charset="0"/>
                <a:cs typeface="NikoshBAN" pitchFamily="2" charset="0"/>
              </a:rPr>
              <a:t>ভাষা</a:t>
            </a:r>
            <a:endParaRPr lang="bn-BD" u="sng" dirty="0" smtClean="0">
              <a:latin typeface="NikoshBAN" pitchFamily="2" charset="0"/>
              <a:cs typeface="NikoshBAN" pitchFamily="2" charset="0"/>
            </a:endParaRPr>
          </a:p>
          <a:p>
            <a:pPr marL="514350" indent="-514350">
              <a:buAutoNum type="arabicPeriod"/>
            </a:pPr>
            <a:r>
              <a:rPr lang="bn-BD" dirty="0" smtClean="0">
                <a:latin typeface="NikoshBAN" pitchFamily="2" charset="0"/>
                <a:cs typeface="NikoshBAN" pitchFamily="2" charset="0"/>
              </a:rPr>
              <a:t>চলিত ভাসারীতি সর্বজনবোধ্য মুখের ও লেখার ভাষা।</a:t>
            </a:r>
          </a:p>
          <a:p>
            <a:pPr marL="514350" indent="-514350">
              <a:buAutoNum type="arabicPeriod"/>
            </a:pPr>
            <a:r>
              <a:rPr lang="bn-BD" dirty="0" smtClean="0">
                <a:latin typeface="NikoshBAN" pitchFamily="2" charset="0"/>
                <a:cs typeface="NikoshBAN" pitchFamily="2" charset="0"/>
              </a:rPr>
              <a:t>চলিত ভাষা সব সময় ব্যাকরণের প্রাচীন নিয়ম মেনে চলে না।</a:t>
            </a:r>
          </a:p>
          <a:p>
            <a:pPr marL="514350" indent="-514350">
              <a:buAutoNum type="arabicPeriod"/>
            </a:pPr>
            <a:r>
              <a:rPr lang="bn-BD" dirty="0" smtClean="0">
                <a:latin typeface="NikoshBAN" pitchFamily="2" charset="0"/>
                <a:cs typeface="NikoshBAN" pitchFamily="2" charset="0"/>
              </a:rPr>
              <a:t>চলিত ভাষায় পদবিন্যাসরীতি অনেক সময় পরিবর্তিত হয়।</a:t>
            </a:r>
          </a:p>
          <a:p>
            <a:pPr marL="514350" indent="-514350">
              <a:buAutoNum type="arabicPeriod"/>
            </a:pPr>
            <a:r>
              <a:rPr lang="bn-BD" dirty="0" smtClean="0">
                <a:latin typeface="NikoshBAN" pitchFamily="2" charset="0"/>
                <a:cs typeface="NikoshBAN" pitchFamily="2" charset="0"/>
              </a:rPr>
              <a:t>চলিত ভাষায় তৎসম ভা সংস্কৃত শব্দের ব্যবহার কম।</a:t>
            </a:r>
          </a:p>
          <a:p>
            <a:pPr marL="514350" indent="-514350">
              <a:buAutoNum type="arabicPeriod"/>
            </a:pPr>
            <a:r>
              <a:rPr lang="bn-BD" dirty="0" smtClean="0">
                <a:latin typeface="NikoshBAN" pitchFamily="2" charset="0"/>
                <a:cs typeface="NikoshBAN" pitchFamily="2" charset="0"/>
              </a:rPr>
              <a:t>চলিত ভাষা বক্তৃতা, ভাষণ ও নাটকের সংলাপের উপযোগী।</a:t>
            </a:r>
            <a:endParaRPr lang="en-US" dirty="0" smtClean="0">
              <a:latin typeface="NikoshBAN" pitchFamily="2" charset="0"/>
              <a:cs typeface="NikoshBAN" pitchFamily="2" charset="0"/>
            </a:endParaRP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66192"/>
          </a:xfrm>
          <a:solidFill>
            <a:srgbClr val="3399FF"/>
          </a:solidFill>
        </p:spPr>
        <p:txBody>
          <a:bodyPr/>
          <a:lstStyle/>
          <a:p>
            <a:pPr algn="ctr"/>
            <a:r>
              <a:rPr lang="en-US" dirty="0" err="1" smtClean="0">
                <a:latin typeface="NikoshBAN" pitchFamily="2" charset="0"/>
                <a:cs typeface="NikoshBAN" pitchFamily="2" charset="0"/>
              </a:rPr>
              <a:t>সাধু</a:t>
            </a:r>
            <a:r>
              <a:rPr lang="en-US" dirty="0" smtClean="0">
                <a:latin typeface="NikoshBAN" pitchFamily="2" charset="0"/>
                <a:cs typeface="NikoshBAN" pitchFamily="2" charset="0"/>
              </a:rPr>
              <a:t> ও </a:t>
            </a:r>
            <a:r>
              <a:rPr lang="en-US" dirty="0" err="1" smtClean="0">
                <a:latin typeface="NikoshBAN" pitchFamily="2" charset="0"/>
                <a:cs typeface="NikoshBAN" pitchFamily="2" charset="0"/>
              </a:rPr>
              <a:t>চলিত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ভাষারীতির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কয়েকটি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পার্থক্য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দেখানো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হলোঃ</a:t>
            </a:r>
            <a:endParaRPr lang="en-US" dirty="0">
              <a:latin typeface="NikoshBAN" pitchFamily="2" charset="0"/>
              <a:cs typeface="NikoshBAN" pitchFamily="2" charset="0"/>
            </a:endParaRPr>
          </a:p>
        </p:txBody>
      </p:sp>
      <p:sp>
        <p:nvSpPr>
          <p:cNvPr id="3" name="Content Placeholder 2"/>
          <p:cNvSpPr>
            <a:spLocks noGrp="1"/>
          </p:cNvSpPr>
          <p:nvPr>
            <p:ph sz="half" idx="1"/>
          </p:nvPr>
        </p:nvSpPr>
        <p:spPr>
          <a:xfrm>
            <a:off x="0" y="1193800"/>
            <a:ext cx="6019800" cy="5816600"/>
          </a:xfrm>
        </p:spPr>
        <p:style>
          <a:lnRef idx="1">
            <a:schemeClr val="accent5"/>
          </a:lnRef>
          <a:fillRef idx="3">
            <a:schemeClr val="accent5"/>
          </a:fillRef>
          <a:effectRef idx="2">
            <a:schemeClr val="accent5"/>
          </a:effectRef>
          <a:fontRef idx="minor">
            <a:schemeClr val="lt1"/>
          </a:fontRef>
        </p:style>
        <p:txBody>
          <a:bodyPr>
            <a:normAutofit/>
          </a:bodyPr>
          <a:lstStyle/>
          <a:p>
            <a:pPr marL="514350" indent="-514350">
              <a:buAutoNum type="arabicPeriod"/>
            </a:pPr>
            <a:r>
              <a:rPr lang="en-US" dirty="0" err="1" smtClean="0">
                <a:latin typeface="NikoshBAN" pitchFamily="2" charset="0"/>
                <a:cs typeface="NikoshBAN" pitchFamily="2" charset="0"/>
              </a:rPr>
              <a:t>সাধু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সর্বজনগ্রাহ্য</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লেখার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a:t>
            </a:r>
            <a:r>
              <a:rPr lang="en-US" dirty="0" smtClean="0">
                <a:latin typeface="NikoshBAN" pitchFamily="2" charset="0"/>
                <a:cs typeface="NikoshBAN" pitchFamily="2" charset="0"/>
              </a:rPr>
              <a:t>।</a:t>
            </a:r>
          </a:p>
          <a:p>
            <a:pPr marL="514350" indent="-514350">
              <a:buNone/>
            </a:pPr>
            <a:r>
              <a:rPr lang="en-US" dirty="0" smtClean="0">
                <a:latin typeface="NikoshBAN" pitchFamily="2" charset="0"/>
                <a:cs typeface="NikoshBAN" pitchFamily="2" charset="0"/>
              </a:rPr>
              <a:t>২. </a:t>
            </a:r>
            <a:r>
              <a:rPr lang="en-US" dirty="0" err="1" smtClean="0">
                <a:latin typeface="NikoshBAN" pitchFamily="2" charset="0"/>
                <a:cs typeface="NikoshBAN" pitchFamily="2" charset="0"/>
              </a:rPr>
              <a:t>সাধু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ব্যাকরণের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নিয়ম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চলে</a:t>
            </a:r>
            <a:r>
              <a:rPr lang="en-US" dirty="0" smtClean="0">
                <a:latin typeface="NikoshBAN" pitchFamily="2" charset="0"/>
                <a:cs typeface="NikoshBAN" pitchFamily="2" charset="0"/>
              </a:rPr>
              <a:t>।</a:t>
            </a:r>
          </a:p>
          <a:p>
            <a:pPr marL="514350" indent="-514350">
              <a:buNone/>
            </a:pPr>
            <a:r>
              <a:rPr lang="en-US" dirty="0" smtClean="0">
                <a:latin typeface="NikoshBAN" pitchFamily="2" charset="0"/>
                <a:cs typeface="NikoshBAN" pitchFamily="2" charset="0"/>
              </a:rPr>
              <a:t>৩. </a:t>
            </a:r>
            <a:r>
              <a:rPr lang="en-US" dirty="0" err="1" smtClean="0">
                <a:latin typeface="NikoshBAN" pitchFamily="2" charset="0"/>
                <a:cs typeface="NikoshBAN" pitchFamily="2" charset="0"/>
              </a:rPr>
              <a:t>সাধু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পদবিন্যারীতি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সুনির্দিষ্ট</a:t>
            </a:r>
            <a:r>
              <a:rPr lang="en-US" dirty="0" smtClean="0">
                <a:latin typeface="NikoshBAN" pitchFamily="2" charset="0"/>
                <a:cs typeface="NikoshBAN" pitchFamily="2" charset="0"/>
              </a:rPr>
              <a:t>।</a:t>
            </a:r>
          </a:p>
          <a:p>
            <a:pPr marL="514350" indent="-514350">
              <a:buNone/>
            </a:pPr>
            <a:r>
              <a:rPr lang="en-US" dirty="0" smtClean="0">
                <a:latin typeface="NikoshBAN" pitchFamily="2" charset="0"/>
                <a:cs typeface="NikoshBAN" pitchFamily="2" charset="0"/>
              </a:rPr>
              <a:t>৪. </a:t>
            </a:r>
            <a:r>
              <a:rPr lang="en-US" dirty="0" err="1" smtClean="0">
                <a:latin typeface="NikoshBAN" pitchFamily="2" charset="0"/>
                <a:cs typeface="NikoshBAN" pitchFamily="2" charset="0"/>
              </a:rPr>
              <a:t>সাধু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ভাষায়</a:t>
            </a:r>
            <a:r>
              <a:rPr lang="en-US" dirty="0" smtClean="0">
                <a:latin typeface="NikoshBAN" pitchFamily="2" charset="0"/>
                <a:cs typeface="NikoshBAN" pitchFamily="2" charset="0"/>
              </a:rPr>
              <a:t> ত</a:t>
            </a:r>
            <a:r>
              <a:rPr lang="bn-BD" dirty="0" smtClean="0">
                <a:latin typeface="NikoshBAN" pitchFamily="2" charset="0"/>
                <a:cs typeface="NikoshBAN" pitchFamily="2" charset="0"/>
              </a:rPr>
              <a:t>ৎসম বা সংস্কৃত শব্দের ব্যবহার বেশি।</a:t>
            </a:r>
          </a:p>
          <a:p>
            <a:pPr marL="514350" indent="-514350">
              <a:buNone/>
            </a:pPr>
            <a:r>
              <a:rPr lang="bn-BD" dirty="0" smtClean="0">
                <a:latin typeface="NikoshBAN" pitchFamily="2" charset="0"/>
                <a:cs typeface="NikoshBAN" pitchFamily="2" charset="0"/>
              </a:rPr>
              <a:t>৫. </a:t>
            </a:r>
            <a:r>
              <a:rPr lang="en-US" dirty="0" err="1" smtClean="0">
                <a:latin typeface="NikoshBAN" pitchFamily="2" charset="0"/>
                <a:cs typeface="NikoshBAN" pitchFamily="2" charset="0"/>
              </a:rPr>
              <a:t>সাধু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a:t>
            </a:r>
            <a:r>
              <a:rPr lang="en-US" dirty="0" smtClean="0">
                <a:latin typeface="NikoshBAN" pitchFamily="2" charset="0"/>
                <a:cs typeface="NikoshBAN" pitchFamily="2" charset="0"/>
              </a:rPr>
              <a:t> </a:t>
            </a:r>
            <a:r>
              <a:rPr lang="bn-BD" dirty="0" smtClean="0">
                <a:latin typeface="NikoshBAN" pitchFamily="2" charset="0"/>
                <a:cs typeface="NikoshBAN" pitchFamily="2" charset="0"/>
              </a:rPr>
              <a:t>বক্তৃতা, ভাষণ ও নাটকের সংলাপের উপযোগী নয়।</a:t>
            </a:r>
          </a:p>
          <a:p>
            <a:pPr marL="514350" indent="-514350">
              <a:buNone/>
            </a:pPr>
            <a:r>
              <a:rPr lang="bn-BD" dirty="0" smtClean="0">
                <a:latin typeface="NikoshBAN" pitchFamily="2" charset="0"/>
                <a:cs typeface="NikoshBAN" pitchFamily="2" charset="0"/>
              </a:rPr>
              <a:t>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ভাষায়</a:t>
            </a:r>
            <a:r>
              <a:rPr lang="en-US" dirty="0" smtClean="0">
                <a:latin typeface="NikoshBAN" pitchFamily="2" charset="0"/>
                <a:cs typeface="NikoshBAN" pitchFamily="2" charset="0"/>
              </a:rPr>
              <a:t> </a:t>
            </a:r>
            <a:r>
              <a:rPr lang="bn-BD" dirty="0" smtClean="0">
                <a:latin typeface="NikoshBAN" pitchFamily="2" charset="0"/>
                <a:cs typeface="NikoshBAN" pitchFamily="2" charset="0"/>
              </a:rPr>
              <a:t>সর্বনাম, ক্রিয়া ও অব্যয় পদের পূর্ণরূপ ব্যবহৃত হয়।</a:t>
            </a:r>
          </a:p>
          <a:p>
            <a:pPr marL="514350" indent="-514350">
              <a:buNone/>
            </a:pPr>
            <a:r>
              <a:rPr lang="bn-BD" dirty="0" smtClean="0">
                <a:latin typeface="NikoshBAN" pitchFamily="2" charset="0"/>
                <a:cs typeface="NikoshBAN" pitchFamily="2" charset="0"/>
              </a:rPr>
              <a:t>৭. </a:t>
            </a:r>
            <a:r>
              <a:rPr lang="en-US" dirty="0" err="1" smtClean="0">
                <a:latin typeface="NikoshBAN" pitchFamily="2" charset="0"/>
                <a:cs typeface="NikoshBAN" pitchFamily="2" charset="0"/>
              </a:rPr>
              <a:t>সাধু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a:t>
            </a:r>
            <a:r>
              <a:rPr lang="bn-BD" dirty="0" smtClean="0">
                <a:latin typeface="NikoshBAN" pitchFamily="2" charset="0"/>
                <a:cs typeface="NikoshBAN" pitchFamily="2" charset="0"/>
              </a:rPr>
              <a:t> গুরুগম্ভীর, দুর্বোধ্য ও মন্থর।</a:t>
            </a:r>
          </a:p>
          <a:p>
            <a:pPr marL="514350" indent="-514350">
              <a:buNone/>
            </a:pPr>
            <a:r>
              <a:rPr lang="bn-BD" dirty="0" smtClean="0">
                <a:latin typeface="NikoshBAN" pitchFamily="2" charset="0"/>
                <a:cs typeface="NikoshBAN" pitchFamily="2" charset="0"/>
              </a:rPr>
              <a:t>৮. </a:t>
            </a:r>
            <a:r>
              <a:rPr lang="en-US" dirty="0" err="1" smtClean="0">
                <a:latin typeface="NikoshBAN" pitchFamily="2" charset="0"/>
                <a:cs typeface="NikoshBAN" pitchFamily="2" charset="0"/>
              </a:rPr>
              <a:t>সাধু</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a:t>
            </a:r>
            <a:r>
              <a:rPr lang="bn-BD" dirty="0" smtClean="0">
                <a:latin typeface="NikoshBAN" pitchFamily="2" charset="0"/>
                <a:cs typeface="NikoshBAN" pitchFamily="2" charset="0"/>
              </a:rPr>
              <a:t>রীতি অপরিবর্তনীয়, তাই কৃত্রিম।</a:t>
            </a:r>
            <a:endParaRPr lang="en-US" dirty="0">
              <a:latin typeface="NikoshBAN" pitchFamily="2" charset="0"/>
              <a:cs typeface="NikoshBAN" pitchFamily="2" charset="0"/>
            </a:endParaRPr>
          </a:p>
        </p:txBody>
      </p:sp>
      <p:sp>
        <p:nvSpPr>
          <p:cNvPr id="4" name="Content Placeholder 3"/>
          <p:cNvSpPr>
            <a:spLocks noGrp="1"/>
          </p:cNvSpPr>
          <p:nvPr>
            <p:ph sz="half" idx="2"/>
          </p:nvPr>
        </p:nvSpPr>
        <p:spPr>
          <a:xfrm>
            <a:off x="5994400" y="1130300"/>
            <a:ext cx="6197600" cy="57277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marL="514350" indent="-514350">
              <a:buAutoNum type="arabicPeriod"/>
            </a:pPr>
            <a:r>
              <a:rPr lang="bn-BD" dirty="0" smtClean="0">
                <a:latin typeface="NikoshBAN" pitchFamily="2" charset="0"/>
                <a:cs typeface="NikoshBAN" pitchFamily="2" charset="0"/>
              </a:rPr>
              <a:t>চলিত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সর্বজনগ্রাহ্য</a:t>
            </a:r>
            <a:r>
              <a:rPr lang="bn-BD" dirty="0" smtClean="0">
                <a:latin typeface="NikoshBAN" pitchFamily="2" charset="0"/>
                <a:cs typeface="NikoshBAN" pitchFamily="2" charset="0"/>
              </a:rPr>
              <a:t> মুখের ও</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লেখার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a:t>
            </a:r>
            <a:r>
              <a:rPr lang="en-US" dirty="0" smtClean="0">
                <a:latin typeface="NikoshBAN" pitchFamily="2" charset="0"/>
                <a:cs typeface="NikoshBAN" pitchFamily="2" charset="0"/>
              </a:rPr>
              <a:t>।</a:t>
            </a:r>
          </a:p>
          <a:p>
            <a:pPr marL="514350" indent="-514350">
              <a:buNone/>
            </a:pPr>
            <a:r>
              <a:rPr lang="en-US" dirty="0" smtClean="0">
                <a:latin typeface="NikoshBAN" pitchFamily="2" charset="0"/>
                <a:cs typeface="NikoshBAN" pitchFamily="2" charset="0"/>
              </a:rPr>
              <a:t>২. </a:t>
            </a:r>
            <a:r>
              <a:rPr lang="bn-BD" dirty="0" smtClean="0">
                <a:latin typeface="NikoshBAN" pitchFamily="2" charset="0"/>
                <a:cs typeface="NikoshBAN" pitchFamily="2" charset="0"/>
              </a:rPr>
              <a:t>চলিত </a:t>
            </a:r>
            <a:r>
              <a:rPr lang="en-US" dirty="0" err="1" smtClean="0">
                <a:latin typeface="NikoshBAN" pitchFamily="2" charset="0"/>
                <a:cs typeface="NikoshBAN" pitchFamily="2" charset="0"/>
              </a:rPr>
              <a:t>ভাষারীতি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সব</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ব্যাকরণের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নিয়ম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মেনে</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চলে</a:t>
            </a:r>
            <a:r>
              <a:rPr lang="bn-BD" dirty="0" smtClean="0">
                <a:latin typeface="NikoshBAN" pitchFamily="2" charset="0"/>
                <a:cs typeface="NikoshBAN" pitchFamily="2" charset="0"/>
              </a:rPr>
              <a:t> না।</a:t>
            </a:r>
            <a:endParaRPr lang="en-US" dirty="0" smtClean="0">
              <a:latin typeface="NikoshBAN" pitchFamily="2" charset="0"/>
              <a:cs typeface="NikoshBAN" pitchFamily="2" charset="0"/>
            </a:endParaRPr>
          </a:p>
          <a:p>
            <a:pPr marL="514350" indent="-514350">
              <a:buNone/>
            </a:pPr>
            <a:r>
              <a:rPr lang="en-US" dirty="0" smtClean="0">
                <a:latin typeface="NikoshBAN" pitchFamily="2" charset="0"/>
                <a:cs typeface="NikoshBAN" pitchFamily="2" charset="0"/>
              </a:rPr>
              <a:t>৩. </a:t>
            </a:r>
            <a:r>
              <a:rPr lang="bn-BD" dirty="0" smtClean="0">
                <a:latin typeface="NikoshBAN" pitchFamily="2" charset="0"/>
                <a:cs typeface="NikoshBAN" pitchFamily="2" charset="0"/>
              </a:rPr>
              <a:t>চলিত </a:t>
            </a:r>
            <a:r>
              <a:rPr lang="en-US" dirty="0" err="1" smtClean="0">
                <a:latin typeface="NikoshBAN" pitchFamily="2" charset="0"/>
                <a:cs typeface="NikoshBAN" pitchFamily="2" charset="0"/>
              </a:rPr>
              <a:t>ভাষায়</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পদবিন্যারীতি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সুনির্দিষ্ট</a:t>
            </a:r>
            <a:r>
              <a:rPr lang="bn-BD" dirty="0" smtClean="0">
                <a:latin typeface="NikoshBAN" pitchFamily="2" charset="0"/>
                <a:cs typeface="NikoshBAN" pitchFamily="2" charset="0"/>
              </a:rPr>
              <a:t> নয়।</a:t>
            </a:r>
            <a:endParaRPr lang="en-US" dirty="0" smtClean="0">
              <a:latin typeface="NikoshBAN" pitchFamily="2" charset="0"/>
              <a:cs typeface="NikoshBAN" pitchFamily="2" charset="0"/>
            </a:endParaRPr>
          </a:p>
          <a:p>
            <a:pPr marL="514350" indent="-514350">
              <a:buNone/>
            </a:pPr>
            <a:r>
              <a:rPr lang="en-US" dirty="0" smtClean="0">
                <a:latin typeface="NikoshBAN" pitchFamily="2" charset="0"/>
                <a:cs typeface="NikoshBAN" pitchFamily="2" charset="0"/>
              </a:rPr>
              <a:t>৪. </a:t>
            </a:r>
            <a:r>
              <a:rPr lang="bn-BD" dirty="0" smtClean="0">
                <a:latin typeface="NikoshBAN" pitchFamily="2" charset="0"/>
                <a:cs typeface="NikoshBAN" pitchFamily="2" charset="0"/>
              </a:rPr>
              <a:t>চলিত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ভাষায়</a:t>
            </a:r>
            <a:r>
              <a:rPr lang="en-US" dirty="0" smtClean="0">
                <a:latin typeface="NikoshBAN" pitchFamily="2" charset="0"/>
                <a:cs typeface="NikoshBAN" pitchFamily="2" charset="0"/>
              </a:rPr>
              <a:t> ত</a:t>
            </a:r>
            <a:r>
              <a:rPr lang="bn-BD" dirty="0" smtClean="0">
                <a:latin typeface="NikoshBAN" pitchFamily="2" charset="0"/>
                <a:cs typeface="NikoshBAN" pitchFamily="2" charset="0"/>
              </a:rPr>
              <a:t>ৎসম বা সংস্কৃত শব্দের ব্যবহার কম।</a:t>
            </a:r>
          </a:p>
          <a:p>
            <a:pPr marL="514350" indent="-514350">
              <a:buNone/>
            </a:pPr>
            <a:r>
              <a:rPr lang="bn-BD" dirty="0" smtClean="0">
                <a:latin typeface="NikoshBAN" pitchFamily="2" charset="0"/>
                <a:cs typeface="NikoshBAN" pitchFamily="2" charset="0"/>
              </a:rPr>
              <a:t>৫. চলিত </a:t>
            </a:r>
            <a:r>
              <a:rPr lang="en-US" dirty="0" err="1" smtClean="0">
                <a:latin typeface="NikoshBAN" pitchFamily="2" charset="0"/>
                <a:cs typeface="NikoshBAN" pitchFamily="2" charset="0"/>
              </a:rPr>
              <a:t>ভাষা</a:t>
            </a:r>
            <a:r>
              <a:rPr lang="en-US" dirty="0" smtClean="0">
                <a:latin typeface="NikoshBAN" pitchFamily="2" charset="0"/>
                <a:cs typeface="NikoshBAN" pitchFamily="2" charset="0"/>
              </a:rPr>
              <a:t> </a:t>
            </a:r>
            <a:r>
              <a:rPr lang="bn-BD" dirty="0" smtClean="0">
                <a:latin typeface="NikoshBAN" pitchFamily="2" charset="0"/>
                <a:cs typeface="NikoshBAN" pitchFamily="2" charset="0"/>
              </a:rPr>
              <a:t>বক্তৃতা, ভাষণ ও নাটকের সংলাপের উপযোগী।</a:t>
            </a:r>
          </a:p>
          <a:p>
            <a:pPr marL="514350" indent="-514350">
              <a:buNone/>
            </a:pPr>
            <a:r>
              <a:rPr lang="bn-BD" dirty="0" smtClean="0">
                <a:latin typeface="NikoshBAN" pitchFamily="2" charset="0"/>
                <a:cs typeface="NikoshBAN" pitchFamily="2" charset="0"/>
              </a:rPr>
              <a:t>৬.</a:t>
            </a:r>
            <a:r>
              <a:rPr lang="en-US" dirty="0" smtClean="0">
                <a:latin typeface="NikoshBAN" pitchFamily="2" charset="0"/>
                <a:cs typeface="NikoshBAN" pitchFamily="2" charset="0"/>
              </a:rPr>
              <a:t> </a:t>
            </a:r>
            <a:r>
              <a:rPr lang="bn-BD" dirty="0" smtClean="0">
                <a:latin typeface="NikoshBAN" pitchFamily="2" charset="0"/>
                <a:cs typeface="NikoshBAN" pitchFamily="2" charset="0"/>
              </a:rPr>
              <a:t>চলিত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ভাষায়</a:t>
            </a:r>
            <a:r>
              <a:rPr lang="en-US" dirty="0" smtClean="0">
                <a:latin typeface="NikoshBAN" pitchFamily="2" charset="0"/>
                <a:cs typeface="NikoshBAN" pitchFamily="2" charset="0"/>
              </a:rPr>
              <a:t> </a:t>
            </a:r>
            <a:r>
              <a:rPr lang="bn-BD" dirty="0" smtClean="0">
                <a:latin typeface="NikoshBAN" pitchFamily="2" charset="0"/>
                <a:cs typeface="NikoshBAN" pitchFamily="2" charset="0"/>
              </a:rPr>
              <a:t>সর্বনাম, ক্রিয়া ও অব্যয় পদের সংক্ষিপ্তরূপ ব্যবহৃত হয়।</a:t>
            </a:r>
          </a:p>
          <a:p>
            <a:pPr marL="514350" indent="-514350">
              <a:buNone/>
            </a:pPr>
            <a:r>
              <a:rPr lang="bn-BD" dirty="0" smtClean="0">
                <a:latin typeface="NikoshBAN" pitchFamily="2" charset="0"/>
                <a:cs typeface="NikoshBAN" pitchFamily="2" charset="0"/>
              </a:rPr>
              <a:t>৭. চলিত ভাষা</a:t>
            </a:r>
            <a:r>
              <a:rPr lang="en-US" dirty="0" smtClean="0">
                <a:latin typeface="NikoshBAN" pitchFamily="2" charset="0"/>
                <a:cs typeface="NikoshBAN" pitchFamily="2" charset="0"/>
              </a:rPr>
              <a:t> </a:t>
            </a:r>
            <a:r>
              <a:rPr lang="bn-BD" dirty="0" smtClean="0">
                <a:latin typeface="NikoshBAN" pitchFamily="2" charset="0"/>
                <a:cs typeface="NikoshBAN" pitchFamily="2" charset="0"/>
              </a:rPr>
              <a:t>চটুল, সরল ও সাবলীল।</a:t>
            </a:r>
          </a:p>
          <a:p>
            <a:pPr marL="514350" indent="-514350">
              <a:buNone/>
            </a:pPr>
            <a:r>
              <a:rPr lang="bn-BD" dirty="0" smtClean="0">
                <a:latin typeface="NikoshBAN" pitchFamily="2" charset="0"/>
                <a:cs typeface="NikoshBAN" pitchFamily="2" charset="0"/>
              </a:rPr>
              <a:t>৮. চলিত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ভাষা</a:t>
            </a:r>
            <a:r>
              <a:rPr lang="bn-BD" dirty="0" smtClean="0">
                <a:latin typeface="NikoshBAN" pitchFamily="2" charset="0"/>
                <a:cs typeface="NikoshBAN" pitchFamily="2" charset="0"/>
              </a:rPr>
              <a:t>রীতি পরিবর্তনশীল, তাই জীবন্ত।</a:t>
            </a:r>
            <a:endParaRPr lang="en-US" dirty="0" smtClean="0">
              <a:latin typeface="NikoshBAN" pitchFamily="2" charset="0"/>
              <a:cs typeface="NikoshBAN" pitchFamily="2" charset="0"/>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tx2">
              <a:lumMod val="40000"/>
              <a:lumOff val="60000"/>
            </a:schemeClr>
          </a:solidFill>
        </p:spPr>
        <p:txBody>
          <a:bodyPr>
            <a:noAutofit/>
          </a:bodyPr>
          <a:lstStyle/>
          <a:p>
            <a:pPr algn="ctr"/>
            <a:r>
              <a:rPr lang="bn-BD" sz="11500" dirty="0" smtClean="0">
                <a:latin typeface="NikoshBAN" pitchFamily="2" charset="0"/>
                <a:cs typeface="NikoshBAN" pitchFamily="2" charset="0"/>
              </a:rPr>
              <a:t>একক কাজ</a:t>
            </a:r>
            <a:endParaRPr lang="en-US" sz="11500" dirty="0">
              <a:latin typeface="NikoshBAN" pitchFamily="2" charset="0"/>
              <a:cs typeface="NikoshBAN" pitchFamily="2" charset="0"/>
            </a:endParaRPr>
          </a:p>
        </p:txBody>
      </p:sp>
      <p:sp>
        <p:nvSpPr>
          <p:cNvPr id="3" name="Content Placeholder 2"/>
          <p:cNvSpPr>
            <a:spLocks noGrp="1"/>
          </p:cNvSpPr>
          <p:nvPr>
            <p:ph idx="1"/>
          </p:nvPr>
        </p:nvSpPr>
        <p:spPr>
          <a:xfrm>
            <a:off x="0" y="1648692"/>
            <a:ext cx="12192000" cy="5209308"/>
          </a:xfrm>
          <a:solidFill>
            <a:schemeClr val="accent2">
              <a:lumMod val="60000"/>
              <a:lumOff val="40000"/>
            </a:schemeClr>
          </a:solidFill>
        </p:spPr>
        <p:txBody>
          <a:bodyPr>
            <a:normAutofit/>
          </a:bodyPr>
          <a:lstStyle/>
          <a:p>
            <a:pPr>
              <a:buNone/>
            </a:pPr>
            <a:endParaRPr lang="bn-BD" sz="3200" dirty="0" smtClean="0">
              <a:latin typeface="NikoshBAN" pitchFamily="2" charset="0"/>
              <a:cs typeface="NikoshBAN" pitchFamily="2" charset="0"/>
            </a:endParaRPr>
          </a:p>
          <a:p>
            <a:pPr>
              <a:buNone/>
            </a:pPr>
            <a:endParaRPr lang="en-US" sz="3200" dirty="0" smtClean="0">
              <a:latin typeface="NikoshBAN" pitchFamily="2" charset="0"/>
              <a:cs typeface="NikoshBAN" pitchFamily="2" charset="0"/>
            </a:endParaRPr>
          </a:p>
          <a:p>
            <a:pPr>
              <a:buNone/>
            </a:pPr>
            <a:r>
              <a:rPr lang="bn-BD" sz="4000" dirty="0" smtClean="0">
                <a:latin typeface="NikoshBAN" pitchFamily="2" charset="0"/>
                <a:cs typeface="NikoshBAN" pitchFamily="2" charset="0"/>
              </a:rPr>
              <a:t> </a:t>
            </a:r>
            <a:r>
              <a:rPr lang="bn-BD" sz="3200" dirty="0" smtClean="0">
                <a:latin typeface="NikoshBAN" pitchFamily="2" charset="0"/>
                <a:cs typeface="NikoshBAN" pitchFamily="2" charset="0"/>
              </a:rPr>
              <a:t>   </a:t>
            </a:r>
            <a:r>
              <a:rPr lang="bn-BD" sz="4000" dirty="0" smtClean="0">
                <a:latin typeface="NikoshBAN" pitchFamily="2" charset="0"/>
                <a:cs typeface="NikoshBAN" pitchFamily="2" charset="0"/>
              </a:rPr>
              <a:t> ১. </a:t>
            </a:r>
            <a:r>
              <a:rPr lang="bn-BD" sz="4400" dirty="0" smtClean="0">
                <a:latin typeface="NikoshBAN" pitchFamily="2" charset="0"/>
                <a:cs typeface="NikoshBAN" pitchFamily="2" charset="0"/>
              </a:rPr>
              <a:t>মানুষ </a:t>
            </a:r>
            <a:r>
              <a:rPr lang="bn-BD" sz="4800" dirty="0" smtClean="0">
                <a:latin typeface="NikoshBAN" pitchFamily="2" charset="0"/>
                <a:cs typeface="NikoshBAN" pitchFamily="2" charset="0"/>
              </a:rPr>
              <a:t>ভাষার সাহায্যে মনের কী কী ভাব প্রকাশ করতে পারে </a:t>
            </a:r>
          </a:p>
          <a:p>
            <a:pPr>
              <a:buNone/>
            </a:pPr>
            <a:r>
              <a:rPr lang="bn-BD" sz="4800" dirty="0" smtClean="0">
                <a:latin typeface="NikoshBAN" pitchFamily="2" charset="0"/>
                <a:cs typeface="NikoshBAN" pitchFamily="2" charset="0"/>
              </a:rPr>
              <a:t>       তার একটি তালিকা তৈরি করো।               </a:t>
            </a:r>
            <a:endParaRPr lang="bn-BD" sz="4000" dirty="0" smtClean="0">
              <a:latin typeface="NikoshBAN" pitchFamily="2" charset="0"/>
              <a:cs typeface="NikoshBAN" pitchFamily="2" charset="0"/>
            </a:endParaRPr>
          </a:p>
          <a:p>
            <a:pPr>
              <a:buNone/>
            </a:pPr>
            <a:endParaRPr lang="bn-BD" sz="3200" dirty="0" smtClean="0">
              <a:latin typeface="NikoshBAN" pitchFamily="2" charset="0"/>
              <a:cs typeface="NikoshBAN" pitchFamily="2" charset="0"/>
            </a:endParaRPr>
          </a:p>
          <a:p>
            <a:pPr>
              <a:buNone/>
            </a:pPr>
            <a:endParaRPr lang="en-US" sz="4000" dirty="0">
              <a:latin typeface="NikoshBAN" pitchFamily="2" charset="0"/>
              <a:cs typeface="NikoshBAN" pitchFamily="2"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chemeClr val="accent2">
              <a:lumMod val="40000"/>
              <a:lumOff val="60000"/>
            </a:schemeClr>
          </a:solidFill>
        </p:spPr>
        <p:txBody>
          <a:bodyPr>
            <a:noAutofit/>
          </a:bodyPr>
          <a:lstStyle/>
          <a:p>
            <a:pPr algn="ctr"/>
            <a:r>
              <a:rPr lang="bn-BD" sz="13800" dirty="0" smtClean="0">
                <a:latin typeface="NikoshBAN" pitchFamily="2" charset="0"/>
                <a:cs typeface="NikoshBAN" pitchFamily="2" charset="0"/>
              </a:rPr>
              <a:t>বাড়ির কাজ</a:t>
            </a:r>
            <a:endParaRPr lang="en-US" sz="13800" dirty="0">
              <a:latin typeface="NikoshBAN" pitchFamily="2" charset="0"/>
              <a:cs typeface="NikoshBAN" pitchFamily="2" charset="0"/>
            </a:endParaRPr>
          </a:p>
        </p:txBody>
      </p:sp>
      <p:sp>
        <p:nvSpPr>
          <p:cNvPr id="3" name="Content Placeholder 2"/>
          <p:cNvSpPr>
            <a:spLocks noGrp="1"/>
          </p:cNvSpPr>
          <p:nvPr>
            <p:ph idx="1"/>
          </p:nvPr>
        </p:nvSpPr>
        <p:spPr>
          <a:xfrm>
            <a:off x="0" y="1620982"/>
            <a:ext cx="12192000" cy="5237018"/>
          </a:xfrm>
          <a:solidFill>
            <a:schemeClr val="accent2">
              <a:lumMod val="60000"/>
              <a:lumOff val="40000"/>
            </a:schemeClr>
          </a:solidFill>
        </p:spPr>
        <p:txBody>
          <a:bodyPr>
            <a:noAutofit/>
          </a:bodyPr>
          <a:lstStyle/>
          <a:p>
            <a:pPr>
              <a:buFont typeface="Wingdings" pitchFamily="2" charset="2"/>
              <a:buChar char="q"/>
            </a:pPr>
            <a:endParaRPr lang="bn-BD" sz="6600" dirty="0" smtClean="0">
              <a:latin typeface="NikoshBAN" pitchFamily="2" charset="0"/>
              <a:cs typeface="NikoshBAN" pitchFamily="2" charset="0"/>
            </a:endParaRPr>
          </a:p>
          <a:p>
            <a:pPr>
              <a:buFont typeface="Wingdings" pitchFamily="2" charset="2"/>
              <a:buChar char="q"/>
            </a:pPr>
            <a:r>
              <a:rPr lang="bn-BD" sz="6600" dirty="0" smtClean="0">
                <a:latin typeface="NikoshBAN" pitchFamily="2" charset="0"/>
                <a:cs typeface="NikoshBAN" pitchFamily="2" charset="0"/>
              </a:rPr>
              <a:t> </a:t>
            </a:r>
            <a:r>
              <a:rPr lang="bn-BD" sz="5400" dirty="0" smtClean="0">
                <a:latin typeface="NikoshBAN" pitchFamily="2" charset="0"/>
                <a:cs typeface="NikoshBAN" pitchFamily="2" charset="0"/>
              </a:rPr>
              <a:t>‘ আমার কার্য আমি করিয়াছি। এক্ষণ তাহাদিগের ইচ্ছা হইলে আমাকে পুরস্কার প্রদান করিবে।’- এই রকম করে সাধু ভাষায় ১০টি বাক্য তৈরি করো।তারপর সেগুলোকে চলিত ভাষায় রূপান্তর করে দেখাও। </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a:solidFill>
            <a:srgbClr val="92D050"/>
          </a:solidFill>
        </p:spPr>
        <p:txBody>
          <a:bodyPr>
            <a:noAutofit/>
          </a:bodyPr>
          <a:lstStyle/>
          <a:p>
            <a:pPr algn="ctr"/>
            <a:endParaRPr lang="en-US" sz="13800" dirty="0">
              <a:solidFill>
                <a:srgbClr val="C00000"/>
              </a:solidFill>
              <a:latin typeface="NikoshBAN" pitchFamily="2" charset="0"/>
              <a:cs typeface="NikoshBAN" pitchFamily="2" charset="0"/>
            </a:endParaRPr>
          </a:p>
        </p:txBody>
      </p:sp>
      <p:pic>
        <p:nvPicPr>
          <p:cNvPr id="1027" name="Picture 3" descr="F:\Mobile\Face book\Facebook\FB_IMG_1592662695549.jpg"/>
          <p:cNvPicPr>
            <a:picLocks noGrp="1" noChangeAspect="1" noChangeArrowheads="1"/>
          </p:cNvPicPr>
          <p:nvPr>
            <p:ph idx="1"/>
          </p:nvPr>
        </p:nvPicPr>
        <p:blipFill>
          <a:blip r:embed="rId2"/>
          <a:srcRect/>
          <a:stretch>
            <a:fillRect/>
          </a:stretch>
        </p:blipFill>
        <p:spPr bwMode="auto">
          <a:xfrm>
            <a:off x="1" y="0"/>
            <a:ext cx="12191999" cy="7798905"/>
          </a:xfrm>
          <a:prstGeom prst="rect">
            <a:avLst/>
          </a:prstGeom>
          <a:noFill/>
        </p:spPr>
      </p:pic>
      <p:sp>
        <p:nvSpPr>
          <p:cNvPr id="10" name="Rectangle 9"/>
          <p:cNvSpPr/>
          <p:nvPr/>
        </p:nvSpPr>
        <p:spPr>
          <a:xfrm rot="19752057">
            <a:off x="2600359" y="2364566"/>
            <a:ext cx="6122283" cy="2646878"/>
          </a:xfrm>
          <a:prstGeom prst="rect">
            <a:avLst/>
          </a:prstGeom>
        </p:spPr>
        <p:txBody>
          <a:bodyPr wrap="square">
            <a:spAutoFit/>
          </a:bodyPr>
          <a:lstStyle/>
          <a:p>
            <a:pPr algn="ctr"/>
            <a:r>
              <a:rPr lang="bn-BD" sz="16600" dirty="0" smtClean="0">
                <a:solidFill>
                  <a:srgbClr val="C00000"/>
                </a:solidFill>
                <a:latin typeface="NikoshBAN" pitchFamily="2" charset="0"/>
                <a:cs typeface="NikoshBAN" pitchFamily="2" charset="0"/>
              </a:rPr>
              <a:t>ধন্যবাদ</a:t>
            </a:r>
            <a:endParaRPr lang="en-US" sz="2800" dirty="0"/>
          </a:p>
        </p:txBody>
      </p:sp>
    </p:spTree>
  </p:cSld>
  <p:clrMapOvr>
    <a:masterClrMapping/>
  </p:clrMapOvr>
  <p:transition>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731817"/>
          </a:xfrm>
          <a:solidFill>
            <a:schemeClr val="tx2">
              <a:lumMod val="60000"/>
              <a:lumOff val="40000"/>
            </a:schemeClr>
          </a:solidFill>
        </p:spPr>
        <p:txBody>
          <a:bodyPr>
            <a:normAutofit/>
          </a:bodyPr>
          <a:lstStyle/>
          <a:p>
            <a:pPr algn="ctr"/>
            <a:r>
              <a:rPr lang="en-US" sz="8000" dirty="0" err="1" smtClean="0">
                <a:latin typeface="Nikosh" pitchFamily="2" charset="0"/>
                <a:cs typeface="Nikosh" pitchFamily="2" charset="0"/>
              </a:rPr>
              <a:t>শিক্ষক</a:t>
            </a:r>
            <a:r>
              <a:rPr lang="en-US" sz="8000" dirty="0" smtClean="0">
                <a:latin typeface="Nikosh" pitchFamily="2" charset="0"/>
                <a:cs typeface="Nikosh" pitchFamily="2" charset="0"/>
              </a:rPr>
              <a:t> </a:t>
            </a:r>
            <a:r>
              <a:rPr lang="en-US" sz="8000" dirty="0" err="1" smtClean="0">
                <a:latin typeface="Nikosh" pitchFamily="2" charset="0"/>
                <a:cs typeface="Nikosh" pitchFamily="2" charset="0"/>
              </a:rPr>
              <a:t>পরিচিতি</a:t>
            </a:r>
            <a:endParaRPr lang="en-US" sz="8000" dirty="0">
              <a:latin typeface="Nikosh" pitchFamily="2" charset="0"/>
              <a:cs typeface="Nikosh" pitchFamily="2" charset="0"/>
            </a:endParaRPr>
          </a:p>
        </p:txBody>
      </p:sp>
      <p:sp>
        <p:nvSpPr>
          <p:cNvPr id="3" name="Content Placeholder 2"/>
          <p:cNvSpPr>
            <a:spLocks noGrp="1"/>
          </p:cNvSpPr>
          <p:nvPr>
            <p:ph idx="1"/>
          </p:nvPr>
        </p:nvSpPr>
        <p:spPr>
          <a:xfrm>
            <a:off x="0" y="1704110"/>
            <a:ext cx="12192000" cy="5153890"/>
          </a:xfrm>
          <a:solidFill>
            <a:schemeClr val="accent1">
              <a:lumMod val="40000"/>
              <a:lumOff val="60000"/>
            </a:schemeClr>
          </a:solidFill>
        </p:spPr>
        <p:txBody>
          <a:bodyPr/>
          <a:lstStyle/>
          <a:p>
            <a:pPr algn="ctr">
              <a:buNone/>
            </a:pP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ইসমাইল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a:t>
            </a:r>
            <a:r>
              <a:rPr lang="en-US" dirty="0" smtClean="0">
                <a:latin typeface="NikoshBAN" pitchFamily="2" charset="0"/>
                <a:cs typeface="NikoshBAN" pitchFamily="2" charset="0"/>
              </a:rPr>
              <a:t> </a:t>
            </a:r>
          </a:p>
          <a:p>
            <a:pPr algn="ctr">
              <a:buNone/>
            </a:pPr>
            <a:r>
              <a:rPr lang="en-US" dirty="0" err="1" smtClean="0">
                <a:latin typeface="NikoshBAN" pitchFamily="2" charset="0"/>
                <a:cs typeface="NikoshBAN" pitchFamily="2" charset="0"/>
              </a:rPr>
              <a:t>দাসউরা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সিনিয়র</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আলিম</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মাদরাসা</a:t>
            </a:r>
            <a:endParaRPr lang="en-US" dirty="0" smtClean="0">
              <a:latin typeface="NikoshBAN" pitchFamily="2" charset="0"/>
              <a:cs typeface="NikoshBAN" pitchFamily="2" charset="0"/>
            </a:endParaRPr>
          </a:p>
          <a:p>
            <a:pPr algn="ctr">
              <a:buNone/>
            </a:pPr>
            <a:r>
              <a:rPr lang="en-US" dirty="0" err="1" smtClean="0">
                <a:latin typeface="NikoshBAN" pitchFamily="2" charset="0"/>
                <a:cs typeface="NikoshBAN" pitchFamily="2" charset="0"/>
              </a:rPr>
              <a:t>বিয়ানীবাজার,সিলেট</a:t>
            </a:r>
            <a:endParaRPr lang="en-US" dirty="0" smtClean="0">
              <a:latin typeface="NikoshBAN" pitchFamily="2" charset="0"/>
              <a:cs typeface="NikoshBAN" pitchFamily="2" charset="0"/>
            </a:endParaRPr>
          </a:p>
          <a:p>
            <a:pPr algn="ctr">
              <a:buNone/>
            </a:pPr>
            <a:r>
              <a:rPr lang="en-US" dirty="0" smtClean="0">
                <a:latin typeface="NikoshBAN" pitchFamily="2" charset="0"/>
                <a:cs typeface="NikoshBAN" pitchFamily="2" charset="0"/>
              </a:rPr>
              <a:t>০১৭৩৪৩৪৬৫০৩</a:t>
            </a:r>
            <a:endParaRPr lang="bn-BD" dirty="0" smtClean="0">
              <a:latin typeface="NikoshBAN" pitchFamily="2" charset="0"/>
              <a:cs typeface="NikoshBAN" pitchFamily="2" charset="0"/>
            </a:endParaRPr>
          </a:p>
          <a:p>
            <a:pPr algn="ctr">
              <a:buNone/>
            </a:pPr>
            <a:endParaRPr lang="bn-BD" dirty="0" smtClean="0">
              <a:latin typeface="NikoshBAN" pitchFamily="2" charset="0"/>
              <a:cs typeface="NikoshBAN" pitchFamily="2" charset="0"/>
            </a:endParaRPr>
          </a:p>
          <a:p>
            <a:pPr algn="ctr">
              <a:buNone/>
            </a:pPr>
            <a:r>
              <a:rPr lang="bn-BD" dirty="0" smtClean="0">
                <a:solidFill>
                  <a:srgbClr val="0070C0"/>
                </a:solidFill>
                <a:latin typeface="NikoshBAN" pitchFamily="2" charset="0"/>
                <a:cs typeface="NikoshBAN" pitchFamily="2" charset="0"/>
              </a:rPr>
              <a:t>    </a:t>
            </a:r>
            <a:endParaRPr lang="bn-BD" sz="3600" dirty="0" smtClean="0">
              <a:latin typeface="NikoshBAN" pitchFamily="2" charset="0"/>
              <a:cs typeface="NikoshBAN" pitchFamily="2" charset="0"/>
            </a:endParaRPr>
          </a:p>
        </p:txBody>
      </p:sp>
    </p:spTree>
    <p:extLst>
      <p:ext uri="{BB962C8B-B14F-4D97-AF65-F5344CB8AC3E}">
        <p14:creationId xmlns:p14="http://schemas.microsoft.com/office/powerpoint/2010/main" val="2433875036"/>
      </p:ext>
    </p:extLst>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092035"/>
          </a:xfrm>
          <a:solidFill>
            <a:schemeClr val="accent2">
              <a:lumMod val="40000"/>
              <a:lumOff val="60000"/>
            </a:schemeClr>
          </a:solidFill>
        </p:spPr>
        <p:txBody>
          <a:bodyPr>
            <a:normAutofit/>
          </a:bodyPr>
          <a:lstStyle/>
          <a:p>
            <a:pPr algn="ctr"/>
            <a:r>
              <a:rPr lang="bn-BD" sz="8800" dirty="0" smtClean="0">
                <a:latin typeface="NikoshBAN" pitchFamily="2" charset="0"/>
                <a:cs typeface="NikoshBAN" pitchFamily="2" charset="0"/>
              </a:rPr>
              <a:t>পাঠ পরিচিতি</a:t>
            </a:r>
            <a:endParaRPr lang="en-US" sz="8800" dirty="0">
              <a:latin typeface="NikoshBAN" pitchFamily="2" charset="0"/>
              <a:cs typeface="NikoshBAN" pitchFamily="2" charset="0"/>
            </a:endParaRPr>
          </a:p>
        </p:txBody>
      </p:sp>
      <p:sp>
        <p:nvSpPr>
          <p:cNvPr id="3" name="Content Placeholder 2"/>
          <p:cNvSpPr>
            <a:spLocks noGrp="1"/>
          </p:cNvSpPr>
          <p:nvPr>
            <p:ph idx="1"/>
          </p:nvPr>
        </p:nvSpPr>
        <p:spPr>
          <a:xfrm>
            <a:off x="0" y="2066924"/>
            <a:ext cx="12192000" cy="4791075"/>
          </a:xfrm>
          <a:solidFill>
            <a:schemeClr val="accent1">
              <a:lumMod val="40000"/>
              <a:lumOff val="60000"/>
            </a:schemeClr>
          </a:solidFill>
        </p:spPr>
        <p:txBody>
          <a:bodyPr/>
          <a:lstStyle/>
          <a:p>
            <a:pPr>
              <a:buNone/>
            </a:pPr>
            <a:r>
              <a:rPr lang="bn-BD" dirty="0" smtClean="0">
                <a:latin typeface="NikoshBAN" pitchFamily="2" charset="0"/>
                <a:cs typeface="NikoshBAN" pitchFamily="2" charset="0"/>
              </a:rPr>
              <a:t>    </a:t>
            </a:r>
          </a:p>
          <a:p>
            <a:pPr>
              <a:buNone/>
            </a:pPr>
            <a:r>
              <a:rPr lang="bn-BD" dirty="0" smtClean="0">
                <a:latin typeface="NikoshBAN" pitchFamily="2" charset="0"/>
                <a:cs typeface="NikoshBAN" pitchFamily="2" charset="0"/>
              </a:rPr>
              <a:t> </a:t>
            </a:r>
            <a:r>
              <a:rPr lang="en-US" sz="4800" dirty="0" err="1" smtClean="0">
                <a:latin typeface="NikoshBAN" pitchFamily="2" charset="0"/>
                <a:cs typeface="NikoshBAN" pitchFamily="2" charset="0"/>
              </a:rPr>
              <a:t>বাংলা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ব্যাকরণ</a:t>
            </a:r>
            <a:r>
              <a:rPr lang="en-US" sz="4800" dirty="0" smtClean="0">
                <a:latin typeface="NikoshBAN" pitchFamily="2" charset="0"/>
                <a:cs typeface="NikoshBAN" pitchFamily="2" charset="0"/>
              </a:rPr>
              <a:t> ও </a:t>
            </a:r>
            <a:r>
              <a:rPr lang="en-US" sz="4800" dirty="0" err="1" smtClean="0">
                <a:latin typeface="NikoshBAN" pitchFamily="2" charset="0"/>
                <a:cs typeface="NikoshBAN" pitchFamily="2" charset="0"/>
              </a:rPr>
              <a:t>নির্মিতি</a:t>
            </a:r>
            <a:endParaRPr lang="bn-BD" sz="4800" dirty="0" smtClean="0">
              <a:latin typeface="NikoshBAN" pitchFamily="2" charset="0"/>
              <a:cs typeface="NikoshBAN" pitchFamily="2" charset="0"/>
            </a:endParaRPr>
          </a:p>
          <a:p>
            <a:pPr>
              <a:buNone/>
            </a:pPr>
            <a:r>
              <a:rPr lang="bn-BD" sz="4800" dirty="0" smtClean="0">
                <a:latin typeface="NikoshBAN" pitchFamily="2" charset="0"/>
                <a:cs typeface="NikoshBAN" pitchFamily="2" charset="0"/>
              </a:rPr>
              <a:t>     শ্রেণি – </a:t>
            </a:r>
            <a:r>
              <a:rPr lang="en-US" sz="4800" dirty="0" err="1" smtClean="0">
                <a:latin typeface="NikoshBAN" pitchFamily="2" charset="0"/>
                <a:cs typeface="NikoshBAN" pitchFamily="2" charset="0"/>
              </a:rPr>
              <a:t>অষ্টম</a:t>
            </a:r>
            <a:endParaRPr lang="bn-BD" sz="4800" dirty="0" smtClean="0">
              <a:latin typeface="NikoshBAN" pitchFamily="2" charset="0"/>
              <a:cs typeface="NikoshBAN" pitchFamily="2" charset="0"/>
            </a:endParaRPr>
          </a:p>
          <a:p>
            <a:pPr>
              <a:buNone/>
            </a:pPr>
            <a:r>
              <a:rPr lang="bn-BD" sz="4800" dirty="0" smtClean="0">
                <a:latin typeface="NikoshBAN" pitchFamily="2" charset="0"/>
                <a:cs typeface="NikoshBAN" pitchFamily="2" charset="0"/>
              </a:rPr>
              <a:t>      প্রথম </a:t>
            </a:r>
            <a:r>
              <a:rPr lang="en-US" sz="4800" dirty="0" err="1" smtClean="0">
                <a:latin typeface="NikoshBAN" pitchFamily="2" charset="0"/>
                <a:cs typeface="NikoshBAN" pitchFamily="2" charset="0"/>
              </a:rPr>
              <a:t>পরিচ্ছেদ</a:t>
            </a:r>
            <a:endParaRPr lang="en-US" sz="4800" dirty="0">
              <a:latin typeface="NikoshBAN" pitchFamily="2" charset="0"/>
              <a:cs typeface="NikoshBAN" pitchFamily="2" charset="0"/>
            </a:endParaRPr>
          </a:p>
        </p:txBody>
      </p:sp>
      <p:pic>
        <p:nvPicPr>
          <p:cNvPr id="4" name="Picture 3" descr="bab.JPG"/>
          <p:cNvPicPr>
            <a:picLocks noChangeAspect="1"/>
          </p:cNvPicPr>
          <p:nvPr/>
        </p:nvPicPr>
        <p:blipFill>
          <a:blip r:embed="rId2"/>
          <a:stretch>
            <a:fillRect/>
          </a:stretch>
        </p:blipFill>
        <p:spPr>
          <a:xfrm>
            <a:off x="7262191" y="2067340"/>
            <a:ext cx="2968487" cy="4200938"/>
          </a:xfrm>
          <a:prstGeom prst="rect">
            <a:avLst/>
          </a:prstGeom>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2244436"/>
          </a:xfrm>
          <a:solidFill>
            <a:schemeClr val="accent1">
              <a:lumMod val="60000"/>
              <a:lumOff val="40000"/>
            </a:schemeClr>
          </a:solidFill>
        </p:spPr>
        <p:txBody>
          <a:bodyPr>
            <a:noAutofit/>
          </a:bodyPr>
          <a:lstStyle/>
          <a:p>
            <a:pPr algn="ctr"/>
            <a:r>
              <a:rPr lang="bn-BD" sz="6600" dirty="0" smtClean="0">
                <a:latin typeface="NikoshBAN" pitchFamily="2" charset="0"/>
                <a:cs typeface="NikoshBAN" pitchFamily="2" charset="0"/>
              </a:rPr>
              <a:t>শিখনফল</a:t>
            </a:r>
            <a:r>
              <a:rPr lang="bn-BD" sz="11500" dirty="0" smtClean="0">
                <a:latin typeface="NikoshBAN" pitchFamily="2" charset="0"/>
                <a:cs typeface="NikoshBAN" pitchFamily="2" charset="0"/>
              </a:rPr>
              <a:t> </a:t>
            </a:r>
            <a:r>
              <a:rPr lang="bn-BD" sz="8000" dirty="0" smtClean="0">
                <a:latin typeface="NikoshBAN" pitchFamily="2" charset="0"/>
                <a:cs typeface="NikoshBAN" pitchFamily="2" charset="0"/>
              </a:rPr>
              <a:t/>
            </a:r>
            <a:br>
              <a:rPr lang="bn-BD" sz="8000" dirty="0" smtClean="0">
                <a:latin typeface="NikoshBAN" pitchFamily="2" charset="0"/>
                <a:cs typeface="NikoshBAN" pitchFamily="2" charset="0"/>
              </a:rPr>
            </a:br>
            <a:endParaRPr lang="en-US" sz="8000" dirty="0">
              <a:latin typeface="NikoshBAN" pitchFamily="2" charset="0"/>
              <a:cs typeface="NikoshBAN" pitchFamily="2" charset="0"/>
            </a:endParaRPr>
          </a:p>
        </p:txBody>
      </p:sp>
      <p:sp>
        <p:nvSpPr>
          <p:cNvPr id="3" name="Content Placeholder 2"/>
          <p:cNvSpPr>
            <a:spLocks noGrp="1"/>
          </p:cNvSpPr>
          <p:nvPr>
            <p:ph idx="1"/>
          </p:nvPr>
        </p:nvSpPr>
        <p:spPr>
          <a:xfrm>
            <a:off x="0" y="2216727"/>
            <a:ext cx="12192000" cy="4641273"/>
          </a:xfrm>
          <a:solidFill>
            <a:schemeClr val="tx2">
              <a:lumMod val="40000"/>
              <a:lumOff val="60000"/>
            </a:schemeClr>
          </a:solidFill>
        </p:spPr>
        <p:txBody>
          <a:bodyPr>
            <a:normAutofit fontScale="92500" lnSpcReduction="20000"/>
          </a:bodyPr>
          <a:lstStyle/>
          <a:p>
            <a:pPr>
              <a:buNone/>
            </a:pPr>
            <a:r>
              <a:rPr lang="en-US" dirty="0" smtClean="0">
                <a:latin typeface="NikoshBAN" pitchFamily="2" charset="0"/>
                <a:cs typeface="NikoshBAN" pitchFamily="2" charset="0"/>
              </a:rPr>
              <a:t>      </a:t>
            </a:r>
            <a:r>
              <a:rPr lang="en-US" sz="5400" dirty="0" err="1" smtClean="0">
                <a:latin typeface="NikoshBAN" pitchFamily="2" charset="0"/>
                <a:cs typeface="NikoshBAN" pitchFamily="2" charset="0"/>
              </a:rPr>
              <a:t>এই</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পাঠ</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শেষে</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শিক্ষার্থীরা</a:t>
            </a:r>
            <a:r>
              <a:rPr lang="en-US" sz="5400" dirty="0" smtClean="0">
                <a:latin typeface="NikoshBAN" pitchFamily="2" charset="0"/>
                <a:cs typeface="NikoshBAN" pitchFamily="2" charset="0"/>
              </a:rPr>
              <a:t> ………………</a:t>
            </a:r>
          </a:p>
          <a:p>
            <a:pPr>
              <a:buNone/>
            </a:pPr>
            <a:r>
              <a:rPr lang="en-US" sz="4800" dirty="0" smtClean="0">
                <a:latin typeface="NikoshBAN" pitchFamily="2" charset="0"/>
                <a:cs typeface="NikoshBAN" pitchFamily="2" charset="0"/>
              </a:rPr>
              <a:t>  </a:t>
            </a:r>
            <a:r>
              <a:rPr lang="bn-BD" sz="4000" dirty="0" smtClean="0">
                <a:latin typeface="NikoshBAN" pitchFamily="2" charset="0"/>
                <a:cs typeface="NikoshBAN" pitchFamily="2" charset="0"/>
              </a:rPr>
              <a:t>1. ভাষা, মাতৃভাষা ও রাষ্ট্রভাষা</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সম্পর্কে </a:t>
            </a:r>
            <a:r>
              <a:rPr lang="en-US" sz="4000" dirty="0" err="1" smtClean="0">
                <a:latin typeface="NikoshBAN" pitchFamily="2" charset="0"/>
                <a:cs typeface="NikoshBAN" pitchFamily="2" charset="0"/>
              </a:rPr>
              <a:t>বিশ্লেষণ</a:t>
            </a:r>
            <a:r>
              <a:rPr lang="bn-BD" sz="4000" dirty="0" smtClean="0">
                <a:latin typeface="NikoshBAN" pitchFamily="2" charset="0"/>
                <a:cs typeface="NikoshBAN" pitchFamily="2" charset="0"/>
              </a:rPr>
              <a:t> করতে পারবে।</a:t>
            </a:r>
          </a:p>
          <a:p>
            <a:pPr marL="742950" indent="-742950">
              <a:buNone/>
            </a:pPr>
            <a:r>
              <a:rPr lang="en-US" sz="4000" dirty="0" smtClean="0">
                <a:latin typeface="NikoshBAN" pitchFamily="2" charset="0"/>
                <a:cs typeface="NikoshBAN" pitchFamily="2" charset="0"/>
              </a:rPr>
              <a:t>  ২. </a:t>
            </a:r>
            <a:r>
              <a:rPr lang="bn-BD" sz="4000" dirty="0" smtClean="0">
                <a:latin typeface="NikoshBAN" pitchFamily="2" charset="0"/>
                <a:cs typeface="NikoshBAN" pitchFamily="2" charset="0"/>
              </a:rPr>
              <a:t>সাধু ও চলিত ভাষারীতির বৈশিষ্ট্য</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ব্যাখ্যা</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করতে পারবে</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a:t>
            </a:r>
            <a:r>
              <a:rPr lang="en-US" sz="4000" dirty="0" smtClean="0">
                <a:latin typeface="NikoshBAN" pitchFamily="2" charset="0"/>
                <a:cs typeface="NikoshBAN" pitchFamily="2" charset="0"/>
              </a:rPr>
              <a:t>  </a:t>
            </a:r>
          </a:p>
          <a:p>
            <a:pPr marL="742950" indent="-742950">
              <a:buNone/>
            </a:pPr>
            <a:r>
              <a:rPr lang="en-US" sz="4000" dirty="0" smtClean="0">
                <a:latin typeface="NikoshBAN" pitchFamily="2" charset="0"/>
                <a:cs typeface="NikoshBAN" pitchFamily="2" charset="0"/>
              </a:rPr>
              <a:t>  ৩. </a:t>
            </a:r>
            <a:r>
              <a:rPr lang="bn-BD" sz="4000" dirty="0" smtClean="0">
                <a:latin typeface="NikoshBAN" pitchFamily="2" charset="0"/>
                <a:cs typeface="NikoshBAN" pitchFamily="2" charset="0"/>
              </a:rPr>
              <a:t>সাধু ও চলিত ভাষারীতির পার্থক্য নিরূপণ করতে পারবে।</a:t>
            </a:r>
          </a:p>
          <a:p>
            <a:pPr marL="742950" indent="-742950">
              <a:buNone/>
            </a:pPr>
            <a:r>
              <a:rPr lang="en-US" sz="4000" dirty="0" smtClean="0">
                <a:latin typeface="NikoshBAN" pitchFamily="2" charset="0"/>
                <a:cs typeface="NikoshBAN" pitchFamily="2" charset="0"/>
              </a:rPr>
              <a:t>  </a:t>
            </a:r>
            <a:endParaRPr lang="bn-BD" sz="4000" dirty="0" smtClean="0">
              <a:latin typeface="NikoshBAN" pitchFamily="2" charset="0"/>
              <a:cs typeface="NikoshBAN" pitchFamily="2" charset="0"/>
            </a:endParaRPr>
          </a:p>
          <a:p>
            <a:pPr marL="742950" indent="-742950">
              <a:buNone/>
            </a:pPr>
            <a:r>
              <a:rPr lang="bn-BD" sz="4000" dirty="0" smtClean="0">
                <a:latin typeface="NikoshBAN" pitchFamily="2" charset="0"/>
                <a:cs typeface="NikoshBAN" pitchFamily="2" charset="0"/>
              </a:rPr>
              <a:t>   </a:t>
            </a:r>
            <a:r>
              <a:rPr lang="en-US" sz="4000" dirty="0" smtClean="0">
                <a:latin typeface="NikoshBAN" pitchFamily="2" charset="0"/>
                <a:cs typeface="NikoshBAN" pitchFamily="2" charset="0"/>
              </a:rPr>
              <a:t>  </a:t>
            </a:r>
          </a:p>
          <a:p>
            <a:pPr>
              <a:buNone/>
            </a:pPr>
            <a:endParaRPr lang="bn-BD" sz="4000" dirty="0" smtClean="0">
              <a:latin typeface="NikoshBAN" pitchFamily="2" charset="0"/>
              <a:cs typeface="NikoshBAN" pitchFamily="2" charset="0"/>
            </a:endParaRPr>
          </a:p>
          <a:p>
            <a:pPr>
              <a:buNone/>
            </a:pPr>
            <a:r>
              <a:rPr lang="en-US" sz="4000" dirty="0" smtClean="0">
                <a:latin typeface="NikoshBAN" pitchFamily="2" charset="0"/>
                <a:cs typeface="NikoshBAN" pitchFamily="2" charset="0"/>
              </a:rPr>
              <a:t>   </a:t>
            </a: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90688"/>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sz="6000" dirty="0" smtClean="0">
                <a:solidFill>
                  <a:srgbClr val="7030A0"/>
                </a:solidFill>
                <a:latin typeface="NikoshBAN" pitchFamily="2" charset="0"/>
                <a:cs typeface="NikoshBAN" pitchFamily="2" charset="0"/>
              </a:rPr>
              <a:t/>
            </a:r>
            <a:br>
              <a:rPr lang="en-US" sz="6000" dirty="0" smtClean="0">
                <a:solidFill>
                  <a:srgbClr val="7030A0"/>
                </a:solidFill>
                <a:latin typeface="NikoshBAN" pitchFamily="2" charset="0"/>
                <a:cs typeface="NikoshBAN" pitchFamily="2" charset="0"/>
              </a:rPr>
            </a:br>
            <a:r>
              <a:rPr lang="bn-BD" sz="6000" dirty="0" smtClean="0">
                <a:solidFill>
                  <a:srgbClr val="7030A0"/>
                </a:solidFill>
                <a:latin typeface="NikoshBAN" pitchFamily="2" charset="0"/>
                <a:cs typeface="NikoshBAN" pitchFamily="2" charset="0"/>
              </a:rPr>
              <a:t>এসো আমরা ভিডিওটি দেখি</a:t>
            </a:r>
            <a:r>
              <a:rPr lang="en-US" sz="6000" dirty="0" smtClean="0">
                <a:solidFill>
                  <a:srgbClr val="7030A0"/>
                </a:solidFill>
                <a:latin typeface="NikoshBAN" pitchFamily="2" charset="0"/>
                <a:cs typeface="NikoshBAN" pitchFamily="2" charset="0"/>
              </a:rPr>
              <a:t/>
            </a:r>
            <a:br>
              <a:rPr lang="en-US" sz="6000" dirty="0" smtClean="0">
                <a:solidFill>
                  <a:srgbClr val="7030A0"/>
                </a:solidFill>
                <a:latin typeface="NikoshBAN" pitchFamily="2" charset="0"/>
                <a:cs typeface="NikoshBAN" pitchFamily="2" charset="0"/>
              </a:rPr>
            </a:br>
            <a:endParaRPr lang="en-US" sz="6000" dirty="0">
              <a:solidFill>
                <a:srgbClr val="7030A0"/>
              </a:solidFill>
            </a:endParaRPr>
          </a:p>
        </p:txBody>
      </p:sp>
      <p:sp>
        <p:nvSpPr>
          <p:cNvPr id="3" name="Content Placeholder 2"/>
          <p:cNvSpPr>
            <a:spLocks noGrp="1"/>
          </p:cNvSpPr>
          <p:nvPr>
            <p:ph idx="1"/>
          </p:nvPr>
        </p:nvSpPr>
        <p:spPr>
          <a:xfrm>
            <a:off x="0" y="1623848"/>
            <a:ext cx="12192000" cy="5234151"/>
          </a:xfrm>
        </p:spPr>
        <p:style>
          <a:lnRef idx="1">
            <a:schemeClr val="dk1"/>
          </a:lnRef>
          <a:fillRef idx="2">
            <a:schemeClr val="dk1"/>
          </a:fillRef>
          <a:effectRef idx="1">
            <a:schemeClr val="dk1"/>
          </a:effectRef>
          <a:fontRef idx="minor">
            <a:schemeClr val="dk1"/>
          </a:fontRef>
        </p:style>
        <p:txBody>
          <a:bodyPr/>
          <a:lstStyle/>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518572" cy="1293223"/>
          </a:xfrm>
          <a:solidFill>
            <a:schemeClr val="accent1">
              <a:lumMod val="60000"/>
              <a:lumOff val="40000"/>
            </a:schemeClr>
          </a:solidFill>
        </p:spPr>
        <p:txBody>
          <a:bodyPr>
            <a:normAutofit/>
          </a:bodyPr>
          <a:lstStyle/>
          <a:p>
            <a:pPr algn="ctr"/>
            <a:r>
              <a:rPr lang="bn-BD" sz="7200" dirty="0" smtClean="0">
                <a:solidFill>
                  <a:srgbClr val="7030A0"/>
                </a:solidFill>
                <a:latin typeface="NikoshBAN" pitchFamily="2" charset="0"/>
                <a:cs typeface="NikoshBAN" pitchFamily="2" charset="0"/>
              </a:rPr>
              <a:t>ভাষা</a:t>
            </a:r>
            <a:endParaRPr lang="en-US" sz="7200" dirty="0">
              <a:solidFill>
                <a:srgbClr val="7030A0"/>
              </a:solidFill>
              <a:latin typeface="NikoshBAN" pitchFamily="2" charset="0"/>
              <a:cs typeface="NikoshBAN" pitchFamily="2" charset="0"/>
            </a:endParaRPr>
          </a:p>
        </p:txBody>
      </p:sp>
      <p:sp>
        <p:nvSpPr>
          <p:cNvPr id="3" name="Content Placeholder 2"/>
          <p:cNvSpPr>
            <a:spLocks noGrp="1"/>
          </p:cNvSpPr>
          <p:nvPr>
            <p:ph idx="1"/>
          </p:nvPr>
        </p:nvSpPr>
        <p:spPr>
          <a:xfrm>
            <a:off x="0" y="1280161"/>
            <a:ext cx="12433300" cy="5577839"/>
          </a:xfrm>
          <a:solidFill>
            <a:schemeClr val="accent1"/>
          </a:solidFill>
        </p:spPr>
        <p:txBody>
          <a:bodyPr>
            <a:normAutofit/>
          </a:bodyPr>
          <a:lstStyle/>
          <a:p>
            <a:pPr algn="ctr">
              <a:buNone/>
            </a:pPr>
            <a:endParaRPr lang="bn-BD" sz="3100" dirty="0" smtClean="0">
              <a:latin typeface="NikoshBAN" pitchFamily="2" charset="0"/>
              <a:cs typeface="NikoshBAN" pitchFamily="2" charset="0"/>
            </a:endParaRPr>
          </a:p>
          <a:p>
            <a:pPr algn="ctr">
              <a:buNone/>
            </a:pPr>
            <a:r>
              <a:rPr lang="bn-BD" sz="3100" dirty="0" smtClean="0">
                <a:latin typeface="NikoshBAN" pitchFamily="2" charset="0"/>
                <a:cs typeface="NikoshBAN" pitchFamily="2" charset="0"/>
              </a:rPr>
              <a:t> মানুষ সৃস্টির সেরা জীব। তার মনের মধ্যে সব সময়ই নানা বুদ্ধি বা ভাবের আনাগোনা চলে। সেই বুদ্ধি বা ভাব ইশারায়, নানা অঙ্গভঙ্গি করে, ছবি ও নাচের মাধ্যমে প্রকাশিত হতে পারে। কিন্তু মুখের ধ্বনির সাহায্যে ব্যাপক পরিসরে তা প্রকাশ করা যায়। যেভাবেই মনের ভাব প্রকাশ করা হোক না কেন, এর সবই ভাষা। তবে অন্যান্য মাধ্যমের তুলনায় মানুষের মুখের ধ্বনি অনেক বেশি অর্থপূর্ণ হয় ও অন্যে বুঝতে পারে। </a:t>
            </a:r>
            <a:r>
              <a:rPr lang="bn-BD" sz="3100" dirty="0" smtClean="0">
                <a:solidFill>
                  <a:srgbClr val="C00000"/>
                </a:solidFill>
                <a:latin typeface="NikoshBAN" pitchFamily="2" charset="0"/>
                <a:cs typeface="NikoshBAN" pitchFamily="2" charset="0"/>
              </a:rPr>
              <a:t>সুতরাং সাধারণ কথায় ‘ভাষা’ বলতে বোঝায়, মানুষের মুখ থেকে বেরিয়ে আসা অর্থপূর্ণ কতকগুলো আওয়াজ বা ধ্বনির সমষ্টি। এই অর্থপূর্ণ ধ্বনিই হলো ভাষার প্রাণ। </a:t>
            </a:r>
            <a:endParaRPr lang="en-US" sz="3100" dirty="0" smtClean="0">
              <a:solidFill>
                <a:srgbClr val="C00000"/>
              </a:solidFill>
              <a:latin typeface="NikoshBAN" pitchFamily="2" charset="0"/>
              <a:cs typeface="NikoshBAN" pitchFamily="2" charset="0"/>
            </a:endParaRPr>
          </a:p>
        </p:txBody>
      </p:sp>
      <p:pic>
        <p:nvPicPr>
          <p:cNvPr id="4" name="Picture 3" descr="unnamed (1).jpg"/>
          <p:cNvPicPr>
            <a:picLocks noChangeAspect="1"/>
          </p:cNvPicPr>
          <p:nvPr/>
        </p:nvPicPr>
        <p:blipFill>
          <a:blip r:embed="rId2"/>
          <a:stretch>
            <a:fillRect/>
          </a:stretch>
        </p:blipFill>
        <p:spPr>
          <a:xfrm>
            <a:off x="4025900" y="4708524"/>
            <a:ext cx="3810000" cy="1844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2192000" cy="1397725"/>
          </a:xfrm>
          <a:solidFill>
            <a:srgbClr val="92D050"/>
          </a:solidFill>
        </p:spPr>
        <p:txBody>
          <a:bodyPr>
            <a:normAutofit/>
          </a:bodyPr>
          <a:lstStyle/>
          <a:p>
            <a:pPr algn="ctr"/>
            <a:r>
              <a:rPr lang="bn-BD" sz="8800" dirty="0" smtClean="0">
                <a:latin typeface="NikoshBAN" pitchFamily="2" charset="0"/>
                <a:cs typeface="NikoshBAN" pitchFamily="2" charset="0"/>
              </a:rPr>
              <a:t>ধ্বনি</a:t>
            </a:r>
            <a:endParaRPr lang="en-US" sz="8800" dirty="0">
              <a:latin typeface="NikoshBAN" pitchFamily="2" charset="0"/>
              <a:cs typeface="NikoshBAN" pitchFamily="2" charset="0"/>
            </a:endParaRPr>
          </a:p>
        </p:txBody>
      </p:sp>
      <p:sp>
        <p:nvSpPr>
          <p:cNvPr id="10" name="Content Placeholder 9"/>
          <p:cNvSpPr>
            <a:spLocks noGrp="1"/>
          </p:cNvSpPr>
          <p:nvPr>
            <p:ph idx="1"/>
          </p:nvPr>
        </p:nvSpPr>
        <p:spPr>
          <a:xfrm>
            <a:off x="0" y="1358536"/>
            <a:ext cx="12192000" cy="5499463"/>
          </a:xfrm>
          <a:solidFill>
            <a:srgbClr val="00B050"/>
          </a:solidFill>
        </p:spPr>
        <p:txBody>
          <a:bodyPr/>
          <a:lstStyle/>
          <a:p>
            <a:endParaRPr lang="bn-BD" dirty="0" smtClean="0"/>
          </a:p>
          <a:p>
            <a:r>
              <a:rPr lang="bn-BD" sz="3600" dirty="0" smtClean="0">
                <a:latin typeface="NikoshBAN" pitchFamily="2" charset="0"/>
                <a:cs typeface="NikoshBAN" pitchFamily="2" charset="0"/>
              </a:rPr>
              <a:t>ধ্বনি শব্দের অর্থ হচ্ছে আওয়াজ। ধ্বনি সৃষ্টি হয় বাগযন্ত্রের সাহায্যে। </a:t>
            </a:r>
            <a:r>
              <a:rPr lang="bn-BD" sz="3600" dirty="0" smtClean="0">
                <a:solidFill>
                  <a:srgbClr val="C00000"/>
                </a:solidFill>
                <a:latin typeface="NikoshBAN" pitchFamily="2" charset="0"/>
                <a:cs typeface="NikoshBAN" pitchFamily="2" charset="0"/>
              </a:rPr>
              <a:t>মানুষের গলনালি, দাঁত, মুখবিবর, কণ্ঠ, জিহবা, তালু, নাক ইত্যাদির সহযোগ হলো বাগযন্ত্র।</a:t>
            </a:r>
            <a:endParaRPr lang="en-US" sz="3600" dirty="0">
              <a:solidFill>
                <a:srgbClr val="C00000"/>
              </a:solidFill>
              <a:latin typeface="NikoshBAN" pitchFamily="2" charset="0"/>
              <a:cs typeface="NikoshBAN" pitchFamily="2" charset="0"/>
            </a:endParaRPr>
          </a:p>
        </p:txBody>
      </p:sp>
      <p:pic>
        <p:nvPicPr>
          <p:cNvPr id="4" name="Picture 3" descr="hqdefault.jpg"/>
          <p:cNvPicPr>
            <a:picLocks noChangeAspect="1"/>
          </p:cNvPicPr>
          <p:nvPr/>
        </p:nvPicPr>
        <p:blipFill>
          <a:blip r:embed="rId2"/>
          <a:stretch>
            <a:fillRect/>
          </a:stretch>
        </p:blipFill>
        <p:spPr>
          <a:xfrm>
            <a:off x="1638300" y="3060700"/>
            <a:ext cx="8432800" cy="3797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05948"/>
          </a:xfrm>
          <a:solidFill>
            <a:srgbClr val="92D050"/>
          </a:solidFill>
        </p:spPr>
        <p:txBody>
          <a:bodyPr/>
          <a:lstStyle/>
          <a:p>
            <a:pPr algn="ctr"/>
            <a:r>
              <a:rPr lang="bn-BD" dirty="0" smtClean="0">
                <a:solidFill>
                  <a:srgbClr val="0070C0"/>
                </a:solidFill>
                <a:latin typeface="NikoshBAN" pitchFamily="2" charset="0"/>
                <a:cs typeface="NikoshBAN" pitchFamily="2" charset="0"/>
              </a:rPr>
              <a:t>মাতৃভাষা ও রাষ্ট্রভাষা</a:t>
            </a:r>
            <a:endParaRPr lang="en-US" dirty="0">
              <a:solidFill>
                <a:srgbClr val="0070C0"/>
              </a:solidFill>
              <a:latin typeface="NikoshBAN" pitchFamily="2" charset="0"/>
              <a:cs typeface="NikoshBAN" pitchFamily="2" charset="0"/>
            </a:endParaRPr>
          </a:p>
        </p:txBody>
      </p:sp>
      <p:sp>
        <p:nvSpPr>
          <p:cNvPr id="3" name="Content Placeholder 2"/>
          <p:cNvSpPr>
            <a:spLocks noGrp="1"/>
          </p:cNvSpPr>
          <p:nvPr>
            <p:ph idx="1"/>
          </p:nvPr>
        </p:nvSpPr>
        <p:spPr>
          <a:xfrm>
            <a:off x="0" y="874643"/>
            <a:ext cx="12192000" cy="5983357"/>
          </a:xfrm>
          <a:solidFill>
            <a:srgbClr val="00B0F0"/>
          </a:solidFill>
        </p:spPr>
        <p:txBody>
          <a:bodyPr>
            <a:normAutofit lnSpcReduction="10000"/>
          </a:bodyPr>
          <a:lstStyle/>
          <a:p>
            <a:pPr marL="514350" indent="-514350">
              <a:buNone/>
            </a:pPr>
            <a:endParaRPr lang="bn-BD" sz="3200" dirty="0" smtClean="0">
              <a:solidFill>
                <a:srgbClr val="002060"/>
              </a:solidFill>
              <a:latin typeface="NikoshBAN" pitchFamily="2" charset="0"/>
              <a:cs typeface="NikoshBAN" pitchFamily="2" charset="0"/>
            </a:endParaRPr>
          </a:p>
          <a:p>
            <a:pPr marL="514350" indent="-514350">
              <a:buNone/>
            </a:pPr>
            <a:r>
              <a:rPr lang="bn-BD" sz="3200" dirty="0" smtClean="0">
                <a:solidFill>
                  <a:srgbClr val="002060"/>
                </a:solidFill>
                <a:latin typeface="NikoshBAN" pitchFamily="2" charset="0"/>
                <a:cs typeface="NikoshBAN" pitchFamily="2" charset="0"/>
              </a:rPr>
              <a:t>মাতৃভাষা </a:t>
            </a:r>
            <a:r>
              <a:rPr lang="en-US" sz="3200" dirty="0" smtClean="0">
                <a:solidFill>
                  <a:srgbClr val="002060"/>
                </a:solidFill>
                <a:latin typeface="NikoshBAN" pitchFamily="2" charset="0"/>
                <a:cs typeface="NikoshBAN" pitchFamily="2" charset="0"/>
              </a:rPr>
              <a:t>–</a:t>
            </a:r>
            <a:r>
              <a:rPr lang="bn-BD" sz="3200" dirty="0" smtClean="0">
                <a:solidFill>
                  <a:srgbClr val="002060"/>
                </a:solidFill>
                <a:latin typeface="NikoshBAN" pitchFamily="2" charset="0"/>
                <a:cs typeface="NikoshBAN" pitchFamily="2" charset="0"/>
              </a:rPr>
              <a:t> </a:t>
            </a:r>
            <a:r>
              <a:rPr lang="bn-BD" sz="3200" dirty="0" smtClean="0">
                <a:solidFill>
                  <a:srgbClr val="C00000"/>
                </a:solidFill>
                <a:latin typeface="NikoshBAN" pitchFamily="2" charset="0"/>
                <a:cs typeface="NikoshBAN" pitchFamily="2" charset="0"/>
              </a:rPr>
              <a:t>মানুষ জন্মের পর থেকে তার পরিবারের কাছ থেকে যে ভাষাটি শেখে তাকেই তার   </a:t>
            </a:r>
          </a:p>
          <a:p>
            <a:pPr marL="514350" indent="-514350">
              <a:buNone/>
            </a:pPr>
            <a:r>
              <a:rPr lang="bn-BD" sz="3200" dirty="0" smtClean="0">
                <a:solidFill>
                  <a:srgbClr val="C00000"/>
                </a:solidFill>
                <a:latin typeface="NikoshBAN" pitchFamily="2" charset="0"/>
                <a:cs typeface="NikoshBAN" pitchFamily="2" charset="0"/>
              </a:rPr>
              <a:t>                মাতৃভাষা বলে।</a:t>
            </a:r>
            <a:r>
              <a:rPr lang="bn-BD" sz="3200" dirty="0" smtClean="0">
                <a:solidFill>
                  <a:srgbClr val="002060"/>
                </a:solidFill>
                <a:latin typeface="NikoshBAN" pitchFamily="2" charset="0"/>
                <a:cs typeface="NikoshBAN" pitchFamily="2" charset="0"/>
              </a:rPr>
              <a:t> পৃথিবীর বিভিন্ন দেশের মানুষ বিভিন্ন ভাষায় কথা বলে। বাংলাদেশের </a:t>
            </a:r>
          </a:p>
          <a:p>
            <a:pPr marL="514350" indent="-514350">
              <a:buNone/>
            </a:pPr>
            <a:r>
              <a:rPr lang="bn-BD" sz="3200" dirty="0" smtClean="0">
                <a:solidFill>
                  <a:srgbClr val="002060"/>
                </a:solidFill>
                <a:latin typeface="NikoshBAN" pitchFamily="2" charset="0"/>
                <a:cs typeface="NikoshBAN" pitchFamily="2" charset="0"/>
              </a:rPr>
              <a:t>                অধিকাংশ মানুষ জন্মের পর মায়ের কোলে এবং মায়ের বোলে বড় হয়। বাঙালি </a:t>
            </a:r>
          </a:p>
          <a:p>
            <a:pPr marL="514350" indent="-514350">
              <a:buNone/>
            </a:pPr>
            <a:r>
              <a:rPr lang="bn-BD" sz="3200" dirty="0" smtClean="0">
                <a:solidFill>
                  <a:srgbClr val="002060"/>
                </a:solidFill>
                <a:latin typeface="NikoshBAN" pitchFamily="2" charset="0"/>
                <a:cs typeface="NikoshBAN" pitchFamily="2" charset="0"/>
              </a:rPr>
              <a:t>                মায়ের এই বুলি বাংলা। তাই বাঙালি জাতির মাতৃভাষা বাংলা। পৃথিবীর প্রায় ত্রিশ </a:t>
            </a:r>
          </a:p>
          <a:p>
            <a:pPr marL="514350" indent="-514350">
              <a:buNone/>
            </a:pPr>
            <a:r>
              <a:rPr lang="bn-BD" sz="3200" dirty="0" smtClean="0">
                <a:solidFill>
                  <a:srgbClr val="002060"/>
                </a:solidFill>
                <a:latin typeface="NikoshBAN" pitchFamily="2" charset="0"/>
                <a:cs typeface="NikoshBAN" pitchFamily="2" charset="0"/>
              </a:rPr>
              <a:t>                কোটি লোকের মাতৃভাষা বাংলা। মাতৃভাষার বিবেচনায় সারা বিশ্বে মাতৃভাষার স্থান </a:t>
            </a:r>
          </a:p>
          <a:p>
            <a:pPr marL="514350" indent="-514350">
              <a:buNone/>
            </a:pPr>
            <a:r>
              <a:rPr lang="bn-BD" sz="3200" dirty="0" smtClean="0">
                <a:solidFill>
                  <a:srgbClr val="002060"/>
                </a:solidFill>
                <a:latin typeface="NikoshBAN" pitchFamily="2" charset="0"/>
                <a:cs typeface="NikoshBAN" pitchFamily="2" charset="0"/>
              </a:rPr>
              <a:t>                চতুর্থ।</a:t>
            </a:r>
          </a:p>
          <a:p>
            <a:pPr marL="514350" indent="-514350">
              <a:buNone/>
            </a:pPr>
            <a:endParaRPr lang="bn-BD" sz="3200" dirty="0" smtClean="0">
              <a:solidFill>
                <a:srgbClr val="002060"/>
              </a:solidFill>
              <a:latin typeface="NikoshBAN" pitchFamily="2" charset="0"/>
              <a:cs typeface="NikoshBAN" pitchFamily="2" charset="0"/>
            </a:endParaRPr>
          </a:p>
          <a:p>
            <a:pPr marL="514350" indent="-514350">
              <a:buNone/>
            </a:pPr>
            <a:r>
              <a:rPr lang="bn-BD" sz="3200" dirty="0" smtClean="0">
                <a:solidFill>
                  <a:srgbClr val="002060"/>
                </a:solidFill>
                <a:latin typeface="NikoshBAN" pitchFamily="2" charset="0"/>
                <a:cs typeface="NikoshBAN" pitchFamily="2" charset="0"/>
              </a:rPr>
              <a:t>রাষ্ট্রভাষা</a:t>
            </a:r>
            <a:r>
              <a:rPr lang="en-US" sz="3200" dirty="0" smtClean="0">
                <a:solidFill>
                  <a:srgbClr val="002060"/>
                </a:solidFill>
                <a:latin typeface="NikoshBAN" pitchFamily="2" charset="0"/>
                <a:cs typeface="NikoshBAN" pitchFamily="2" charset="0"/>
              </a:rPr>
              <a:t> – </a:t>
            </a:r>
            <a:r>
              <a:rPr lang="bn-BD" sz="3200" dirty="0" smtClean="0">
                <a:solidFill>
                  <a:srgbClr val="002060"/>
                </a:solidFill>
                <a:latin typeface="NikoshBAN" pitchFamily="2" charset="0"/>
                <a:cs typeface="NikoshBAN" pitchFamily="2" charset="0"/>
              </a:rPr>
              <a:t>রাষ্ট্রীয় কাজে ব্যবহারের জন্য কোনো দেশের সংবিধানস্বীকৃত ভাষাকে ঐ দেশের </a:t>
            </a:r>
          </a:p>
          <a:p>
            <a:pPr marL="514350" indent="-514350">
              <a:buNone/>
            </a:pPr>
            <a:r>
              <a:rPr lang="bn-BD" sz="3200" dirty="0" smtClean="0">
                <a:solidFill>
                  <a:srgbClr val="002060"/>
                </a:solidFill>
                <a:latin typeface="NikoshBAN" pitchFamily="2" charset="0"/>
                <a:cs typeface="NikoshBAN" pitchFamily="2" charset="0"/>
              </a:rPr>
              <a:t>               রাষ্ট্রভাষাবলে। </a:t>
            </a:r>
            <a:r>
              <a:rPr lang="bn-BD" sz="3200" dirty="0" smtClean="0">
                <a:solidFill>
                  <a:srgbClr val="C00000"/>
                </a:solidFill>
                <a:latin typeface="NikoshBAN" pitchFamily="2" charset="0"/>
                <a:cs typeface="NikoshBAN" pitchFamily="2" charset="0"/>
              </a:rPr>
              <a:t>বাংলাদেশের সংবিধানের প্রথম ভাগের তৃতীয় অনুচ্ছেদে লিপিবদ্ধ আছেঃ</a:t>
            </a:r>
          </a:p>
          <a:p>
            <a:pPr marL="514350" indent="-514350">
              <a:buNone/>
            </a:pPr>
            <a:r>
              <a:rPr lang="bn-BD" sz="3200" dirty="0" smtClean="0">
                <a:solidFill>
                  <a:srgbClr val="C00000"/>
                </a:solidFill>
                <a:latin typeface="NikoshBAN" pitchFamily="2" charset="0"/>
                <a:cs typeface="NikoshBAN" pitchFamily="2" charset="0"/>
              </a:rPr>
              <a:t>                প্রজাতন্ত্রের রাষ্ট্রভাষা বাংলা।</a:t>
            </a:r>
          </a:p>
          <a:p>
            <a:pPr marL="514350" indent="-514350">
              <a:buNone/>
            </a:pPr>
            <a:endParaRPr lang="bn-BD" sz="31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51721"/>
          </a:xfrm>
          <a:solidFill>
            <a:schemeClr val="accent2">
              <a:lumMod val="60000"/>
              <a:lumOff val="40000"/>
            </a:schemeClr>
          </a:solidFill>
        </p:spPr>
        <p:txBody>
          <a:bodyPr>
            <a:normAutofit fontScale="90000"/>
          </a:bodyPr>
          <a:lstStyle/>
          <a:p>
            <a:pPr algn="ctr"/>
            <a:r>
              <a:rPr lang="bn-BD" dirty="0" smtClean="0">
                <a:latin typeface="NikoshBAN" pitchFamily="2" charset="0"/>
                <a:cs typeface="NikoshBAN" pitchFamily="2" charset="0"/>
              </a:rPr>
              <a:t/>
            </a:r>
            <a:br>
              <a:rPr lang="bn-BD" dirty="0" smtClean="0">
                <a:latin typeface="NikoshBAN" pitchFamily="2" charset="0"/>
                <a:cs typeface="NikoshBAN" pitchFamily="2" charset="0"/>
              </a:rPr>
            </a:br>
            <a:r>
              <a:rPr lang="bn-BD" dirty="0" smtClean="0">
                <a:latin typeface="NikoshBAN" pitchFamily="2" charset="0"/>
                <a:cs typeface="NikoshBAN" pitchFamily="2" charset="0"/>
              </a:rPr>
              <a:t>সাধু ও চলিত রীতি</a:t>
            </a:r>
            <a:br>
              <a:rPr lang="bn-BD" dirty="0" smtClean="0">
                <a:latin typeface="NikoshBAN" pitchFamily="2" charset="0"/>
                <a:cs typeface="NikoshBAN" pitchFamily="2" charset="0"/>
              </a:rPr>
            </a:br>
            <a:endParaRPr lang="en-US" sz="6700" u="sng" dirty="0">
              <a:latin typeface="NikoshBAN" pitchFamily="2" charset="0"/>
              <a:cs typeface="NikoshBAN" pitchFamily="2" charset="0"/>
            </a:endParaRPr>
          </a:p>
        </p:txBody>
      </p:sp>
      <p:sp>
        <p:nvSpPr>
          <p:cNvPr id="3" name="Content Placeholder 2"/>
          <p:cNvSpPr>
            <a:spLocks noGrp="1"/>
          </p:cNvSpPr>
          <p:nvPr>
            <p:ph idx="1"/>
          </p:nvPr>
        </p:nvSpPr>
        <p:spPr>
          <a:xfrm>
            <a:off x="0" y="1390650"/>
            <a:ext cx="12192000" cy="6015990"/>
          </a:xfrm>
          <a:solidFill>
            <a:schemeClr val="accent1">
              <a:lumMod val="60000"/>
              <a:lumOff val="40000"/>
            </a:schemeClr>
          </a:solidFill>
        </p:spPr>
        <p:txBody>
          <a:bodyPr>
            <a:normAutofit fontScale="25000" lnSpcReduction="20000"/>
          </a:bodyPr>
          <a:lstStyle/>
          <a:p>
            <a:pPr algn="ctr" fontAlgn="base">
              <a:buNone/>
            </a:pPr>
            <a:r>
              <a:rPr lang="bn-BD" sz="3300" dirty="0" smtClean="0">
                <a:latin typeface="NikoshBAN" pitchFamily="2" charset="0"/>
                <a:cs typeface="NikoshBAN" pitchFamily="2" charset="0"/>
              </a:rPr>
              <a:t> </a:t>
            </a:r>
            <a:r>
              <a:rPr lang="bn-BD" sz="12800" dirty="0" smtClean="0">
                <a:solidFill>
                  <a:schemeClr val="tx1">
                    <a:lumMod val="95000"/>
                    <a:lumOff val="5000"/>
                  </a:schemeClr>
                </a:solidFill>
                <a:latin typeface="NikoshBAN" pitchFamily="2" charset="0"/>
                <a:cs typeface="NikoshBAN" pitchFamily="2" charset="0"/>
              </a:rPr>
              <a:t>পৃথিবীর সব উন্নত ভাষার মতো বাংলাভাষারও দুটি আলাদা রূপ আছে। যথা –</a:t>
            </a:r>
          </a:p>
          <a:p>
            <a:pPr algn="ctr" fontAlgn="base">
              <a:buNone/>
            </a:pPr>
            <a:r>
              <a:rPr lang="bn-BD" sz="12800" dirty="0" smtClean="0">
                <a:solidFill>
                  <a:schemeClr val="tx1">
                    <a:lumMod val="95000"/>
                    <a:lumOff val="5000"/>
                  </a:schemeClr>
                </a:solidFill>
                <a:latin typeface="NikoshBAN" pitchFamily="2" charset="0"/>
                <a:cs typeface="NikoshBAN" pitchFamily="2" charset="0"/>
              </a:rPr>
              <a:t> ১.মৌখিক রূপ। ২. লৈখিক রূপ।  </a:t>
            </a:r>
          </a:p>
          <a:p>
            <a:pPr fontAlgn="base">
              <a:buFont typeface="Wingdings" pitchFamily="2" charset="2"/>
              <a:buChar char="q"/>
            </a:pPr>
            <a:r>
              <a:rPr lang="bn-BD" sz="12800" dirty="0" smtClean="0">
                <a:solidFill>
                  <a:schemeClr val="tx1">
                    <a:lumMod val="95000"/>
                    <a:lumOff val="5000"/>
                  </a:schemeClr>
                </a:solidFill>
                <a:latin typeface="NikoshBAN" pitchFamily="2" charset="0"/>
                <a:cs typeface="NikoshBAN" pitchFamily="2" charset="0"/>
              </a:rPr>
              <a:t> ভাষার মৌখিক রূপের আবার দুটো রীতি রয়েছে, যথাঃ আঞ্চলিক রীতি ও প্রমিত রীতি।</a:t>
            </a:r>
          </a:p>
          <a:p>
            <a:pPr fontAlgn="base">
              <a:buFont typeface="Wingdings" pitchFamily="2" charset="2"/>
              <a:buChar char="q"/>
            </a:pPr>
            <a:r>
              <a:rPr lang="bn-BD" sz="12800" dirty="0" smtClean="0">
                <a:solidFill>
                  <a:schemeClr val="tx1">
                    <a:lumMod val="95000"/>
                    <a:lumOff val="5000"/>
                  </a:schemeClr>
                </a:solidFill>
                <a:latin typeface="NikoshBAN" pitchFamily="2" charset="0"/>
                <a:cs typeface="NikoshBAN" pitchFamily="2" charset="0"/>
              </a:rPr>
              <a:t> ভাষার লৈখিক রূপের আবার দুটো রীতি রয়েছে, যথাঃ চলিত রীতি ও সাধু রীতি। </a:t>
            </a:r>
          </a:p>
          <a:p>
            <a:pPr algn="ctr" fontAlgn="base">
              <a:buNone/>
            </a:pPr>
            <a:endParaRPr lang="bn-BD" sz="3300" dirty="0" smtClean="0">
              <a:solidFill>
                <a:schemeClr val="tx1">
                  <a:lumMod val="95000"/>
                  <a:lumOff val="5000"/>
                </a:schemeClr>
              </a:solidFill>
              <a:latin typeface="NikoshBAN" pitchFamily="2" charset="0"/>
              <a:cs typeface="NikoshBAN" pitchFamily="2" charset="0"/>
            </a:endParaRPr>
          </a:p>
          <a:p>
            <a:pPr algn="ctr" fontAlgn="base">
              <a:buNone/>
            </a:pPr>
            <a:endParaRPr lang="bn-BD" sz="3300" dirty="0" smtClean="0">
              <a:solidFill>
                <a:schemeClr val="tx1">
                  <a:lumMod val="95000"/>
                  <a:lumOff val="5000"/>
                </a:schemeClr>
              </a:solidFill>
              <a:latin typeface="NikoshBAN" pitchFamily="2" charset="0"/>
              <a:cs typeface="NikoshBAN" pitchFamily="2" charset="0"/>
            </a:endParaRPr>
          </a:p>
          <a:p>
            <a:pPr algn="ctr" fontAlgn="base">
              <a:buNone/>
            </a:pPr>
            <a:endParaRPr lang="bn-BD" sz="3300" dirty="0" smtClean="0">
              <a:solidFill>
                <a:schemeClr val="tx1">
                  <a:lumMod val="95000"/>
                  <a:lumOff val="5000"/>
                </a:schemeClr>
              </a:solidFill>
              <a:latin typeface="NikoshBAN" pitchFamily="2" charset="0"/>
              <a:cs typeface="NikoshBAN" pitchFamily="2" charset="0"/>
            </a:endParaRPr>
          </a:p>
          <a:p>
            <a:pPr algn="ctr" fontAlgn="base">
              <a:buNone/>
            </a:pPr>
            <a:r>
              <a:rPr lang="bn-BD" sz="12800" dirty="0" smtClean="0">
                <a:solidFill>
                  <a:srgbClr val="C00000"/>
                </a:solidFill>
                <a:latin typeface="NikoshBAN" pitchFamily="2" charset="0"/>
                <a:cs typeface="NikoshBAN" pitchFamily="2" charset="0"/>
              </a:rPr>
              <a:t> বাংলা ভাষা</a:t>
            </a:r>
          </a:p>
          <a:p>
            <a:pPr algn="ctr" fontAlgn="base">
              <a:buNone/>
            </a:pPr>
            <a:endParaRPr lang="bn-BD" sz="12800" dirty="0" smtClean="0">
              <a:solidFill>
                <a:srgbClr val="C00000"/>
              </a:solidFill>
              <a:latin typeface="NikoshBAN" pitchFamily="2" charset="0"/>
              <a:cs typeface="NikoshBAN" pitchFamily="2" charset="0"/>
            </a:endParaRPr>
          </a:p>
          <a:p>
            <a:pPr algn="ctr" fontAlgn="base">
              <a:buNone/>
            </a:pPr>
            <a:r>
              <a:rPr lang="bn-BD" sz="12800" dirty="0" smtClean="0">
                <a:solidFill>
                  <a:srgbClr val="C00000"/>
                </a:solidFill>
                <a:latin typeface="NikoshBAN" pitchFamily="2" charset="0"/>
                <a:cs typeface="NikoshBAN" pitchFamily="2" charset="0"/>
              </a:rPr>
              <a:t>মৌখিক                      লৈখিক</a:t>
            </a:r>
          </a:p>
          <a:p>
            <a:pPr algn="ctr" fontAlgn="base">
              <a:buNone/>
            </a:pPr>
            <a:endParaRPr lang="bn-BD" sz="12800" dirty="0" smtClean="0">
              <a:solidFill>
                <a:srgbClr val="C00000"/>
              </a:solidFill>
              <a:latin typeface="NikoshBAN" pitchFamily="2" charset="0"/>
              <a:cs typeface="NikoshBAN" pitchFamily="2" charset="0"/>
            </a:endParaRPr>
          </a:p>
          <a:p>
            <a:pPr algn="ctr" fontAlgn="base">
              <a:buNone/>
            </a:pPr>
            <a:endParaRPr lang="bn-BD" sz="12800" dirty="0" smtClean="0">
              <a:solidFill>
                <a:srgbClr val="C00000"/>
              </a:solidFill>
              <a:latin typeface="NikoshBAN" pitchFamily="2" charset="0"/>
              <a:cs typeface="NikoshBAN" pitchFamily="2" charset="0"/>
            </a:endParaRPr>
          </a:p>
          <a:p>
            <a:pPr algn="ctr" fontAlgn="base">
              <a:buNone/>
            </a:pPr>
            <a:r>
              <a:rPr lang="bn-BD" sz="12800" dirty="0" smtClean="0">
                <a:solidFill>
                  <a:srgbClr val="C00000"/>
                </a:solidFill>
                <a:latin typeface="NikoshBAN" pitchFamily="2" charset="0"/>
                <a:cs typeface="NikoshBAN" pitchFamily="2" charset="0"/>
              </a:rPr>
              <a:t>আঞ্চলিক      প্রমিত          চলিত       সাধু            </a:t>
            </a:r>
          </a:p>
          <a:p>
            <a:pPr algn="ctr" fontAlgn="base">
              <a:buNone/>
            </a:pPr>
            <a:r>
              <a:rPr lang="bn-BD" sz="12800" dirty="0" smtClean="0">
                <a:solidFill>
                  <a:srgbClr val="C00000"/>
                </a:solidFill>
                <a:latin typeface="NikoshBAN" pitchFamily="2" charset="0"/>
                <a:cs typeface="NikoshBAN" pitchFamily="2" charset="0"/>
              </a:rPr>
              <a:t>          </a:t>
            </a:r>
          </a:p>
          <a:p>
            <a:pPr fontAlgn="base">
              <a:buNone/>
            </a:pPr>
            <a:endParaRPr lang="bn-BD" sz="3300" dirty="0" smtClean="0">
              <a:solidFill>
                <a:schemeClr val="tx1">
                  <a:lumMod val="95000"/>
                  <a:lumOff val="5000"/>
                </a:schemeClr>
              </a:solidFill>
              <a:latin typeface="NikoshBAN" pitchFamily="2" charset="0"/>
              <a:cs typeface="NikoshBAN" pitchFamily="2" charset="0"/>
            </a:endParaRPr>
          </a:p>
          <a:p>
            <a:pPr fontAlgn="base">
              <a:buNone/>
            </a:pPr>
            <a:endParaRPr lang="bn-BD" sz="3300" dirty="0" smtClean="0">
              <a:solidFill>
                <a:schemeClr val="tx1">
                  <a:lumMod val="95000"/>
                  <a:lumOff val="5000"/>
                </a:schemeClr>
              </a:solidFill>
              <a:latin typeface="NikoshBAN" pitchFamily="2" charset="0"/>
              <a:cs typeface="NikoshBAN" pitchFamily="2" charset="0"/>
            </a:endParaRPr>
          </a:p>
          <a:p>
            <a:pPr fontAlgn="base">
              <a:buNone/>
            </a:pPr>
            <a:endParaRPr lang="bn-BD" sz="3300" dirty="0" smtClean="0">
              <a:latin typeface="NikoshBAN" pitchFamily="2" charset="0"/>
              <a:cs typeface="NikoshBAN" pitchFamily="2" charset="0"/>
            </a:endParaRPr>
          </a:p>
          <a:p>
            <a:pPr fontAlgn="base">
              <a:buNone/>
            </a:pPr>
            <a:r>
              <a:rPr lang="bn-BD" sz="3300" dirty="0" smtClean="0">
                <a:latin typeface="NikoshBAN" pitchFamily="2" charset="0"/>
                <a:cs typeface="NikoshBAN" pitchFamily="2" charset="0"/>
              </a:rPr>
              <a:t>           </a:t>
            </a:r>
            <a:endParaRPr lang="as-IN" sz="3300" dirty="0" smtClean="0">
              <a:latin typeface="NikoshBAN" pitchFamily="2" charset="0"/>
              <a:cs typeface="NikoshBAN" pitchFamily="2" charset="0"/>
            </a:endParaRPr>
          </a:p>
        </p:txBody>
      </p:sp>
      <p:cxnSp>
        <p:nvCxnSpPr>
          <p:cNvPr id="13" name="Straight Connector 12"/>
          <p:cNvCxnSpPr/>
          <p:nvPr/>
        </p:nvCxnSpPr>
        <p:spPr>
          <a:xfrm flipV="1">
            <a:off x="4521200" y="4254500"/>
            <a:ext cx="3073400" cy="254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Down Arrow 13"/>
          <p:cNvSpPr/>
          <p:nvPr/>
        </p:nvSpPr>
        <p:spPr>
          <a:xfrm>
            <a:off x="7454900" y="4257040"/>
            <a:ext cx="292100" cy="340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4406900" y="4347029"/>
            <a:ext cx="266700" cy="301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886200" y="5080000"/>
            <a:ext cx="1549400" cy="127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Down Arrow 18"/>
          <p:cNvSpPr/>
          <p:nvPr/>
        </p:nvSpPr>
        <p:spPr>
          <a:xfrm>
            <a:off x="5156201" y="5143500"/>
            <a:ext cx="520700" cy="4698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606800" y="5159103"/>
            <a:ext cx="520700" cy="4542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7" idx="0"/>
          </p:cNvCxnSpPr>
          <p:nvPr/>
        </p:nvCxnSpPr>
        <p:spPr>
          <a:xfrm rot="5400000" flipH="1" flipV="1">
            <a:off x="7690644" y="4502945"/>
            <a:ext cx="49213" cy="13081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Down Arrow 25"/>
          <p:cNvSpPr/>
          <p:nvPr/>
        </p:nvSpPr>
        <p:spPr>
          <a:xfrm flipH="1">
            <a:off x="8208914" y="5118100"/>
            <a:ext cx="604883" cy="5141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6794500" y="5181601"/>
            <a:ext cx="533400" cy="520700"/>
          </a:xfrm>
          <a:prstGeom prst="downArrow">
            <a:avLst>
              <a:gd name="adj1" fmla="val 50000"/>
              <a:gd name="adj2" fmla="val 56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 calcmode="lin" valueType="num">
                                      <p:cBhvr additive="base">
                                        <p:cTn id="4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 calcmode="lin" valueType="num">
                                      <p:cBhvr additive="base">
                                        <p:cTn id="5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3">
                                            <p:txEl>
                                              <p:pRg st="17" end="17"/>
                                            </p:txEl>
                                          </p:spTgt>
                                        </p:tgtEl>
                                        <p:attrNameLst>
                                          <p:attrName>style.visibility</p:attrName>
                                        </p:attrNameLst>
                                      </p:cBhvr>
                                      <p:to>
                                        <p:strVal val="visible"/>
                                      </p:to>
                                    </p:set>
                                    <p:anim calcmode="lin" valueType="num">
                                      <p:cBhvr additive="base">
                                        <p:cTn id="60"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1850</TotalTime>
  <Words>737</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Nikosh</vt:lpstr>
      <vt:lpstr>NikoshBAN</vt:lpstr>
      <vt:lpstr>Vrinda</vt:lpstr>
      <vt:lpstr>Wingdings</vt:lpstr>
      <vt:lpstr>Office Theme</vt:lpstr>
      <vt:lpstr>PowerPoint Presentation</vt:lpstr>
      <vt:lpstr>শিক্ষক পরিচিতি</vt:lpstr>
      <vt:lpstr>পাঠ পরিচিতি</vt:lpstr>
      <vt:lpstr>শিখনফল  </vt:lpstr>
      <vt:lpstr> এসো আমরা ভিডিওটি দেখি </vt:lpstr>
      <vt:lpstr>ভাষা</vt:lpstr>
      <vt:lpstr>ধ্বনি</vt:lpstr>
      <vt:lpstr>মাতৃভাষা ও রাষ্ট্রভাষা</vt:lpstr>
      <vt:lpstr> সাধু ও চলিত রীতি </vt:lpstr>
      <vt:lpstr>সাধু ও চলিত ভাষার বৈশিষ্ট্য</vt:lpstr>
      <vt:lpstr>সাধু ও চলিত ভাষারীতির কয়েকটি পার্থক্য দেখানো হলোঃ</vt:lpstr>
      <vt:lpstr>একক কাজ</vt:lpstr>
      <vt:lpstr>বাড়ির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Sajeda Sultana</dc:creator>
  <cp:lastModifiedBy>ISMAIL ALI</cp:lastModifiedBy>
  <cp:revision>304</cp:revision>
  <dcterms:created xsi:type="dcterms:W3CDTF">2020-06-06T15:13:20Z</dcterms:created>
  <dcterms:modified xsi:type="dcterms:W3CDTF">2021-03-21T17:16:45Z</dcterms:modified>
</cp:coreProperties>
</file>