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21" r:id="rId4"/>
    <p:sldId id="322" r:id="rId5"/>
    <p:sldId id="323" r:id="rId6"/>
    <p:sldId id="259" r:id="rId7"/>
    <p:sldId id="324" r:id="rId8"/>
    <p:sldId id="330" r:id="rId9"/>
    <p:sldId id="325" r:id="rId10"/>
    <p:sldId id="327" r:id="rId11"/>
    <p:sldId id="331" r:id="rId12"/>
    <p:sldId id="328" r:id="rId13"/>
    <p:sldId id="332" r:id="rId14"/>
    <p:sldId id="333" r:id="rId15"/>
    <p:sldId id="329" r:id="rId16"/>
    <p:sldId id="261" r:id="rId17"/>
    <p:sldId id="292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8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48A58-092A-44F3-B7D1-CB8B13D8F818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98C7AF-D51E-4CEA-AC43-433C04DC6B36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455AF-8A80-461E-B9F7-DD8595AA7E2F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30ACC-A79D-4A09-B2DB-B5AE757798BC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F5B34D-A007-4462-AC51-84BBFA455DAA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E27B0-941C-4AA0-8165-EB141DE0F5C5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727EA6-5FCA-4A82-B82E-A2A9B08E73A0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3FD3D-1370-4CA6-8016-50FDA08B02CE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FE1F-67A4-4C9C-902C-2ED2CD86ADCB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B8A52-D5F9-4241-9AD5-AA5D66B1E868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13899-E323-4EB2-A058-DBF4C00FB3DE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5210936"/>
            <a:ext cx="1676400" cy="1647063"/>
          </a:xfrm>
          <a:prstGeom prst="rect">
            <a:avLst/>
          </a:prstGeom>
        </p:spPr>
      </p:pic>
      <p:pic>
        <p:nvPicPr>
          <p:cNvPr id="8" name="Picture 7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14669" y="14669"/>
            <a:ext cx="1676400" cy="1647063"/>
          </a:xfrm>
          <a:prstGeom prst="rect">
            <a:avLst/>
          </a:prstGeom>
        </p:spPr>
      </p:pic>
      <p:pic>
        <p:nvPicPr>
          <p:cNvPr id="9" name="Picture 8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0800000">
            <a:off x="7444947" y="14669"/>
            <a:ext cx="1676400" cy="1647063"/>
          </a:xfrm>
          <a:prstGeom prst="rect">
            <a:avLst/>
          </a:prstGeom>
        </p:spPr>
      </p:pic>
      <p:pic>
        <p:nvPicPr>
          <p:cNvPr id="10" name="Picture 9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482269" y="5196268"/>
            <a:ext cx="1676400" cy="1647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F5B9213-C35C-4025-A387-F70ACBB2B944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EFD1D-6E81-4B63-8A69-79648248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457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pic>
        <p:nvPicPr>
          <p:cNvPr id="7" name="Picture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62" y="1447800"/>
            <a:ext cx="5189838" cy="4800600"/>
          </a:xfrm>
          <a:prstGeom prst="roundRect">
            <a:avLst>
              <a:gd name="adj" fmla="val 273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834"/>
          <a:stretch/>
        </p:blipFill>
        <p:spPr>
          <a:xfrm>
            <a:off x="-1428" y="0"/>
            <a:ext cx="6935627" cy="822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17"/>
          <a:stretch/>
        </p:blipFill>
        <p:spPr>
          <a:xfrm>
            <a:off x="6781800" y="0"/>
            <a:ext cx="705793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990599" y="2310910"/>
            <a:ext cx="6858000" cy="3937490"/>
            <a:chOff x="2164295" y="1701309"/>
            <a:chExt cx="4586331" cy="3937490"/>
          </a:xfrm>
        </p:grpSpPr>
        <p:sp>
          <p:nvSpPr>
            <p:cNvPr id="14" name="Freeform 13"/>
            <p:cNvSpPr/>
            <p:nvPr/>
          </p:nvSpPr>
          <p:spPr>
            <a:xfrm>
              <a:off x="3584254" y="2495454"/>
              <a:ext cx="1909046" cy="1627000"/>
            </a:xfrm>
            <a:custGeom>
              <a:avLst/>
              <a:gdLst>
                <a:gd name="connsiteX0" fmla="*/ 0 w 1905941"/>
                <a:gd name="connsiteY0" fmla="*/ 824358 h 1648716"/>
                <a:gd name="connsiteX1" fmla="*/ 471038 w 1905941"/>
                <a:gd name="connsiteY1" fmla="*/ 0 h 1648716"/>
                <a:gd name="connsiteX2" fmla="*/ 1434903 w 1905941"/>
                <a:gd name="connsiteY2" fmla="*/ 0 h 1648716"/>
                <a:gd name="connsiteX3" fmla="*/ 1905941 w 1905941"/>
                <a:gd name="connsiteY3" fmla="*/ 824358 h 1648716"/>
                <a:gd name="connsiteX4" fmla="*/ 1434903 w 1905941"/>
                <a:gd name="connsiteY4" fmla="*/ 1648716 h 1648716"/>
                <a:gd name="connsiteX5" fmla="*/ 471038 w 1905941"/>
                <a:gd name="connsiteY5" fmla="*/ 1648716 h 1648716"/>
                <a:gd name="connsiteX6" fmla="*/ 0 w 1905941"/>
                <a:gd name="connsiteY6" fmla="*/ 824358 h 16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941" h="1648716">
                  <a:moveTo>
                    <a:pt x="0" y="824358"/>
                  </a:moveTo>
                  <a:lnTo>
                    <a:pt x="471038" y="0"/>
                  </a:lnTo>
                  <a:lnTo>
                    <a:pt x="1434903" y="0"/>
                  </a:lnTo>
                  <a:lnTo>
                    <a:pt x="1905941" y="824358"/>
                  </a:lnTo>
                  <a:lnTo>
                    <a:pt x="1434903" y="1648716"/>
                  </a:lnTo>
                  <a:lnTo>
                    <a:pt x="471038" y="1648716"/>
                  </a:lnTo>
                  <a:lnTo>
                    <a:pt x="0" y="824358"/>
                  </a:lnTo>
                  <a:close/>
                </a:path>
              </a:pathLst>
            </a:custGeom>
            <a:solidFill>
              <a:srgbClr val="00760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241" tIns="298615" rIns="341241" bIns="298615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উৎপত্তি</a:t>
              </a:r>
              <a:r>
                <a:rPr lang="en-US" sz="24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r>
                <a:rPr lang="en-US" sz="24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অনুসারে</a:t>
              </a:r>
              <a:r>
                <a:rPr lang="en-US" sz="24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r>
                <a:rPr lang="en-US" sz="24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প্রকারভেদ</a:t>
              </a:r>
              <a:endParaRPr lang="en-US" sz="24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4193" y="1701309"/>
              <a:ext cx="719106" cy="61960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agon 16"/>
            <p:cNvSpPr/>
            <p:nvPr/>
          </p:nvSpPr>
          <p:spPr>
            <a:xfrm>
              <a:off x="5613445" y="2859641"/>
              <a:ext cx="719106" cy="61960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188721" y="1821698"/>
              <a:ext cx="1561905" cy="1351231"/>
            </a:xfrm>
            <a:custGeom>
              <a:avLst/>
              <a:gdLst>
                <a:gd name="connsiteX0" fmla="*/ 0 w 1561905"/>
                <a:gd name="connsiteY0" fmla="*/ 675616 h 1351231"/>
                <a:gd name="connsiteX1" fmla="*/ 386047 w 1561905"/>
                <a:gd name="connsiteY1" fmla="*/ 0 h 1351231"/>
                <a:gd name="connsiteX2" fmla="*/ 1175858 w 1561905"/>
                <a:gd name="connsiteY2" fmla="*/ 0 h 1351231"/>
                <a:gd name="connsiteX3" fmla="*/ 1561905 w 1561905"/>
                <a:gd name="connsiteY3" fmla="*/ 675616 h 1351231"/>
                <a:gd name="connsiteX4" fmla="*/ 1175858 w 1561905"/>
                <a:gd name="connsiteY4" fmla="*/ 1351231 h 1351231"/>
                <a:gd name="connsiteX5" fmla="*/ 386047 w 1561905"/>
                <a:gd name="connsiteY5" fmla="*/ 1351231 h 1351231"/>
                <a:gd name="connsiteX6" fmla="*/ 0 w 1561905"/>
                <a:gd name="connsiteY6" fmla="*/ 675616 h 135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1905" h="1351231">
                  <a:moveTo>
                    <a:pt x="0" y="675616"/>
                  </a:moveTo>
                  <a:lnTo>
                    <a:pt x="386047" y="0"/>
                  </a:lnTo>
                  <a:lnTo>
                    <a:pt x="1175858" y="0"/>
                  </a:lnTo>
                  <a:lnTo>
                    <a:pt x="1561905" y="675616"/>
                  </a:lnTo>
                  <a:lnTo>
                    <a:pt x="1175858" y="1351231"/>
                  </a:lnTo>
                  <a:lnTo>
                    <a:pt x="386047" y="1351231"/>
                  </a:lnTo>
                  <a:lnTo>
                    <a:pt x="0" y="675616"/>
                  </a:lnTo>
                  <a:close/>
                </a:path>
              </a:pathLst>
            </a:custGeom>
            <a:solidFill>
              <a:srgbClr val="33BCED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41" tIns="249328" rIns="284241" bIns="249328" numCol="1" spcCol="1270" anchor="ctr" anchorCtr="0">
              <a:noAutofit/>
              <a:sp3d extrusionH="57150">
                <a:bevelT w="38100" h="38100" prst="angle"/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২। </a:t>
              </a:r>
              <a:r>
                <a:rPr lang="en-US" sz="36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অর্ধ-তৎসম</a:t>
              </a:r>
              <a:endParaRPr lang="en-US" sz="36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5030446" y="4167179"/>
              <a:ext cx="719106" cy="61960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5188721" y="3455540"/>
              <a:ext cx="1561905" cy="1351231"/>
            </a:xfrm>
            <a:custGeom>
              <a:avLst/>
              <a:gdLst>
                <a:gd name="connsiteX0" fmla="*/ 0 w 1561905"/>
                <a:gd name="connsiteY0" fmla="*/ 675616 h 1351231"/>
                <a:gd name="connsiteX1" fmla="*/ 386047 w 1561905"/>
                <a:gd name="connsiteY1" fmla="*/ 0 h 1351231"/>
                <a:gd name="connsiteX2" fmla="*/ 1175858 w 1561905"/>
                <a:gd name="connsiteY2" fmla="*/ 0 h 1351231"/>
                <a:gd name="connsiteX3" fmla="*/ 1561905 w 1561905"/>
                <a:gd name="connsiteY3" fmla="*/ 675616 h 1351231"/>
                <a:gd name="connsiteX4" fmla="*/ 1175858 w 1561905"/>
                <a:gd name="connsiteY4" fmla="*/ 1351231 h 1351231"/>
                <a:gd name="connsiteX5" fmla="*/ 386047 w 1561905"/>
                <a:gd name="connsiteY5" fmla="*/ 1351231 h 1351231"/>
                <a:gd name="connsiteX6" fmla="*/ 0 w 1561905"/>
                <a:gd name="connsiteY6" fmla="*/ 675616 h 135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1905" h="1351231">
                  <a:moveTo>
                    <a:pt x="0" y="675616"/>
                  </a:moveTo>
                  <a:lnTo>
                    <a:pt x="386047" y="0"/>
                  </a:lnTo>
                  <a:lnTo>
                    <a:pt x="1175858" y="0"/>
                  </a:lnTo>
                  <a:lnTo>
                    <a:pt x="1561905" y="675616"/>
                  </a:lnTo>
                  <a:lnTo>
                    <a:pt x="1175858" y="1351231"/>
                  </a:lnTo>
                  <a:lnTo>
                    <a:pt x="386047" y="1351231"/>
                  </a:lnTo>
                  <a:lnTo>
                    <a:pt x="0" y="675616"/>
                  </a:lnTo>
                  <a:close/>
                </a:path>
              </a:pathLst>
            </a:custGeom>
            <a:solidFill>
              <a:srgbClr val="00B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41" tIns="249328" rIns="284241" bIns="249328" numCol="1" spcCol="1270" anchor="ctr" anchorCtr="0">
              <a:noAutofit/>
              <a:sp3d extrusionH="57150">
                <a:bevelT w="38100" h="38100" prst="relaxedInset"/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৩। </a:t>
              </a:r>
              <a:r>
                <a:rPr lang="en-US" sz="36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তদ্ভব</a:t>
              </a:r>
              <a:endParaRPr lang="en-US" sz="36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>
              <a:off x="3584254" y="4302907"/>
              <a:ext cx="719106" cy="61960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3756272" y="4287568"/>
              <a:ext cx="1561905" cy="1351231"/>
            </a:xfrm>
            <a:custGeom>
              <a:avLst/>
              <a:gdLst>
                <a:gd name="connsiteX0" fmla="*/ 0 w 1561905"/>
                <a:gd name="connsiteY0" fmla="*/ 675616 h 1351231"/>
                <a:gd name="connsiteX1" fmla="*/ 386047 w 1561905"/>
                <a:gd name="connsiteY1" fmla="*/ 0 h 1351231"/>
                <a:gd name="connsiteX2" fmla="*/ 1175858 w 1561905"/>
                <a:gd name="connsiteY2" fmla="*/ 0 h 1351231"/>
                <a:gd name="connsiteX3" fmla="*/ 1561905 w 1561905"/>
                <a:gd name="connsiteY3" fmla="*/ 675616 h 1351231"/>
                <a:gd name="connsiteX4" fmla="*/ 1175858 w 1561905"/>
                <a:gd name="connsiteY4" fmla="*/ 1351231 h 1351231"/>
                <a:gd name="connsiteX5" fmla="*/ 386047 w 1561905"/>
                <a:gd name="connsiteY5" fmla="*/ 1351231 h 1351231"/>
                <a:gd name="connsiteX6" fmla="*/ 0 w 1561905"/>
                <a:gd name="connsiteY6" fmla="*/ 675616 h 135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1905" h="1351231">
                  <a:moveTo>
                    <a:pt x="0" y="675616"/>
                  </a:moveTo>
                  <a:lnTo>
                    <a:pt x="386047" y="0"/>
                  </a:lnTo>
                  <a:lnTo>
                    <a:pt x="1175858" y="0"/>
                  </a:lnTo>
                  <a:lnTo>
                    <a:pt x="1561905" y="675616"/>
                  </a:lnTo>
                  <a:lnTo>
                    <a:pt x="1175858" y="1351231"/>
                  </a:lnTo>
                  <a:lnTo>
                    <a:pt x="386047" y="1351231"/>
                  </a:lnTo>
                  <a:lnTo>
                    <a:pt x="0" y="675616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41" tIns="249328" rIns="284241" bIns="249328" numCol="1" spcCol="1270" anchor="ctr" anchorCtr="0">
              <a:noAutofit/>
              <a:sp3d extrusionH="57150">
                <a:bevelT w="38100" h="38100" prst="angle"/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5000"/>
                      <a:lumOff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৪। </a:t>
              </a:r>
              <a:r>
                <a:rPr lang="en-US" sz="36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5000"/>
                      <a:lumOff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দেশি</a:t>
              </a:r>
              <a:endParaRPr lang="en-US" sz="36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>
              <a:off x="2731257" y="3145040"/>
              <a:ext cx="719106" cy="61960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2164295" y="3505200"/>
              <a:ext cx="1561905" cy="1351231"/>
            </a:xfrm>
            <a:custGeom>
              <a:avLst/>
              <a:gdLst>
                <a:gd name="connsiteX0" fmla="*/ 0 w 1561905"/>
                <a:gd name="connsiteY0" fmla="*/ 675616 h 1351231"/>
                <a:gd name="connsiteX1" fmla="*/ 386047 w 1561905"/>
                <a:gd name="connsiteY1" fmla="*/ 0 h 1351231"/>
                <a:gd name="connsiteX2" fmla="*/ 1175858 w 1561905"/>
                <a:gd name="connsiteY2" fmla="*/ 0 h 1351231"/>
                <a:gd name="connsiteX3" fmla="*/ 1561905 w 1561905"/>
                <a:gd name="connsiteY3" fmla="*/ 675616 h 1351231"/>
                <a:gd name="connsiteX4" fmla="*/ 1175858 w 1561905"/>
                <a:gd name="connsiteY4" fmla="*/ 1351231 h 1351231"/>
                <a:gd name="connsiteX5" fmla="*/ 386047 w 1561905"/>
                <a:gd name="connsiteY5" fmla="*/ 1351231 h 1351231"/>
                <a:gd name="connsiteX6" fmla="*/ 0 w 1561905"/>
                <a:gd name="connsiteY6" fmla="*/ 675616 h 135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1905" h="1351231">
                  <a:moveTo>
                    <a:pt x="0" y="675616"/>
                  </a:moveTo>
                  <a:lnTo>
                    <a:pt x="386047" y="0"/>
                  </a:lnTo>
                  <a:lnTo>
                    <a:pt x="1175858" y="0"/>
                  </a:lnTo>
                  <a:lnTo>
                    <a:pt x="1561905" y="675616"/>
                  </a:lnTo>
                  <a:lnTo>
                    <a:pt x="1175858" y="1351231"/>
                  </a:lnTo>
                  <a:lnTo>
                    <a:pt x="386047" y="1351231"/>
                  </a:lnTo>
                  <a:lnTo>
                    <a:pt x="0" y="675616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41" tIns="249328" rIns="284241" bIns="249328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5000"/>
                      <a:lumOff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৫। </a:t>
              </a:r>
              <a:r>
                <a:rPr lang="en-US" sz="3200" b="1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5000"/>
                      <a:lumOff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বিদেশী</a:t>
              </a:r>
              <a:endParaRPr lang="en-US" sz="32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17173" y="1819838"/>
              <a:ext cx="1561905" cy="1351231"/>
            </a:xfrm>
            <a:custGeom>
              <a:avLst/>
              <a:gdLst>
                <a:gd name="connsiteX0" fmla="*/ 0 w 1561905"/>
                <a:gd name="connsiteY0" fmla="*/ 675616 h 1351231"/>
                <a:gd name="connsiteX1" fmla="*/ 386047 w 1561905"/>
                <a:gd name="connsiteY1" fmla="*/ 0 h 1351231"/>
                <a:gd name="connsiteX2" fmla="*/ 1175858 w 1561905"/>
                <a:gd name="connsiteY2" fmla="*/ 0 h 1351231"/>
                <a:gd name="connsiteX3" fmla="*/ 1561905 w 1561905"/>
                <a:gd name="connsiteY3" fmla="*/ 675616 h 1351231"/>
                <a:gd name="connsiteX4" fmla="*/ 1175858 w 1561905"/>
                <a:gd name="connsiteY4" fmla="*/ 1351231 h 1351231"/>
                <a:gd name="connsiteX5" fmla="*/ 386047 w 1561905"/>
                <a:gd name="connsiteY5" fmla="*/ 1351231 h 1351231"/>
                <a:gd name="connsiteX6" fmla="*/ 0 w 1561905"/>
                <a:gd name="connsiteY6" fmla="*/ 675616 h 135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1905" h="1351231">
                  <a:moveTo>
                    <a:pt x="0" y="675616"/>
                  </a:moveTo>
                  <a:lnTo>
                    <a:pt x="386047" y="0"/>
                  </a:lnTo>
                  <a:lnTo>
                    <a:pt x="1175858" y="0"/>
                  </a:lnTo>
                  <a:lnTo>
                    <a:pt x="1561905" y="675616"/>
                  </a:lnTo>
                  <a:lnTo>
                    <a:pt x="1175858" y="1351231"/>
                  </a:lnTo>
                  <a:lnTo>
                    <a:pt x="386047" y="1351231"/>
                  </a:lnTo>
                  <a:lnTo>
                    <a:pt x="0" y="675616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41" tIns="249328" rIns="284241" bIns="249328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৬। </a:t>
              </a:r>
              <a:r>
                <a:rPr lang="en-US" sz="32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মিশ্র</a:t>
              </a:r>
              <a:r>
                <a:rPr lang="en-US" sz="32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r>
                <a:rPr lang="en-US" sz="32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বা</a:t>
              </a:r>
              <a:r>
                <a:rPr lang="en-US" sz="32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r>
                <a:rPr lang="en-US" sz="3200" b="1" kern="12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সংকর</a:t>
              </a:r>
              <a:endParaRPr lang="en-US" sz="32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3303263" y="1468169"/>
            <a:ext cx="2335537" cy="1579831"/>
          </a:xfrm>
          <a:custGeom>
            <a:avLst/>
            <a:gdLst>
              <a:gd name="connsiteX0" fmla="*/ 0 w 1561905"/>
              <a:gd name="connsiteY0" fmla="*/ 675616 h 1351231"/>
              <a:gd name="connsiteX1" fmla="*/ 386047 w 1561905"/>
              <a:gd name="connsiteY1" fmla="*/ 0 h 1351231"/>
              <a:gd name="connsiteX2" fmla="*/ 1175858 w 1561905"/>
              <a:gd name="connsiteY2" fmla="*/ 0 h 1351231"/>
              <a:gd name="connsiteX3" fmla="*/ 1561905 w 1561905"/>
              <a:gd name="connsiteY3" fmla="*/ 675616 h 1351231"/>
              <a:gd name="connsiteX4" fmla="*/ 1175858 w 1561905"/>
              <a:gd name="connsiteY4" fmla="*/ 1351231 h 1351231"/>
              <a:gd name="connsiteX5" fmla="*/ 386047 w 1561905"/>
              <a:gd name="connsiteY5" fmla="*/ 1351231 h 1351231"/>
              <a:gd name="connsiteX6" fmla="*/ 0 w 1561905"/>
              <a:gd name="connsiteY6" fmla="*/ 675616 h 13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1905" h="1351231">
                <a:moveTo>
                  <a:pt x="0" y="675616"/>
                </a:moveTo>
                <a:lnTo>
                  <a:pt x="386047" y="0"/>
                </a:lnTo>
                <a:lnTo>
                  <a:pt x="1175858" y="0"/>
                </a:lnTo>
                <a:lnTo>
                  <a:pt x="1561905" y="675616"/>
                </a:lnTo>
                <a:lnTo>
                  <a:pt x="1175858" y="1351231"/>
                </a:lnTo>
                <a:lnTo>
                  <a:pt x="386047" y="1351231"/>
                </a:lnTo>
                <a:lnTo>
                  <a:pt x="0" y="675616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241" tIns="249328" rIns="284241" bIns="249328" numCol="1" spcCol="1270" anchor="ctr" anchorCtr="0">
            <a:noAutofit/>
            <a:sp3d extrusionH="57150">
              <a:bevelT w="38100" h="38100" prst="angle"/>
            </a:sp3d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১।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তৎসম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3600" b="1" kern="1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25000"/>
                  <a:lumOff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381001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82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Shahadat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1447800" y="609600"/>
            <a:ext cx="6172200" cy="1295400"/>
          </a:xfrm>
          <a:prstGeom prst="wedgeEllipseCallout">
            <a:avLst>
              <a:gd name="adj1" fmla="val -53894"/>
              <a:gd name="adj2" fmla="val 56297"/>
            </a:avLst>
          </a:prstGeom>
          <a:solidFill>
            <a:srgbClr val="00CC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as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/>
              </a:rPr>
              <a:t>উৎসানুসারে শব্দের শ্রেণি বিভাগ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362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/>
              <a:t>তৎসম শব্দ :যে সব শব্দ সংস্কৃত থেকে অবিকৃতভাবে বাংলা ভাষায় স্থান লাভ করেছে সেগুলিকে তৎসম শব্দ বলে | যেমন -বন ;মুনি |</a:t>
            </a:r>
            <a:endParaRPr lang="as-IN" dirty="0"/>
          </a:p>
        </p:txBody>
      </p:sp>
      <p:sp>
        <p:nvSpPr>
          <p:cNvPr id="7" name="Rectangle 6"/>
          <p:cNvSpPr/>
          <p:nvPr/>
        </p:nvSpPr>
        <p:spPr>
          <a:xfrm>
            <a:off x="304800" y="33528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/>
              <a:t>অর্ধতৎসম শব্দ:যে সব সংস্কৃত শব্দ বিকৃত রূপে বাংলায় ব্যবহৃত </a:t>
            </a:r>
            <a:r>
              <a:rPr lang="en-US" sz="2000" dirty="0" smtClean="0"/>
              <a:t>hi </a:t>
            </a:r>
            <a:r>
              <a:rPr lang="as-IN" sz="2000" dirty="0" smtClean="0"/>
              <a:t>সগুলিকে অর্ধতৎসম শব্দ বলে | যেমন -গেরাম (গ্রাম);কম্মো (কর্ম) </a:t>
            </a:r>
            <a:r>
              <a:rPr lang="as-IN" dirty="0" smtClean="0"/>
              <a:t>|</a:t>
            </a:r>
            <a:endParaRPr lang="as-IN" dirty="0"/>
          </a:p>
        </p:txBody>
      </p:sp>
      <p:sp>
        <p:nvSpPr>
          <p:cNvPr id="8" name="Rectangle 7"/>
          <p:cNvSpPr/>
          <p:nvPr/>
        </p:nvSpPr>
        <p:spPr>
          <a:xfrm>
            <a:off x="228600" y="41910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/>
              <a:t>তদ্ভব শব্দ :যা সব শব্দ সংস্কৃত থেকে পরিবর্তনের মাধ্যমে বাংলায় গৃহীত হয়েছে সেগুলিকে তদ্ভব শব্দ বলে | যেমন- কাজ (কার্য-কজ্জ-কাজ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/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/>
              <a:t>দেশি শব্দ :যেসব শব্দের উৎপত্তি খুঁজে পাওয়া যাই না তাদের দেশি শব্দ বলে | যেমন-ডাব ;ঢিল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819400"/>
            <a:ext cx="8534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/>
              <a:t>তদ্ভব শব্দ :যা সব শব্দ সংস্কৃত থেকে বিদেশি শব্দ:ব্যবসা করতে বিদেশিরা বাংলায় এসেছে |এগুলোকে বিদেশি শব্দ বলে | যেমন -টেবিল ;চা</a:t>
            </a:r>
          </a:p>
          <a:p>
            <a:endParaRPr lang="as-IN" dirty="0"/>
          </a:p>
        </p:txBody>
      </p:sp>
      <p:sp>
        <p:nvSpPr>
          <p:cNvPr id="5" name="Rectangle 4"/>
          <p:cNvSpPr/>
          <p:nvPr/>
        </p:nvSpPr>
        <p:spPr>
          <a:xfrm>
            <a:off x="381000" y="41148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/>
              <a:t>সংকর বা মিশ্র শব্দ :তৎসম; তদ্ভব; দেশি ও বিদেশিশব্দের মধ্যে যে কোনো একটি শ্রেণীর শব্দের সঙ্গে ওপর জাতির শব্দ যোগে যেসব নতুন শব্দ তৈরি হয় তাকেই মিশ্র শব্দ বলে | যেমন -জামাইবাবু (তদ্ভব +বিদেশি );হেডপণ্ডিত (ইংরেজি +তৎসম )</a:t>
            </a:r>
            <a:endParaRPr lang="as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90800" y="609600"/>
            <a:ext cx="4419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/>
            <a:r>
              <a:rPr lang="en-US" sz="4400" b="1" dirty="0" err="1" smtClean="0">
                <a:solidFill>
                  <a:srgbClr val="00B0F0"/>
                </a:solidFill>
              </a:rPr>
              <a:t>দলীয়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</a:rPr>
              <a:t>কাজ</a:t>
            </a:r>
            <a:r>
              <a:rPr lang="en-US" sz="4400" b="1" dirty="0" smtClean="0">
                <a:solidFill>
                  <a:srgbClr val="00B0F0"/>
                </a:solidFill>
              </a:rPr>
              <a:t> 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105835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প্রকারভেদ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 ৫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600" y="292396"/>
            <a:ext cx="8686800" cy="2590800"/>
            <a:chOff x="228600" y="292396"/>
            <a:chExt cx="8686800" cy="2590800"/>
          </a:xfrm>
        </p:grpSpPr>
        <p:sp>
          <p:nvSpPr>
            <p:cNvPr id="4" name="TextBox 3"/>
            <p:cNvSpPr txBox="1"/>
            <p:nvPr/>
          </p:nvSpPr>
          <p:spPr>
            <a:xfrm>
              <a:off x="5334000" y="609600"/>
              <a:ext cx="2743200" cy="8309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sz="4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28600" y="1600200"/>
              <a:ext cx="8686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http://blog.commlabindia.com/wp-content/uploads/2014/07/elearning-content-for-sales-team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50576" y="292396"/>
              <a:ext cx="2940424" cy="2590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Rectangle 6"/>
          <p:cNvSpPr/>
          <p:nvPr/>
        </p:nvSpPr>
        <p:spPr>
          <a:xfrm>
            <a:off x="609600" y="33528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হাটবাজার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1000" y="3581400"/>
            <a:ext cx="845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বিদেশি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ভাষা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থেকে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আগত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শব্দের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একটি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তালিকা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তৈরি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করবে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।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8" name="Explosion 2 17"/>
          <p:cNvSpPr/>
          <p:nvPr/>
        </p:nvSpPr>
        <p:spPr>
          <a:xfrm>
            <a:off x="2438400" y="304800"/>
            <a:ext cx="4648200" cy="2971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rgbClr val="FFFF00"/>
                </a:solidFill>
              </a:rPr>
              <a:t>বাড়ির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কাজ</a:t>
            </a:r>
            <a:endParaRPr lang="en-US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  <p:bldP spid="1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6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গড়ি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447800"/>
            <a:ext cx="7739511" cy="3276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Shahadat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/>
              <a:t>ধন্যবাদ</a:t>
            </a:r>
            <a:endParaRPr lang="en-US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814" y="1446973"/>
            <a:ext cx="7308986" cy="48513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733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অষ্টম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২য়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পত্র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– ৫০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00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/>
              <a:solidFill>
                <a:schemeClr val="accent2"/>
              </a:solidFill>
              <a:latin typeface="Nikosh" pitchFamily="2" charset="0"/>
              <a:cs typeface="NikoshBAN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শাহাদাত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হোসাইন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রাজারগাঁও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মাদ্রাসা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- ০১৭৫৩৮১৩২১৭ 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1752600" cy="1752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"/>
              </a:rPr>
              <a:t>শিখন</a:t>
            </a:r>
            <a:r>
              <a:rPr lang="en-US" sz="7200" dirty="0" smtClean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"/>
              </a:rPr>
              <a:t>ফল</a:t>
            </a:r>
            <a:endParaRPr lang="en-US" dirty="0">
              <a:solidFill>
                <a:srgbClr val="00B050"/>
              </a:solidFill>
              <a:latin typeface="Nikosh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0" y="129540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তদাহাসা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1" y="3244334"/>
            <a:ext cx="746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কি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কোন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অর্থ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আছে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?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7653" y="3982998"/>
            <a:ext cx="3188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2286001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3" y="1271337"/>
            <a:ext cx="3203447" cy="421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2148305"/>
            <a:ext cx="3517232" cy="23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3528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362FC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362FC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800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হ্যাঁ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04801" y="5410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তাহলে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একে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আমরা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কি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বলতে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পারি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62FC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28601" y="4114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এখন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কি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এর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কোনো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অর্থ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আছে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দেখি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পারি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কিনা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244334"/>
            <a:ext cx="868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 </a:t>
            </a:r>
            <a:r>
              <a:rPr lang="en-US" sz="4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কলম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905000"/>
            <a:ext cx="8534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শাহাদাত</a:t>
            </a:r>
            <a:r>
              <a:rPr 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3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1" y="1752601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“</a:t>
            </a:r>
            <a:r>
              <a:rPr lang="en-US" sz="5400" b="1" dirty="0" err="1" smtClean="0">
                <a:solidFill>
                  <a:srgbClr val="FFC000"/>
                </a:solidFill>
              </a:rPr>
              <a:t>বাংলা</a:t>
            </a:r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</a:rPr>
              <a:t>ভাষার</a:t>
            </a:r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</a:rPr>
              <a:t>শব্দভান্ডার</a:t>
            </a:r>
            <a:endParaRPr lang="bn-BD" sz="3200" b="1" dirty="0" smtClean="0">
              <a:ln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85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pic>
        <p:nvPicPr>
          <p:cNvPr id="10242" name="Picture 2" descr="শব্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4429125" cy="3133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676400"/>
            <a:ext cx="4852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পাঠ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শেষে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শিক্ষার্থীরা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5340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শব্দ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কাকে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বলে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তা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বলতে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পারবে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arshaLipi" pitchFamily="2" charset="0"/>
              </a:rPr>
              <a:t>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90600" y="3105835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কোনটি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কোন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প্রকারের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শব্দ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তা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চিহ্নিত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করতে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পারবে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darshaLipi" pitchFamily="2" charset="0"/>
              </a:rPr>
              <a:t>।</a:t>
            </a:r>
            <a:endParaRPr lang="en-US" sz="2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2060"/>
              </a:solidFill>
              <a:latin typeface="Adarsha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পাঠ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উপস্থাপন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একটি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উদাহরণ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দে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ওয়া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যাক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এ </a:t>
            </a:r>
            <a:r>
              <a:rPr lang="en-US" dirty="0" err="1" smtClean="0"/>
              <a:t>বাক্যে</a:t>
            </a:r>
            <a:r>
              <a:rPr lang="en-US" dirty="0" smtClean="0"/>
              <a:t> </a:t>
            </a:r>
            <a:r>
              <a:rPr lang="en-US" dirty="0" err="1" smtClean="0"/>
              <a:t>প্রত্যেকটি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।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দেখলাম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মাত্র</a:t>
            </a:r>
            <a:r>
              <a:rPr lang="en-US" dirty="0" smtClean="0"/>
              <a:t> </a:t>
            </a:r>
            <a:r>
              <a:rPr lang="en-US" dirty="0" err="1" smtClean="0"/>
              <a:t>বর্ণ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একাধিক</a:t>
            </a:r>
            <a:r>
              <a:rPr lang="en-US" dirty="0" smtClean="0"/>
              <a:t> </a:t>
            </a:r>
            <a:r>
              <a:rPr lang="en-US" dirty="0" err="1" smtClean="0"/>
              <a:t>বর্ণ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।</a:t>
            </a:r>
          </a:p>
          <a:p>
            <a:pPr algn="just"/>
            <a:r>
              <a:rPr lang="en-US" dirty="0" err="1" smtClean="0"/>
              <a:t>তাহলে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পারি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70C0"/>
                </a:solidFill>
              </a:rPr>
              <a:t>শাহাদাত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পড়ে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244334"/>
            <a:ext cx="402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92D050"/>
                </a:solidFill>
              </a:rPr>
              <a:t>কলম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টি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দাও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5334001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09800" y="1066800"/>
            <a:ext cx="4648200" cy="1447800"/>
          </a:xfrm>
          <a:prstGeom prst="wedgeEllipseCallout">
            <a:avLst>
              <a:gd name="adj1" fmla="val -32955"/>
              <a:gd name="adj2" fmla="val 81909"/>
            </a:avLst>
          </a:prstGeom>
          <a:solidFill>
            <a:srgbClr val="00B050"/>
          </a:solidFill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শব্দ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 smtClean="0">
                <a:latin typeface="Nikosh"/>
              </a:rPr>
              <a:t>একটি বা একাধিক বর্ণ মিলিত হয়ে যদি একটি সার্থক অর্থ প্রকাশ করে তবে তাকে শব্দ বলে | </a:t>
            </a:r>
            <a:endParaRPr lang="en-US" sz="2800" dirty="0">
              <a:latin typeface="Nikosh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4495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/>
              <a:t>যেমন -আকাশ, বাঘ, মমতা ,ওই ইত্যাদি |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493</Words>
  <Application>Microsoft Office PowerPoint</Application>
  <PresentationFormat>On-screen Show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শিখন ফল</vt:lpstr>
      <vt:lpstr>Slide 4</vt:lpstr>
      <vt:lpstr> দেখি পারি কিনা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c</cp:lastModifiedBy>
  <cp:revision>117</cp:revision>
  <dcterms:created xsi:type="dcterms:W3CDTF">2016-02-06T16:22:56Z</dcterms:created>
  <dcterms:modified xsi:type="dcterms:W3CDTF">2021-03-21T06:45:12Z</dcterms:modified>
</cp:coreProperties>
</file>